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1"/>
  </p:notesMasterIdLst>
  <p:sldIdLst>
    <p:sldId id="431" r:id="rId2"/>
    <p:sldId id="492" r:id="rId3"/>
    <p:sldId id="396" r:id="rId4"/>
    <p:sldId id="497" r:id="rId5"/>
    <p:sldId id="410" r:id="rId6"/>
    <p:sldId id="407" r:id="rId7"/>
    <p:sldId id="408" r:id="rId8"/>
    <p:sldId id="436" r:id="rId9"/>
    <p:sldId id="278" r:id="rId10"/>
    <p:sldId id="279" r:id="rId11"/>
    <p:sldId id="326" r:id="rId12"/>
    <p:sldId id="281" r:id="rId13"/>
    <p:sldId id="412" r:id="rId14"/>
    <p:sldId id="440" r:id="rId15"/>
    <p:sldId id="441" r:id="rId16"/>
    <p:sldId id="442" r:id="rId17"/>
    <p:sldId id="506" r:id="rId18"/>
    <p:sldId id="443" r:id="rId19"/>
    <p:sldId id="444" r:id="rId20"/>
    <p:sldId id="445" r:id="rId21"/>
    <p:sldId id="446" r:id="rId22"/>
    <p:sldId id="447" r:id="rId23"/>
    <p:sldId id="448" r:id="rId24"/>
    <p:sldId id="449" r:id="rId25"/>
    <p:sldId id="450" r:id="rId26"/>
    <p:sldId id="432" r:id="rId27"/>
    <p:sldId id="451" r:id="rId28"/>
    <p:sldId id="452" r:id="rId29"/>
    <p:sldId id="493" r:id="rId30"/>
    <p:sldId id="494" r:id="rId31"/>
    <p:sldId id="455" r:id="rId32"/>
    <p:sldId id="454" r:id="rId33"/>
    <p:sldId id="453" r:id="rId34"/>
    <p:sldId id="456" r:id="rId35"/>
    <p:sldId id="457" r:id="rId36"/>
    <p:sldId id="458" r:id="rId37"/>
    <p:sldId id="459" r:id="rId38"/>
    <p:sldId id="460" r:id="rId39"/>
    <p:sldId id="461" r:id="rId40"/>
    <p:sldId id="462" r:id="rId41"/>
    <p:sldId id="463" r:id="rId42"/>
    <p:sldId id="464" r:id="rId43"/>
    <p:sldId id="470" r:id="rId44"/>
    <p:sldId id="466" r:id="rId45"/>
    <p:sldId id="467" r:id="rId46"/>
    <p:sldId id="468" r:id="rId47"/>
    <p:sldId id="469" r:id="rId48"/>
    <p:sldId id="495" r:id="rId49"/>
    <p:sldId id="385" r:id="rId50"/>
    <p:sldId id="496" r:id="rId51"/>
    <p:sldId id="471" r:id="rId52"/>
    <p:sldId id="472" r:id="rId53"/>
    <p:sldId id="473" r:id="rId54"/>
    <p:sldId id="474" r:id="rId55"/>
    <p:sldId id="475" r:id="rId56"/>
    <p:sldId id="476" r:id="rId57"/>
    <p:sldId id="477" r:id="rId58"/>
    <p:sldId id="478" r:id="rId59"/>
    <p:sldId id="479" r:id="rId60"/>
    <p:sldId id="480" r:id="rId61"/>
    <p:sldId id="482" r:id="rId62"/>
    <p:sldId id="483" r:id="rId63"/>
    <p:sldId id="484" r:id="rId64"/>
    <p:sldId id="411" r:id="rId65"/>
    <p:sldId id="413" r:id="rId66"/>
    <p:sldId id="399" r:id="rId67"/>
    <p:sldId id="487" r:id="rId68"/>
    <p:sldId id="486" r:id="rId69"/>
    <p:sldId id="400" r:id="rId70"/>
    <p:sldId id="438" r:id="rId71"/>
    <p:sldId id="415" r:id="rId72"/>
    <p:sldId id="416" r:id="rId73"/>
    <p:sldId id="498" r:id="rId74"/>
    <p:sldId id="489" r:id="rId75"/>
    <p:sldId id="490" r:id="rId76"/>
    <p:sldId id="419" r:id="rId77"/>
    <p:sldId id="357" r:id="rId78"/>
    <p:sldId id="358" r:id="rId79"/>
    <p:sldId id="414" r:id="rId80"/>
    <p:sldId id="421" r:id="rId81"/>
    <p:sldId id="422" r:id="rId82"/>
    <p:sldId id="488" r:id="rId83"/>
    <p:sldId id="423" r:id="rId84"/>
    <p:sldId id="424" r:id="rId85"/>
    <p:sldId id="425" r:id="rId86"/>
    <p:sldId id="426" r:id="rId87"/>
    <p:sldId id="427" r:id="rId88"/>
    <p:sldId id="428" r:id="rId89"/>
    <p:sldId id="499" r:id="rId90"/>
    <p:sldId id="429" r:id="rId91"/>
    <p:sldId id="430" r:id="rId92"/>
    <p:sldId id="404" r:id="rId93"/>
    <p:sldId id="500" r:id="rId94"/>
    <p:sldId id="391" r:id="rId95"/>
    <p:sldId id="392" r:id="rId96"/>
    <p:sldId id="501" r:id="rId97"/>
    <p:sldId id="502" r:id="rId98"/>
    <p:sldId id="507" r:id="rId99"/>
    <p:sldId id="491" r:id="rId100"/>
    <p:sldId id="503" r:id="rId101"/>
    <p:sldId id="435" r:id="rId102"/>
    <p:sldId id="393" r:id="rId103"/>
    <p:sldId id="504" r:id="rId104"/>
    <p:sldId id="395" r:id="rId105"/>
    <p:sldId id="505" r:id="rId106"/>
    <p:sldId id="354" r:id="rId107"/>
    <p:sldId id="355" r:id="rId108"/>
    <p:sldId id="360" r:id="rId109"/>
    <p:sldId id="348" r:id="rId11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07"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07"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07"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07"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07" charset="0"/>
        <a:ea typeface="+mn-ea"/>
        <a:cs typeface="+mn-cs"/>
      </a:defRPr>
    </a:lvl5pPr>
    <a:lvl6pPr marL="2286000" algn="l" defTabSz="457200" rtl="0" eaLnBrk="1" latinLnBrk="0" hangingPunct="1">
      <a:defRPr sz="2400" kern="1200">
        <a:solidFill>
          <a:schemeClr val="tx1"/>
        </a:solidFill>
        <a:latin typeface="Times" pitchFamily="-107" charset="0"/>
        <a:ea typeface="+mn-ea"/>
        <a:cs typeface="+mn-cs"/>
      </a:defRPr>
    </a:lvl6pPr>
    <a:lvl7pPr marL="2743200" algn="l" defTabSz="457200" rtl="0" eaLnBrk="1" latinLnBrk="0" hangingPunct="1">
      <a:defRPr sz="2400" kern="1200">
        <a:solidFill>
          <a:schemeClr val="tx1"/>
        </a:solidFill>
        <a:latin typeface="Times" pitchFamily="-107" charset="0"/>
        <a:ea typeface="+mn-ea"/>
        <a:cs typeface="+mn-cs"/>
      </a:defRPr>
    </a:lvl7pPr>
    <a:lvl8pPr marL="3200400" algn="l" defTabSz="457200" rtl="0" eaLnBrk="1" latinLnBrk="0" hangingPunct="1">
      <a:defRPr sz="2400" kern="1200">
        <a:solidFill>
          <a:schemeClr val="tx1"/>
        </a:solidFill>
        <a:latin typeface="Times" pitchFamily="-107" charset="0"/>
        <a:ea typeface="+mn-ea"/>
        <a:cs typeface="+mn-cs"/>
      </a:defRPr>
    </a:lvl8pPr>
    <a:lvl9pPr marL="3657600" algn="l" defTabSz="457200" rtl="0" eaLnBrk="1" latinLnBrk="0" hangingPunct="1">
      <a:defRPr sz="2400" kern="1200">
        <a:solidFill>
          <a:schemeClr val="tx1"/>
        </a:solidFill>
        <a:latin typeface="Times" pitchFamily="-107" charset="0"/>
        <a:ea typeface="+mn-ea"/>
        <a:cs typeface="+mn-cs"/>
      </a:defRPr>
    </a:lvl9pPr>
  </p:defaultTextStyle>
  <p:extLst>
    <p:ext uri="{EFAFB233-063F-42B5-8137-9DF3F51BA10A}">
      <p15:sldGuideLst xmlns:p15="http://schemas.microsoft.com/office/powerpoint/2012/main">
        <p15:guide id="1" orient="horz" pos="3312">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F306"/>
    <a:srgbClr val="000000"/>
    <a:srgbClr val="64408D"/>
    <a:srgbClr val="890424"/>
    <a:srgbClr val="22362E"/>
    <a:srgbClr val="FFA6A6"/>
    <a:srgbClr val="333399"/>
    <a:srgbClr val="FFFF00"/>
    <a:srgbClr val="FF00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27" autoAdjust="0"/>
    <p:restoredTop sz="94613"/>
  </p:normalViewPr>
  <p:slideViewPr>
    <p:cSldViewPr>
      <p:cViewPr varScale="1">
        <p:scale>
          <a:sx n="94" d="100"/>
          <a:sy n="94" d="100"/>
        </p:scale>
        <p:origin x="200" y="632"/>
      </p:cViewPr>
      <p:guideLst>
        <p:guide orient="horz" pos="33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04" d="100"/>
          <a:sy n="104" d="100"/>
        </p:scale>
        <p:origin x="-251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notesMaster" Target="notesMasters/notesMaster1.xml"/><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en-US"/>
          </a:p>
        </p:txBody>
      </p:sp>
      <p:sp>
        <p:nvSpPr>
          <p:cNvPr id="440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40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US"/>
          </a:p>
        </p:txBody>
      </p:sp>
      <p:sp>
        <p:nvSpPr>
          <p:cNvPr id="440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6AE9F105-1DBA-AC42-8B17-7C24A3B581B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70A0B37-E420-1442-B8F8-F94F104AFE66}" type="slidenum">
              <a:rPr lang="en-US">
                <a:latin typeface="Times" pitchFamily="-107" charset="0"/>
              </a:rPr>
              <a:pPr/>
              <a:t>1</a:t>
            </a:fld>
            <a:endParaRPr lang="en-US">
              <a:latin typeface="Times" pitchFamily="-107"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6917C3A4-DB78-6E45-8DBF-A0DF964D9CFF}" type="slidenum">
              <a:rPr lang="en-US">
                <a:latin typeface="Times" pitchFamily="-107" charset="0"/>
              </a:rPr>
              <a:pPr/>
              <a:t>11</a:t>
            </a:fld>
            <a:endParaRPr lang="en-US">
              <a:latin typeface="Times" pitchFamily="-107"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C33A7BB-AE5D-1E4E-87A6-B14BF97F4290}" type="slidenum">
              <a:rPr lang="en-US">
                <a:latin typeface="Times" pitchFamily="-107" charset="0"/>
              </a:rPr>
              <a:pPr/>
              <a:t>12</a:t>
            </a:fld>
            <a:endParaRPr lang="en-US">
              <a:latin typeface="Times" pitchFamily="-107"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94D8C465-99BC-B549-9043-DB130DFDEF10}" type="slidenum">
              <a:rPr lang="en-US">
                <a:latin typeface="Times" pitchFamily="-107" charset="0"/>
              </a:rPr>
              <a:pPr/>
              <a:t>13</a:t>
            </a:fld>
            <a:endParaRPr lang="en-US">
              <a:latin typeface="Times" pitchFamily="-107"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1F8BA83-32A6-B44A-BC91-047BB0D97C40}" type="slidenum">
              <a:rPr lang="en-US">
                <a:latin typeface="Times" pitchFamily="20" charset="0"/>
              </a:rPr>
              <a:pPr/>
              <a:t>15</a:t>
            </a:fld>
            <a:endParaRPr lang="en-US">
              <a:latin typeface="Times" pitchFamily="20"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FF85B802-0733-454D-B10D-FA5B4FE4F01B}" type="slidenum">
              <a:rPr lang="en-US">
                <a:latin typeface="Times" pitchFamily="20" charset="0"/>
              </a:rPr>
              <a:pPr/>
              <a:t>21</a:t>
            </a:fld>
            <a:endParaRPr lang="en-US">
              <a:latin typeface="Times" pitchFamily="20"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542387A-EBF0-164C-97DD-1EF6C9CBF8E8}" type="slidenum">
              <a:rPr lang="en-US">
                <a:latin typeface="Times" pitchFamily="20" charset="0"/>
              </a:rPr>
              <a:pPr/>
              <a:t>22</a:t>
            </a:fld>
            <a:endParaRPr lang="en-US">
              <a:latin typeface="Times" pitchFamily="20"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E84F4D04-4B48-F848-94E3-CAEB41A2410E}" type="slidenum">
              <a:rPr lang="en-US">
                <a:latin typeface="Times" pitchFamily="20" charset="0"/>
              </a:rPr>
              <a:pPr/>
              <a:t>23</a:t>
            </a:fld>
            <a:endParaRPr lang="en-US">
              <a:latin typeface="Times" pitchFamily="20"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222A8922-DEB2-0641-8F04-02E79F3F7BDA}" type="slidenum">
              <a:rPr lang="en-US">
                <a:latin typeface="Times" pitchFamily="20" charset="0"/>
              </a:rPr>
              <a:pPr/>
              <a:t>24</a:t>
            </a:fld>
            <a:endParaRPr lang="en-US">
              <a:latin typeface="Times" pitchFamily="20"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1BC9795B-D714-1142-8160-5FB8A6DE6A3E}" type="slidenum">
              <a:rPr lang="en-US">
                <a:latin typeface="Times" pitchFamily="20" charset="0"/>
              </a:rPr>
              <a:pPr/>
              <a:t>25</a:t>
            </a:fld>
            <a:endParaRPr lang="en-US">
              <a:latin typeface="Times" pitchFamily="20"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A64B8D2A-0CB8-474B-B37B-DE85EE231B87}" type="slidenum">
              <a:rPr lang="en-US">
                <a:latin typeface="Times" pitchFamily="20" charset="0"/>
              </a:rPr>
              <a:pPr/>
              <a:t>27</a:t>
            </a:fld>
            <a:endParaRPr lang="en-US">
              <a:latin typeface="Times" pitchFamily="20"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470A0B37-E420-1442-B8F8-F94F104AFE66}" type="slidenum">
              <a:rPr lang="en-US">
                <a:latin typeface="Times" pitchFamily="-107" charset="0"/>
              </a:rPr>
              <a:pPr/>
              <a:t>2</a:t>
            </a:fld>
            <a:endParaRPr lang="en-US">
              <a:latin typeface="Times" pitchFamily="-107"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E7393134-D3F6-1548-8DB8-97FE0566C522}" type="slidenum">
              <a:rPr lang="en-US">
                <a:latin typeface="Times" pitchFamily="20" charset="0"/>
              </a:rPr>
              <a:pPr/>
              <a:t>28</a:t>
            </a:fld>
            <a:endParaRPr lang="en-US">
              <a:latin typeface="Times" pitchFamily="20"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B8BD7999-E0E1-5B48-BF4E-59F44F7B251E}" type="slidenum">
              <a:rPr lang="en-US">
                <a:latin typeface="Times" pitchFamily="20" charset="0"/>
              </a:rPr>
              <a:pPr/>
              <a:t>32</a:t>
            </a:fld>
            <a:endParaRPr lang="en-US">
              <a:latin typeface="Times" pitchFamily="20"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9F255011-A1B8-0744-90FC-C405F3E0626F}" type="slidenum">
              <a:rPr lang="en-US">
                <a:latin typeface="Times" pitchFamily="20" charset="0"/>
              </a:rPr>
              <a:pPr/>
              <a:t>33</a:t>
            </a:fld>
            <a:endParaRPr lang="en-US">
              <a:latin typeface="Times" pitchFamily="20"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4B6CC128-7D3E-194B-A6A5-5E4CA1593661}" type="slidenum">
              <a:rPr lang="en-US">
                <a:latin typeface="Times" pitchFamily="20" charset="0"/>
              </a:rPr>
              <a:pPr/>
              <a:t>34</a:t>
            </a:fld>
            <a:endParaRPr lang="en-US">
              <a:latin typeface="Times" pitchFamily="20"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6590879-CEDB-4143-851E-C6CBE57747ED}" type="slidenum">
              <a:rPr lang="en-US">
                <a:latin typeface="Times" pitchFamily="20" charset="0"/>
              </a:rPr>
              <a:pPr/>
              <a:t>36</a:t>
            </a:fld>
            <a:endParaRPr lang="en-US">
              <a:latin typeface="Times" pitchFamily="20"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CC4C070D-1AAF-AC4E-BC2E-CCA67FF7857E}" type="slidenum">
              <a:rPr lang="en-US">
                <a:latin typeface="Times" pitchFamily="20" charset="0"/>
              </a:rPr>
              <a:pPr/>
              <a:t>37</a:t>
            </a:fld>
            <a:endParaRPr lang="en-US">
              <a:latin typeface="Times" pitchFamily="20"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672C179C-11CA-9544-8734-69C30EC1085A}" type="slidenum">
              <a:rPr lang="en-US">
                <a:latin typeface="Times" pitchFamily="20" charset="0"/>
              </a:rPr>
              <a:pPr/>
              <a:t>38</a:t>
            </a:fld>
            <a:endParaRPr lang="en-US">
              <a:latin typeface="Times" pitchFamily="20"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EB28BC37-2F18-B242-A665-8F8DFCCA33BE}" type="slidenum">
              <a:rPr lang="en-US">
                <a:latin typeface="Times" pitchFamily="20" charset="0"/>
              </a:rPr>
              <a:pPr/>
              <a:t>39</a:t>
            </a:fld>
            <a:endParaRPr lang="en-US">
              <a:latin typeface="Times" pitchFamily="20"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AF17B54E-BF3A-CB4B-A280-00CBC975DEA4}" type="slidenum">
              <a:rPr lang="en-US">
                <a:latin typeface="Times" pitchFamily="20" charset="0"/>
              </a:rPr>
              <a:pPr/>
              <a:t>40</a:t>
            </a:fld>
            <a:endParaRPr lang="en-US">
              <a:latin typeface="Times" pitchFamily="20"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1CAA5784-24B8-9542-A302-9B90D8BEAE49}" type="slidenum">
              <a:rPr lang="en-US">
                <a:latin typeface="Times" pitchFamily="20" charset="0"/>
              </a:rPr>
              <a:pPr/>
              <a:t>44</a:t>
            </a:fld>
            <a:endParaRPr lang="en-US">
              <a:latin typeface="Times" pitchFamily="20"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2935E04-DAA5-3844-BF80-72361CBC1FAF}" type="slidenum">
              <a:rPr lang="en-US">
                <a:latin typeface="Times" pitchFamily="-107" charset="0"/>
              </a:rPr>
              <a:pPr/>
              <a:t>3</a:t>
            </a:fld>
            <a:endParaRPr lang="en-US">
              <a:latin typeface="Times" pitchFamily="-107"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20080941-FA0D-374A-BF99-A16441C600D8}" type="slidenum">
              <a:rPr lang="en-US">
                <a:latin typeface="Times" pitchFamily="20" charset="0"/>
              </a:rPr>
              <a:pPr/>
              <a:t>45</a:t>
            </a:fld>
            <a:endParaRPr lang="en-US">
              <a:latin typeface="Times" pitchFamily="20"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06F8E9C9-2C6D-4941-BAB7-931A020A531C}" type="slidenum">
              <a:rPr lang="en-US">
                <a:latin typeface="Times" pitchFamily="20" charset="0"/>
              </a:rPr>
              <a:pPr/>
              <a:t>46</a:t>
            </a:fld>
            <a:endParaRPr lang="en-US">
              <a:latin typeface="Times" pitchFamily="20"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7CA82A54-F8BA-464C-A95B-0798667BCB8E}" type="slidenum">
              <a:rPr lang="en-US">
                <a:latin typeface="Times" pitchFamily="20" charset="0"/>
              </a:rPr>
              <a:pPr/>
              <a:t>47</a:t>
            </a:fld>
            <a:endParaRPr lang="en-US">
              <a:latin typeface="Times" pitchFamily="20"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20080941-FA0D-374A-BF99-A16441C600D8}" type="slidenum">
              <a:rPr lang="en-US">
                <a:latin typeface="Times" pitchFamily="20" charset="0"/>
              </a:rPr>
              <a:pPr/>
              <a:t>48</a:t>
            </a:fld>
            <a:endParaRPr lang="en-US">
              <a:latin typeface="Times" pitchFamily="20"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A59510F-0C60-0149-AA49-3CF348D24C26}" type="slidenum">
              <a:rPr lang="en-US">
                <a:latin typeface="Times" pitchFamily="-107" charset="0"/>
              </a:rPr>
              <a:pPr/>
              <a:t>49</a:t>
            </a:fld>
            <a:endParaRPr lang="en-US">
              <a:latin typeface="Times" pitchFamily="-107"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AE1A62B9-00D8-084C-A74F-991F8E096038}" type="slidenum">
              <a:rPr lang="en-US">
                <a:latin typeface="Times" pitchFamily="20" charset="0"/>
              </a:rPr>
              <a:pPr/>
              <a:t>51</a:t>
            </a:fld>
            <a:endParaRPr lang="en-US">
              <a:latin typeface="Times" pitchFamily="20"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59817A65-174E-2C4D-B287-FE72D4B3B947}" type="slidenum">
              <a:rPr lang="en-US">
                <a:latin typeface="Times" pitchFamily="20" charset="0"/>
              </a:rPr>
              <a:pPr/>
              <a:t>54</a:t>
            </a:fld>
            <a:endParaRPr lang="en-US">
              <a:latin typeface="Times" pitchFamily="20"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89F37C87-9FCC-D14A-B753-0E210BA91F2B}" type="slidenum">
              <a:rPr lang="en-US">
                <a:latin typeface="Times" pitchFamily="20" charset="0"/>
              </a:rPr>
              <a:pPr/>
              <a:t>55</a:t>
            </a:fld>
            <a:endParaRPr lang="en-US">
              <a:latin typeface="Times" pitchFamily="20"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6CBC99D3-57CC-9C47-9D43-73F139FC3109}" type="slidenum">
              <a:rPr lang="en-US">
                <a:latin typeface="Times" pitchFamily="20" charset="0"/>
              </a:rPr>
              <a:pPr/>
              <a:t>56</a:t>
            </a:fld>
            <a:endParaRPr lang="en-US">
              <a:latin typeface="Times" pitchFamily="20"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2A40D04-1B46-CD4D-A973-7D846BE8C3EC}" type="slidenum">
              <a:rPr lang="en-US">
                <a:latin typeface="Times" pitchFamily="20" charset="0"/>
              </a:rPr>
              <a:pPr/>
              <a:t>57</a:t>
            </a:fld>
            <a:endParaRPr lang="en-US">
              <a:latin typeface="Times" pitchFamily="20"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2935E04-DAA5-3844-BF80-72361CBC1FAF}" type="slidenum">
              <a:rPr lang="en-US">
                <a:latin typeface="Times" pitchFamily="-107" charset="0"/>
              </a:rPr>
              <a:pPr/>
              <a:t>4</a:t>
            </a:fld>
            <a:endParaRPr lang="en-US">
              <a:latin typeface="Times" pitchFamily="-107"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4AFB638D-3009-2E43-A55E-8E5696CDE414}" type="slidenum">
              <a:rPr lang="en-US">
                <a:latin typeface="Times" pitchFamily="20" charset="0"/>
              </a:rPr>
              <a:pPr/>
              <a:t>58</a:t>
            </a:fld>
            <a:endParaRPr lang="en-US">
              <a:latin typeface="Times" pitchFamily="20"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170414A7-D1C8-AF45-A02B-0ABA341A082B}" type="slidenum">
              <a:rPr lang="en-US">
                <a:latin typeface="Times" pitchFamily="20" charset="0"/>
              </a:rPr>
              <a:pPr/>
              <a:t>59</a:t>
            </a:fld>
            <a:endParaRPr lang="en-US">
              <a:latin typeface="Times" pitchFamily="20"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DCE820C0-8C15-2F49-8E52-0D82C95D10DC}" type="slidenum">
              <a:rPr lang="en-US">
                <a:latin typeface="Times" pitchFamily="20" charset="0"/>
              </a:rPr>
              <a:pPr/>
              <a:t>63</a:t>
            </a:fld>
            <a:endParaRPr lang="en-US">
              <a:latin typeface="Times" pitchFamily="20"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a:latin typeface="Times" pitchFamily="20" charset="0"/>
              <a:ea typeface="ＭＳ Ｐゴシック" pitchFamily="20" charset="-128"/>
              <a:cs typeface="ＭＳ Ｐゴシック" pitchFamily="20"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68C3ADE8-C2BF-484F-A746-0FD6258B1236}" type="slidenum">
              <a:rPr lang="en-US">
                <a:latin typeface="Times" pitchFamily="-107" charset="0"/>
              </a:rPr>
              <a:pPr/>
              <a:t>64</a:t>
            </a:fld>
            <a:endParaRPr lang="en-US">
              <a:latin typeface="Times" pitchFamily="-107"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D02428E-8645-9349-B24A-A676AC6DF1DC}" type="slidenum">
              <a:rPr lang="en-US">
                <a:latin typeface="Times" pitchFamily="-107" charset="0"/>
              </a:rPr>
              <a:pPr/>
              <a:t>65</a:t>
            </a:fld>
            <a:endParaRPr lang="en-US">
              <a:latin typeface="Times" pitchFamily="-107"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C0D6BCA-B8BE-CF45-AE04-5A238B4AC86D}" type="slidenum">
              <a:rPr lang="en-US">
                <a:latin typeface="Times" pitchFamily="-107" charset="0"/>
              </a:rPr>
              <a:pPr/>
              <a:t>66</a:t>
            </a:fld>
            <a:endParaRPr lang="en-US">
              <a:latin typeface="Times" pitchFamily="-107"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C0D6BCA-B8BE-CF45-AE04-5A238B4AC86D}" type="slidenum">
              <a:rPr lang="en-US">
                <a:latin typeface="Times" pitchFamily="-107" charset="0"/>
              </a:rPr>
              <a:pPr/>
              <a:t>67</a:t>
            </a:fld>
            <a:endParaRPr lang="en-US">
              <a:latin typeface="Times" pitchFamily="-107"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D39C34A6-5CD0-1943-8EB4-C4BB93BDB8D8}" type="slidenum">
              <a:rPr lang="en-US">
                <a:latin typeface="Times" pitchFamily="-107" charset="0"/>
              </a:rPr>
              <a:pPr/>
              <a:t>69</a:t>
            </a:fld>
            <a:endParaRPr lang="en-US">
              <a:latin typeface="Times" pitchFamily="-107"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CFDAFA6-30BE-744C-8C60-8F67C22E169D}" type="slidenum">
              <a:rPr lang="en-US">
                <a:latin typeface="Times" pitchFamily="-107" charset="0"/>
              </a:rPr>
              <a:pPr/>
              <a:t>70</a:t>
            </a:fld>
            <a:endParaRPr lang="en-US">
              <a:latin typeface="Times" pitchFamily="-107"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998AA48B-6044-4A49-9AF9-7B2D91D06234}" type="slidenum">
              <a:rPr lang="en-US">
                <a:latin typeface="Times" pitchFamily="-107" charset="0"/>
              </a:rPr>
              <a:pPr/>
              <a:t>71</a:t>
            </a:fld>
            <a:endParaRPr lang="en-US">
              <a:latin typeface="Times" pitchFamily="-107"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4A2DCCE-D679-1E4C-AEB2-64948AC9B80A}" type="slidenum">
              <a:rPr lang="en-US">
                <a:latin typeface="Times" pitchFamily="-107" charset="0"/>
              </a:rPr>
              <a:pPr/>
              <a:t>5</a:t>
            </a:fld>
            <a:endParaRPr lang="en-US">
              <a:latin typeface="Times" pitchFamily="-107" charset="0"/>
            </a:endParaRPr>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D0209B6E-1771-E942-9795-AD393830B1F8}" type="slidenum">
              <a:rPr lang="en-US">
                <a:latin typeface="Times" pitchFamily="-107" charset="0"/>
              </a:rPr>
              <a:pPr/>
              <a:t>72</a:t>
            </a:fld>
            <a:endParaRPr lang="en-US">
              <a:latin typeface="Times" pitchFamily="-107"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sz="1200" kern="1200" dirty="0" smtClean="0">
                <a:solidFill>
                  <a:schemeClr val="tx1"/>
                </a:solidFill>
                <a:latin typeface="Times" pitchFamily="-65" charset="0"/>
                <a:ea typeface="ＭＳ Ｐゴシック" pitchFamily="-65" charset="-128"/>
                <a:cs typeface="ＭＳ Ｐゴシック" pitchFamily="-65" charset="-128"/>
              </a:rPr>
              <a:t>Dowager Countess of Grantham</a:t>
            </a:r>
            <a:endParaRPr lang="en-US" dirty="0">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D0209B6E-1771-E942-9795-AD393830B1F8}" type="slidenum">
              <a:rPr lang="en-US">
                <a:latin typeface="Times" pitchFamily="-107" charset="0"/>
              </a:rPr>
              <a:pPr/>
              <a:t>73</a:t>
            </a:fld>
            <a:endParaRPr lang="en-US">
              <a:latin typeface="Times" pitchFamily="-107"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sz="1200" kern="1200" dirty="0" smtClean="0">
                <a:solidFill>
                  <a:schemeClr val="tx1"/>
                </a:solidFill>
                <a:latin typeface="Times" pitchFamily="-65" charset="0"/>
                <a:ea typeface="ＭＳ Ｐゴシック" pitchFamily="-65" charset="-128"/>
                <a:cs typeface="ＭＳ Ｐゴシック" pitchFamily="-65" charset="-128"/>
              </a:rPr>
              <a:t>Dowager Countess of Grantham</a:t>
            </a:r>
            <a:endParaRPr lang="en-US" dirty="0">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6E8DD291-8DD4-684C-A17B-6828099F2327}" type="slidenum">
              <a:rPr lang="en-US">
                <a:latin typeface="Times" pitchFamily="-107" charset="0"/>
              </a:rPr>
              <a:pPr/>
              <a:t>74</a:t>
            </a:fld>
            <a:endParaRPr lang="en-US">
              <a:latin typeface="Times" pitchFamily="-107" charset="0"/>
            </a:endParaRPr>
          </a:p>
        </p:txBody>
      </p:sp>
      <p:sp>
        <p:nvSpPr>
          <p:cNvPr id="103427" name="Rectangle 2"/>
          <p:cNvSpPr>
            <a:spLocks noGrp="1" noRot="1" noChangeAspect="1" noChangeArrowheads="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7491F611-B02C-B747-91D4-BD204EFFBCA2}" type="slidenum">
              <a:rPr lang="en-US">
                <a:latin typeface="Times" pitchFamily="-107" charset="0"/>
              </a:rPr>
              <a:pPr/>
              <a:t>75</a:t>
            </a:fld>
            <a:endParaRPr lang="en-US">
              <a:latin typeface="Times" pitchFamily="-107" charset="0"/>
            </a:endParaRPr>
          </a:p>
        </p:txBody>
      </p:sp>
      <p:sp>
        <p:nvSpPr>
          <p:cNvPr id="105475" name="Rectangle 2"/>
          <p:cNvSpPr>
            <a:spLocks noGrp="1" noRot="1" noChangeAspect="1" noChangeArrowheads="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963ABC27-D5B3-6E46-BDFA-06384AA301A5}" type="slidenum">
              <a:rPr lang="en-US">
                <a:latin typeface="Times" pitchFamily="-107" charset="0"/>
              </a:rPr>
              <a:pPr/>
              <a:t>76</a:t>
            </a:fld>
            <a:endParaRPr lang="en-US">
              <a:latin typeface="Times" pitchFamily="-107"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61FF787C-3C9C-BD4F-9E8E-D94AC3B67AC3}" type="slidenum">
              <a:rPr lang="en-US">
                <a:latin typeface="Times" pitchFamily="-107" charset="0"/>
              </a:rPr>
              <a:pPr/>
              <a:t>77</a:t>
            </a:fld>
            <a:endParaRPr lang="en-US">
              <a:latin typeface="Times" pitchFamily="-107"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90DF42C9-2811-2942-9843-C8B3FAB8358C}" type="slidenum">
              <a:rPr lang="en-US">
                <a:latin typeface="Times" pitchFamily="-107" charset="0"/>
              </a:rPr>
              <a:pPr/>
              <a:t>78</a:t>
            </a:fld>
            <a:endParaRPr lang="en-US">
              <a:latin typeface="Times" pitchFamily="-107"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84588992-3161-3D47-87B0-AD78C80EEAE9}" type="slidenum">
              <a:rPr lang="en-US">
                <a:latin typeface="Times" pitchFamily="-107" charset="0"/>
              </a:rPr>
              <a:pPr/>
              <a:t>79</a:t>
            </a:fld>
            <a:endParaRPr lang="en-US">
              <a:latin typeface="Times" pitchFamily="-107"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A8F85B51-C911-1A43-9428-6432F70611B7}" type="slidenum">
              <a:rPr lang="en-US">
                <a:latin typeface="Times" pitchFamily="-107" charset="0"/>
              </a:rPr>
              <a:pPr/>
              <a:t>80</a:t>
            </a:fld>
            <a:endParaRPr lang="en-US">
              <a:latin typeface="Times" pitchFamily="-107"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a:latin typeface="Times" pitchFamily="-107" charset="0"/>
                <a:ea typeface="ＭＳ Ｐゴシック" pitchFamily="-107" charset="-128"/>
                <a:cs typeface="ＭＳ Ｐゴシック" pitchFamily="-107" charset="-128"/>
              </a:rPr>
              <a:t>Autonomic sympathetic NS required for conversion of pro-renin to renin so with dysregulation of autonomic NS with DM get high levels of pro-renin low renin and then secondary low aldo this leads to hyperK which surpresses ammonia production. Ammonia is needed to produce ammonium along with acid.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9BD1835-F0F2-754D-AF7B-C89BE828B905}" type="slidenum">
              <a:rPr lang="en-US">
                <a:latin typeface="Times" pitchFamily="-107" charset="0"/>
              </a:rPr>
              <a:pPr/>
              <a:t>81</a:t>
            </a:fld>
            <a:endParaRPr lang="en-US">
              <a:latin typeface="Times" pitchFamily="-107" charset="0"/>
            </a:endParaRPr>
          </a:p>
        </p:txBody>
      </p:sp>
      <p:sp>
        <p:nvSpPr>
          <p:cNvPr id="117763" name="Rectangle 2"/>
          <p:cNvSpPr>
            <a:spLocks noGrp="1" noRot="1" noChangeAspect="1" noChangeArrowheads="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2F7214-97A8-A542-907D-CAF8A2895F31}" type="slidenum">
              <a:rPr lang="en-US">
                <a:latin typeface="Times" pitchFamily="-107" charset="0"/>
              </a:rPr>
              <a:pPr/>
              <a:t>6</a:t>
            </a:fld>
            <a:endParaRPr lang="en-US">
              <a:latin typeface="Times" pitchFamily="-107" charset="0"/>
            </a:endParaRPr>
          </a:p>
        </p:txBody>
      </p:sp>
      <p:sp>
        <p:nvSpPr>
          <p:cNvPr id="23555" name="Rectangle 2"/>
          <p:cNvSpPr>
            <a:spLocks noGrp="1" noRot="1" noChangeAspect="1" noChangeArrowheads="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E0129EDC-6757-2D40-926D-B9204364CA47}" type="slidenum">
              <a:rPr lang="en-US">
                <a:latin typeface="Times" pitchFamily="-107" charset="0"/>
              </a:rPr>
              <a:pPr/>
              <a:t>83</a:t>
            </a:fld>
            <a:endParaRPr lang="en-US">
              <a:latin typeface="Times" pitchFamily="-107" charset="0"/>
            </a:endParaRPr>
          </a:p>
        </p:txBody>
      </p:sp>
      <p:sp>
        <p:nvSpPr>
          <p:cNvPr id="119811" name="Rectangle 2"/>
          <p:cNvSpPr>
            <a:spLocks noGrp="1" noRot="1" noChangeAspect="1" noChangeArrowheads="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9A21F43E-0FA8-F34B-9B15-50444AA88E6B}" type="slidenum">
              <a:rPr lang="en-US">
                <a:latin typeface="Times" pitchFamily="-107" charset="0"/>
              </a:rPr>
              <a:pPr/>
              <a:t>84</a:t>
            </a:fld>
            <a:endParaRPr lang="en-US">
              <a:latin typeface="Times" pitchFamily="-107" charset="0"/>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A93B173F-2A33-1F4D-9AF0-4079A8DE1258}" type="slidenum">
              <a:rPr lang="en-US">
                <a:latin typeface="Times" pitchFamily="-107" charset="0"/>
              </a:rPr>
              <a:pPr/>
              <a:t>85</a:t>
            </a:fld>
            <a:endParaRPr lang="en-US">
              <a:latin typeface="Times" pitchFamily="-107" charset="0"/>
            </a:endParaRPr>
          </a:p>
        </p:txBody>
      </p:sp>
      <p:sp>
        <p:nvSpPr>
          <p:cNvPr id="123907" name="Rectangle 2"/>
          <p:cNvSpPr>
            <a:spLocks noGrp="1" noRot="1" noChangeAspect="1" noChangeArrowheads="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71824185-4A61-6840-AA82-FE4B6BDEF6BD}" type="slidenum">
              <a:rPr lang="en-US">
                <a:latin typeface="Times" pitchFamily="-107" charset="0"/>
              </a:rPr>
              <a:pPr/>
              <a:t>86</a:t>
            </a:fld>
            <a:endParaRPr lang="en-US">
              <a:latin typeface="Times" pitchFamily="-107"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a:latin typeface="Times" pitchFamily="-107" charset="0"/>
                <a:ea typeface="ＭＳ Ｐゴシック" pitchFamily="-107" charset="-128"/>
                <a:cs typeface="ＭＳ Ｐゴシック" pitchFamily="-107" charset="-128"/>
              </a:rPr>
              <a:t>Autonomic sympathetic NS required for conversion of pro-renin to renin so with dysregulation of autonomic NS with DM get high levels of pro-renin low renin and then secondary low aldo this leads to hyperK which surpresses ammonia production. Ammonia is needed to produce ammonium along with acid.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9E536436-D75E-A349-A6D4-C32FD58D170E}" type="slidenum">
              <a:rPr lang="en-US">
                <a:latin typeface="Times" pitchFamily="-107" charset="0"/>
              </a:rPr>
              <a:pPr/>
              <a:t>87</a:t>
            </a:fld>
            <a:endParaRPr lang="en-US">
              <a:latin typeface="Times" pitchFamily="-107"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0D9CE4D4-E0AF-2745-83E2-0C55DA5661BC}" type="slidenum">
              <a:rPr lang="en-US">
                <a:latin typeface="Times" pitchFamily="-107" charset="0"/>
              </a:rPr>
              <a:pPr/>
              <a:t>88</a:t>
            </a:fld>
            <a:endParaRPr lang="en-US">
              <a:latin typeface="Times" pitchFamily="-107"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a:latin typeface="Times" pitchFamily="-107" charset="0"/>
                <a:ea typeface="ＭＳ Ｐゴシック" pitchFamily="-107" charset="-128"/>
                <a:cs typeface="ＭＳ Ｐゴシック" pitchFamily="-107" charset="-128"/>
              </a:rPr>
              <a:t>Autonomic sympathetic NS required for conversion of pro-renin to renin so with dysregulation of autonomic NS with DM get high levels of pro-renin low renin and then secondary low aldo this leads to hyperK which surpresses ammonia production. Ammonia is needed to produce ammonium along with acid.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0D9CE4D4-E0AF-2745-83E2-0C55DA5661BC}" type="slidenum">
              <a:rPr lang="en-US">
                <a:latin typeface="Times" pitchFamily="-107" charset="0"/>
              </a:rPr>
              <a:pPr/>
              <a:t>89</a:t>
            </a:fld>
            <a:endParaRPr lang="en-US">
              <a:latin typeface="Times" pitchFamily="-107"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a:latin typeface="Times" pitchFamily="-107" charset="0"/>
                <a:ea typeface="ＭＳ Ｐゴシック" pitchFamily="-107" charset="-128"/>
                <a:cs typeface="ＭＳ Ｐゴシック" pitchFamily="-107" charset="-128"/>
              </a:rPr>
              <a:t>Autonomic sympathetic NS required for conversion of pro-renin to renin so with dysregulation of autonomic NS with DM get high levels of pro-renin low renin and then secondary low aldo this leads to hyperK which surpresses ammonia production. Ammonia is needed to produce ammonium along with acid.</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821CA2E1-4988-4945-BC5F-89C62C0B15C8}" type="slidenum">
              <a:rPr lang="en-US">
                <a:latin typeface="Times" pitchFamily="-107" charset="0"/>
              </a:rPr>
              <a:pPr/>
              <a:t>90</a:t>
            </a:fld>
            <a:endParaRPr lang="en-US">
              <a:latin typeface="Times" pitchFamily="-107"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a:latin typeface="Times" pitchFamily="-107" charset="0"/>
                <a:ea typeface="ＭＳ Ｐゴシック" pitchFamily="-107" charset="-128"/>
                <a:cs typeface="ＭＳ Ｐゴシック" pitchFamily="-107" charset="-128"/>
              </a:rPr>
              <a:t>Autonomic sympathetic NS required for conversion of pro-renin to renin so with dysregulation of autonomic NS with DM get high levels of pro-renin low renin and then secondary low aldo this leads to hyperK which surpresses ammonia production. Ammonia is needed to produce ammonium along with acid.</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46BBFAE2-8A28-0C42-B692-ACEF3887BC1B}" type="slidenum">
              <a:rPr lang="en-US">
                <a:latin typeface="Times" pitchFamily="-107" charset="0"/>
              </a:rPr>
              <a:pPr/>
              <a:t>91</a:t>
            </a:fld>
            <a:endParaRPr lang="en-US">
              <a:latin typeface="Times" pitchFamily="-107"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6785F7DA-C277-D54F-A2BB-29AA8E3014FB}" type="slidenum">
              <a:rPr lang="en-US">
                <a:latin typeface="Times" pitchFamily="-107" charset="0"/>
              </a:rPr>
              <a:pPr/>
              <a:t>92</a:t>
            </a:fld>
            <a:endParaRPr lang="en-US">
              <a:latin typeface="Times" pitchFamily="-107"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1E3A71DD-21A1-594B-A302-4A556FD0F8D6}" type="slidenum">
              <a:rPr lang="en-US">
                <a:latin typeface="Times" pitchFamily="-107" charset="0"/>
              </a:rPr>
              <a:pPr/>
              <a:t>7</a:t>
            </a:fld>
            <a:endParaRPr lang="en-US">
              <a:latin typeface="Times" pitchFamily="-107" charset="0"/>
            </a:endParaRPr>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6785F7DA-C277-D54F-A2BB-29AA8E3014FB}" type="slidenum">
              <a:rPr lang="en-US">
                <a:latin typeface="Times" pitchFamily="-107" charset="0"/>
              </a:rPr>
              <a:pPr/>
              <a:t>93</a:t>
            </a:fld>
            <a:endParaRPr lang="en-US">
              <a:latin typeface="Times" pitchFamily="-107"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0F976F19-0C10-6E4D-B679-19937DC3905C}" type="slidenum">
              <a:rPr lang="en-US">
                <a:latin typeface="Times" pitchFamily="-107" charset="0"/>
              </a:rPr>
              <a:pPr/>
              <a:t>94</a:t>
            </a:fld>
            <a:endParaRPr lang="en-US">
              <a:latin typeface="Times" pitchFamily="-107"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en-US">
                <a:latin typeface="Times" pitchFamily="-107" charset="0"/>
                <a:ea typeface="ＭＳ Ｐゴシック" pitchFamily="-107" charset="-128"/>
                <a:cs typeface="ＭＳ Ｐゴシック" pitchFamily="-107" charset="-128"/>
              </a:rPr>
              <a:t>Anion gap?</a:t>
            </a:r>
          </a:p>
          <a:p>
            <a:pPr eaLnBrk="1" hangingPunct="1"/>
            <a:r>
              <a:rPr lang="en-US">
                <a:latin typeface="Times" pitchFamily="-107" charset="0"/>
                <a:ea typeface="ＭＳ Ｐゴシック" pitchFamily="-107" charset="-128"/>
                <a:cs typeface="ＭＳ Ｐゴシック" pitchFamily="-107" charset="-128"/>
              </a:rPr>
              <a:t>Urine anion gap?</a:t>
            </a:r>
          </a:p>
          <a:p>
            <a:pPr eaLnBrk="1" hangingPunct="1"/>
            <a:r>
              <a:rPr lang="en-US">
                <a:latin typeface="Times" pitchFamily="-107" charset="0"/>
                <a:ea typeface="ＭＳ Ｐゴシック" pitchFamily="-107" charset="-128"/>
                <a:cs typeface="ＭＳ Ｐゴシック" pitchFamily="-107" charset="-128"/>
              </a:rPr>
              <a:t>Is there much ammonia in the urine?</a:t>
            </a:r>
          </a:p>
          <a:p>
            <a:pPr eaLnBrk="1" hangingPunct="1"/>
            <a:r>
              <a:rPr lang="en-US">
                <a:latin typeface="Times" pitchFamily="-107" charset="0"/>
                <a:ea typeface="ＭＳ Ｐゴシック" pitchFamily="-107" charset="-128"/>
                <a:cs typeface="ＭＳ Ｐゴシック" pitchFamily="-107" charset="-128"/>
              </a:rPr>
              <a:t>How would this differ from a patient with diarrhea?</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0732757E-55CD-784F-9E4E-ED6550AC10E5}" type="slidenum">
              <a:rPr lang="en-US">
                <a:latin typeface="Times" pitchFamily="-107" charset="0"/>
              </a:rPr>
              <a:pPr/>
              <a:t>95</a:t>
            </a:fld>
            <a:endParaRPr lang="en-US">
              <a:latin typeface="Times" pitchFamily="-107"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0F976F19-0C10-6E4D-B679-19937DC3905C}" type="slidenum">
              <a:rPr lang="en-US">
                <a:latin typeface="Times" pitchFamily="-107" charset="0"/>
              </a:rPr>
              <a:pPr/>
              <a:t>96</a:t>
            </a:fld>
            <a:endParaRPr lang="en-US">
              <a:latin typeface="Times" pitchFamily="-107"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en-US">
                <a:latin typeface="Times" pitchFamily="-107" charset="0"/>
                <a:ea typeface="ＭＳ Ｐゴシック" pitchFamily="-107" charset="-128"/>
                <a:cs typeface="ＭＳ Ｐゴシック" pitchFamily="-107" charset="-128"/>
              </a:rPr>
              <a:t>Anion gap?</a:t>
            </a:r>
          </a:p>
          <a:p>
            <a:pPr eaLnBrk="1" hangingPunct="1"/>
            <a:r>
              <a:rPr lang="en-US">
                <a:latin typeface="Times" pitchFamily="-107" charset="0"/>
                <a:ea typeface="ＭＳ Ｐゴシック" pitchFamily="-107" charset="-128"/>
                <a:cs typeface="ＭＳ Ｐゴシック" pitchFamily="-107" charset="-128"/>
              </a:rPr>
              <a:t>Urine anion gap?</a:t>
            </a:r>
          </a:p>
          <a:p>
            <a:pPr eaLnBrk="1" hangingPunct="1"/>
            <a:r>
              <a:rPr lang="en-US">
                <a:latin typeface="Times" pitchFamily="-107" charset="0"/>
                <a:ea typeface="ＭＳ Ｐゴシック" pitchFamily="-107" charset="-128"/>
                <a:cs typeface="ＭＳ Ｐゴシック" pitchFamily="-107" charset="-128"/>
              </a:rPr>
              <a:t>Is there much ammonia in the urine?</a:t>
            </a:r>
          </a:p>
          <a:p>
            <a:pPr eaLnBrk="1" hangingPunct="1"/>
            <a:r>
              <a:rPr lang="en-US">
                <a:latin typeface="Times" pitchFamily="-107" charset="0"/>
                <a:ea typeface="ＭＳ Ｐゴシック" pitchFamily="-107" charset="-128"/>
                <a:cs typeface="ＭＳ Ｐゴシック" pitchFamily="-107" charset="-128"/>
              </a:rPr>
              <a:t>How would this differ from a patient with diarrhea?</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0732757E-55CD-784F-9E4E-ED6550AC10E5}" type="slidenum">
              <a:rPr lang="en-US">
                <a:latin typeface="Times" pitchFamily="-107" charset="0"/>
              </a:rPr>
              <a:pPr/>
              <a:t>97</a:t>
            </a:fld>
            <a:endParaRPr lang="en-US">
              <a:latin typeface="Times" pitchFamily="-107"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0732757E-55CD-784F-9E4E-ED6550AC10E5}" type="slidenum">
              <a:rPr lang="en-US">
                <a:latin typeface="Times" pitchFamily="-107" charset="0"/>
              </a:rPr>
              <a:pPr/>
              <a:t>98</a:t>
            </a:fld>
            <a:endParaRPr lang="en-US">
              <a:latin typeface="Times" pitchFamily="-107"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0473584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0732757E-55CD-784F-9E4E-ED6550AC10E5}" type="slidenum">
              <a:rPr lang="en-US">
                <a:latin typeface="Times" pitchFamily="-107" charset="0"/>
              </a:rPr>
              <a:pPr/>
              <a:t>99</a:t>
            </a:fld>
            <a:endParaRPr lang="en-US">
              <a:latin typeface="Times" pitchFamily="-107"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0732757E-55CD-784F-9E4E-ED6550AC10E5}" type="slidenum">
              <a:rPr lang="en-US">
                <a:latin typeface="Times" pitchFamily="-107" charset="0"/>
              </a:rPr>
              <a:pPr/>
              <a:t>100</a:t>
            </a:fld>
            <a:endParaRPr lang="en-US">
              <a:latin typeface="Times" pitchFamily="-107"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86EB0365-6D74-624B-AC3D-F7620D6FB0E1}" type="slidenum">
              <a:rPr lang="en-US">
                <a:latin typeface="Times" pitchFamily="-107" charset="0"/>
              </a:rPr>
              <a:pPr/>
              <a:t>102</a:t>
            </a:fld>
            <a:endParaRPr lang="en-US">
              <a:latin typeface="Times" pitchFamily="-107"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86EB0365-6D74-624B-AC3D-F7620D6FB0E1}" type="slidenum">
              <a:rPr lang="en-US">
                <a:latin typeface="Times" pitchFamily="-107" charset="0"/>
              </a:rPr>
              <a:pPr/>
              <a:t>103</a:t>
            </a:fld>
            <a:endParaRPr lang="en-US">
              <a:latin typeface="Times" pitchFamily="-107"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ABAB2E9-1B44-4F4B-9308-B980A9AB681E}" type="slidenum">
              <a:rPr lang="en-US">
                <a:latin typeface="Times" pitchFamily="-107" charset="0"/>
              </a:rPr>
              <a:pPr/>
              <a:t>9</a:t>
            </a:fld>
            <a:endParaRPr lang="en-US">
              <a:latin typeface="Times" pitchFamily="-107"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BDFA2942-5C38-5245-B558-4049F4E25060}" type="slidenum">
              <a:rPr lang="en-US">
                <a:latin typeface="Times" pitchFamily="-107" charset="0"/>
              </a:rPr>
              <a:pPr/>
              <a:t>104</a:t>
            </a:fld>
            <a:endParaRPr lang="en-US">
              <a:latin typeface="Times" pitchFamily="-107"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r>
              <a:rPr lang="en-US">
                <a:latin typeface="Times" pitchFamily="-107" charset="0"/>
                <a:ea typeface="ＭＳ Ｐゴシック" pitchFamily="-107" charset="-128"/>
                <a:cs typeface="ＭＳ Ｐゴシック" pitchFamily="-107" charset="-128"/>
              </a:rPr>
              <a:t>Case 5-Hyperkalemia and Non-Anion Gap Acidosis</a:t>
            </a:r>
          </a:p>
          <a:p>
            <a:pPr eaLnBrk="1" hangingPunct="1"/>
            <a:r>
              <a:rPr lang="en-US">
                <a:latin typeface="Times" pitchFamily="-107" charset="0"/>
                <a:ea typeface="ＭＳ Ｐゴシック" pitchFamily="-107" charset="-128"/>
                <a:cs typeface="ＭＳ Ｐゴシック" pitchFamily="-107" charset="-128"/>
              </a:rPr>
              <a:t>Here is a lady in her 20s and her electrolytes are as follows:  sodium 140, potassium 6.0, chloride 115, bicarbonate 18, and a creatinine of 1.5.  As an aside, her urinalysis has protein, red cells, plus/minus red cell casts, not sure, and some pigmented granular casts of fair size.  She is a 22-year-old lady.  She is not on, at this point, any medication.  She is not on an ACE; she is not on NSAID; and she is not on any diuretic.  A 22-year-old lady with hyperkalemia and non-anion gap acidosis - what would you like to know?  What is her urine pH?  Her urine pH is either 6 or 5.  We are not sure with the dipstick.  Let us say that it is 6 for now.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Audience:  What are her complaints?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Dr. Alexander: She has a malar rash.  She has some joint pains, and she is losing her hair, which is really why she came in.  This is a lady with lupus.  No issue.  Let us deal with what the acid-base problem is.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Audience:  Scenario may be systemic lupus erythematosus with RTA type 2 with hyperkalemia.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Dr. Alexander: She has lupus and type 2 proximal RTA, but also has a distal defect that prevents potassium secretion.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Creatinine is 1.5.  What is the purpose of this case and what do I want to drive home to you? To find hyperkalemia in this patient and a urine pH without infection in her urine of 6. Does that fit?  It just does not quite do it for me.  I would be concerned that one of those numbers might not be right.  Can you put that into any syndrome?  It is possible that she could have had the syndrome as the young lady said. But urine pH of 6, hyperkalemia, and lupus does not quite fit.  So, my first go with this is, "Gee! Maybe we better check this again."  Is that fair to do that to you guys?  The answer is of course not, but this is real life and this is what happens.  The house staff calls, primary care doctor calls and says, "this is what I got." And so what do you have to think about it?  For me, I would say, "First thing is, if I am concerned - and I am obviously - about renal tubular acidosis, let us be sure that she really cannot acidify her urine. Let us see what is going on."  It turns out when we do check her with an electrode, it is right.  She has a pH above 5.5.  How does that fit now?  I talked this morning about a small percentage of patients who have lupus, who are hyperkalemic, and have type 1 hyperkalemic distal RTA.  She would fit into that category of patient.  Same kind of patient often in a sickle cell, not SA, but SS, occasionally with obstruction. These are the patients, I think you will see because I have seen many of them. And you need to be tuned into that kind of problem.  Here, of course, part of the problem may well be the hyperkalemia preventing her from acidifying her urine by impairing her ammoniagenesis.  If we can get her potassium down, in this kind of patient, probably we will end up using a diuretic.  This is probably the most effective thing we can do, and she will improve in terms of her acidemia.  Not a rare case, not a common case, but something we need to be tuned into.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Audience:  What does the biopsy show in a patient like this with lupus?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Dr. Alexander: To the best of my knowledge, in patients like this, first of all, the defect is in the collecting duct. And hopefully with a biopsy, we are not seeing very much collecting duct.  We are cortical.  You may see a little cortical collecting duct, but not a lot.  The only tubular impairment that I know of that has been demonstrated in lupus - I take that back, I was thinking of another disease. I do not know of any anatomic abnormalities, which have been defined which lead to this.  I do not know.  There may well be because we are just not seeing it.  The likelihood is that she has some interstitial disease.  You know most patients who have lupus with some renal impairment are going to  have interstitial involvement and that is how we determine or guess at least what is going to happen to them eventually.  So that would be my guess, but I do not know any data.  I do not know of any publications looking at these patients with biopsy data.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Audience:  Is there a level of creatinine above which you do not diagnosis a RTA?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Dr. Alexander: Take away type 4 distal RTA, because those mostly are with renal impairment, but the answer is at what level?  How do you guess?  The easiest answer? You have to have normal renal function, but maybe a little bit abnormal is okay.  What is the problem?  Why are we concerned?  We are concerned because as soon as you develop renal impairment, you are developing renal tubular acidosis.  You are not making enough ammonia. You are wasting bicarbonate.  So is that a primary disease?  The answer is no, it is secondary to whatever the original renal disease is.  Then how do you say whether somebody has in fact a primary renal tubular acidosis at that point because they have a secondary renal tubular acidosis?  The answer is that if you have data on the patient and you know that at x time with renal impairment maybe they did not have it and they may develop it, maybe, with the same GFR.  You are walking on a very fine line.  In real life, does it matter, as you take care of the patient?  Not really, unless you are looking for some other primary disease which has led to RTA.  For me at least, that is the only point where it really becomes important.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I suppose if you saw a lot of heavy calcification in the medulla, which would be typical of distal renal tubular acidosis, you could make that assumption.  But I hope you would not see that on the biopsy.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Audience: In reference to the case of the diabetic, who got lots of fluids and had persistent low bicarbonate. Can you say a little about dilutional acidosis in patients who get lots of fluids and how you feel about that?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Dr. Alexander: It exists rarely.  The report in the literature is from Adrogue.  Those are cases where patients are in the MICU and SICU, and got huge amounts of volume, and so you have diluted down the bicarbonate.  Can I spend a moment on so-called contraction alkalosis, which is one of my favorite things, which does not exist.  I will flip it over to dilution.  People talk about contraction alkalosis.  If you took a beaker of water with a liter in it and you put in 25 mEq of bicarbonate, you would have 25 mEq per liter of bicarbonate.  Now you stick that beaker out in the sun and you let it stand there and the water evaporates.  If 10% of the water evaporates, what is the bicarbonate concentration?  10% of the water goes.  Your bicarbonate goes up from 25 to 27.5.  How many patients do you see that have more than 10% volume loss contraction?  Not very many.  That is a pretty big volume loss.  How come in "contraction alkalosis" the bicarbonate is 35?  It cannot be from contraction. That is not the physiology of it.  The physiology of it is you are volume depleted, you turn on aldosterone, and aldosterone stimulates acid excretion in the urine, and you pee out the acid. And so you have alkalemia.  It is alkalemia secondary to aldosteronism.  The contraction part, that whole concept is really just physiologically bad thinking.  What is going on is hyperaldosteronism and wasting of acid in the urine, which is what makes you alkalemic.  With regard to dilutional acidosis, if you take that same beaker of water with 25 mEq of bicarbonate in it, and let us say there is enough buffer, so the pH is 7.4.  You pour in lots of water, you are going to dilute down the bicarbonate. And if there is no way for adjustment to occur, you are going to lower the bicarbonate, and you are going to lower the pH.  That is what they reported. In patients who were massively volume expanded, you see dilutional acidosis.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BDFA2942-5C38-5245-B558-4049F4E25060}" type="slidenum">
              <a:rPr lang="en-US">
                <a:latin typeface="Times" pitchFamily="-107" charset="0"/>
              </a:rPr>
              <a:pPr/>
              <a:t>105</a:t>
            </a:fld>
            <a:endParaRPr lang="en-US">
              <a:latin typeface="Times" pitchFamily="-107"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r>
              <a:rPr lang="en-US">
                <a:latin typeface="Times" pitchFamily="-107" charset="0"/>
                <a:ea typeface="ＭＳ Ｐゴシック" pitchFamily="-107" charset="-128"/>
                <a:cs typeface="ＭＳ Ｐゴシック" pitchFamily="-107" charset="-128"/>
              </a:rPr>
              <a:t>Case 5-Hyperkalemia and Non-Anion Gap Acidosis</a:t>
            </a:r>
          </a:p>
          <a:p>
            <a:pPr eaLnBrk="1" hangingPunct="1"/>
            <a:r>
              <a:rPr lang="en-US">
                <a:latin typeface="Times" pitchFamily="-107" charset="0"/>
                <a:ea typeface="ＭＳ Ｐゴシック" pitchFamily="-107" charset="-128"/>
                <a:cs typeface="ＭＳ Ｐゴシック" pitchFamily="-107" charset="-128"/>
              </a:rPr>
              <a:t>Here is a lady in her 20s and her electrolytes are as follows:  sodium 140, potassium 6.0, chloride 115, bicarbonate 18, and a creatinine of 1.5.  As an aside, her urinalysis has protein, red cells, plus/minus red cell casts, not sure, and some pigmented granular casts of fair size.  She is a 22-year-old lady.  She is not on, at this point, any medication.  She is not on an ACE; she is not on NSAID; and she is not on any diuretic.  A 22-year-old lady with hyperkalemia and non-anion gap acidosis - what would you like to know?  What is her urine pH?  Her urine pH is either 6 or 5.  We are not sure with the dipstick.  Let us say that it is 6 for now.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Audience:  What are her complaints?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Dr. Alexander: She has a malar rash.  She has some joint pains, and she is losing her hair, which is really why she came in.  This is a lady with lupus.  No issue.  Let us deal with what the acid-base problem is.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Audience:  Scenario may be systemic lupus erythematosus with RTA type 2 with hyperkalemia.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Dr. Alexander: She has lupus and type 2 proximal RTA, but also has a distal defect that prevents potassium secretion.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Creatinine is 1.5.  What is the purpose of this case and what do I want to drive home to you? To find hyperkalemia in this patient and a urine pH without infection in her urine of 6. Does that fit?  It just does not quite do it for me.  I would be concerned that one of those numbers might not be right.  Can you put that into any syndrome?  It is possible that she could have had the syndrome as the young lady said. But urine pH of 6, hyperkalemia, and lupus does not quite fit.  So, my first go with this is, "Gee! Maybe we better check this again."  Is that fair to do that to you guys?  The answer is of course not, but this is real life and this is what happens.  The house staff calls, primary care doctor calls and says, "this is what I got." And so what do you have to think about it?  For me, I would say, "First thing is, if I am concerned - and I am obviously - about renal tubular acidosis, let us be sure that she really cannot acidify her urine. Let us see what is going on."  It turns out when we do check her with an electrode, it is right.  She has a pH above 5.5.  How does that fit now?  I talked this morning about a small percentage of patients who have lupus, who are hyperkalemic, and have type 1 hyperkalemic distal RTA.  She would fit into that category of patient.  Same kind of patient often in a sickle cell, not SA, but SS, occasionally with obstruction. These are the patients, I think you will see because I have seen many of them. And you need to be tuned into that kind of problem.  Here, of course, part of the problem may well be the hyperkalemia preventing her from acidifying her urine by impairing her ammoniagenesis.  If we can get her potassium down, in this kind of patient, probably we will end up using a diuretic.  This is probably the most effective thing we can do, and she will improve in terms of her acidemia.  Not a rare case, not a common case, but something we need to be tuned into.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Audience:  What does the biopsy show in a patient like this with lupus?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Dr. Alexander: To the best of my knowledge, in patients like this, first of all, the defect is in the collecting duct. And hopefully with a biopsy, we are not seeing very much collecting duct.  We are cortical.  You may see a little cortical collecting duct, but not a lot.  The only tubular impairment that I know of that has been demonstrated in lupus - I take that back, I was thinking of another disease. I do not know of any anatomic abnormalities, which have been defined which lead to this.  I do not know.  There may well be because we are just not seeing it.  The likelihood is that she has some interstitial disease.  You know most patients who have lupus with some renal impairment are going to  have interstitial involvement and that is how we determine or guess at least what is going to happen to them eventually.  So that would be my guess, but I do not know any data.  I do not know of any publications looking at these patients with biopsy data.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Audience:  Is there a level of creatinine above which you do not diagnosis a RTA?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Dr. Alexander: Take away type 4 distal RTA, because those mostly are with renal impairment, but the answer is at what level?  How do you guess?  The easiest answer? You have to have normal renal function, but maybe a little bit abnormal is okay.  What is the problem?  Why are we concerned?  We are concerned because as soon as you develop renal impairment, you are developing renal tubular acidosis.  You are not making enough ammonia. You are wasting bicarbonate.  So is that a primary disease?  The answer is no, it is secondary to whatever the original renal disease is.  Then how do you say whether somebody has in fact a primary renal tubular acidosis at that point because they have a secondary renal tubular acidosis?  The answer is that if you have data on the patient and you know that at x time with renal impairment maybe they did not have it and they may develop it, maybe, with the same GFR.  You are walking on a very fine line.  In real life, does it matter, as you take care of the patient?  Not really, unless you are looking for some other primary disease which has led to RTA.  For me at least, that is the only point where it really becomes important.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I suppose if you saw a lot of heavy calcification in the medulla, which would be typical of distal renal tubular acidosis, you could make that assumption.  But I hope you would not see that on the biopsy.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Audience: In reference to the case of the diabetic, who got lots of fluids and had persistent low bicarbonate. Can you say a little about dilutional acidosis in patients who get lots of fluids and how you feel about that? </a:t>
            </a:r>
          </a:p>
          <a:p>
            <a:pPr eaLnBrk="1" hangingPunct="1"/>
            <a:endParaRPr lang="en-US">
              <a:latin typeface="Times" pitchFamily="-107" charset="0"/>
              <a:ea typeface="ＭＳ Ｐゴシック" pitchFamily="-107" charset="-128"/>
              <a:cs typeface="ＭＳ Ｐゴシック" pitchFamily="-107" charset="-128"/>
            </a:endParaRPr>
          </a:p>
          <a:p>
            <a:pPr eaLnBrk="1" hangingPunct="1"/>
            <a:r>
              <a:rPr lang="en-US">
                <a:latin typeface="Times" pitchFamily="-107" charset="0"/>
                <a:ea typeface="ＭＳ Ｐゴシック" pitchFamily="-107" charset="-128"/>
                <a:cs typeface="ＭＳ Ｐゴシック" pitchFamily="-107" charset="-128"/>
              </a:rPr>
              <a:t>Dr. Alexander: It exists rarely.  The report in the literature is from Adrogue.  Those are cases where patients are in the MICU and SICU, and got huge amounts of volume, and so you have diluted down the bicarbonate.  Can I spend a moment on so-called contraction alkalosis, which is one of my favorite things, which does not exist.  I will flip it over to dilution.  People talk about contraction alkalosis.  If you took a beaker of water with a liter in it and you put in 25 mEq of bicarbonate, you would have 25 mEq per liter of bicarbonate.  Now you stick that beaker out in the sun and you let it stand there and the water evaporates.  If 10% of the water evaporates, what is the bicarbonate concentration?  10% of the water goes.  Your bicarbonate goes up from 25 to 27.5.  How many patients do you see that have more than 10% volume loss contraction?  Not very many.  That is a pretty big volume loss.  How come in "contraction alkalosis" the bicarbonate is 35?  It cannot be from contraction. That is not the physiology of it.  The physiology of it is you are volume depleted, you turn on aldosterone, and aldosterone stimulates acid excretion in the urine, and you pee out the acid. And so you have alkalemia.  It is alkalemia secondary to aldosteronism.  The contraction part, that whole concept is really just physiologically bad thinking.  What is going on is hyperaldosteronism and wasting of acid in the urine, which is what makes you alkalemic.  With regard to dilutional acidosis, if you take that same beaker of water with 25 mEq of bicarbonate in it, and let us say there is enough buffer, so the pH is 7.4.  You pour in lots of water, you are going to dilute down the bicarbonate. And if there is no way for adjustment to occur, you are going to lower the bicarbonate, and you are going to lower the pH.  That is what they reported. In patients who were massively volume expanded, you see dilutional acidosis.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5225B4AC-5F8F-BE4F-B39D-7828CAC64ED2}" type="slidenum">
              <a:rPr lang="en-US">
                <a:latin typeface="Times" pitchFamily="-107" charset="0"/>
              </a:rPr>
              <a:pPr/>
              <a:t>106</a:t>
            </a:fld>
            <a:endParaRPr lang="en-US">
              <a:latin typeface="Times" pitchFamily="-107"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2C0F43E1-9648-B140-B136-0A85A10CF68D}" type="slidenum">
              <a:rPr lang="en-US">
                <a:latin typeface="Times" pitchFamily="-107" charset="0"/>
              </a:rPr>
              <a:pPr/>
              <a:t>107</a:t>
            </a:fld>
            <a:endParaRPr lang="en-US">
              <a:latin typeface="Times" pitchFamily="-107" charset="0"/>
            </a:endParaRPr>
          </a:p>
        </p:txBody>
      </p:sp>
      <p:sp>
        <p:nvSpPr>
          <p:cNvPr id="149507" name="Rectangle 2"/>
          <p:cNvSpPr>
            <a:spLocks noGrp="1" noRot="1" noChangeAspect="1" noChangeArrowheads="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F97C0583-EFCF-944F-A887-6A45FBCFE60D}" type="slidenum">
              <a:rPr lang="en-US">
                <a:latin typeface="Times" pitchFamily="-107" charset="0"/>
              </a:rPr>
              <a:pPr/>
              <a:t>108</a:t>
            </a:fld>
            <a:endParaRPr lang="en-US">
              <a:latin typeface="Times" pitchFamily="-107"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1F62E999-F318-7F45-B062-6B0E39E95657}" type="slidenum">
              <a:rPr lang="en-US">
                <a:latin typeface="Times" pitchFamily="-107" charset="0"/>
              </a:rPr>
              <a:pPr/>
              <a:t>109</a:t>
            </a:fld>
            <a:endParaRPr lang="en-US">
              <a:latin typeface="Times" pitchFamily="-107"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3F5527D7-BD18-C443-818D-ED857DF3D300}" type="slidenum">
              <a:rPr lang="en-US">
                <a:latin typeface="Times" pitchFamily="-107" charset="0"/>
              </a:rPr>
              <a:pPr/>
              <a:t>10</a:t>
            </a:fld>
            <a:endParaRPr lang="en-US">
              <a:latin typeface="Times" pitchFamily="-107"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A970CA-56BF-7F48-8947-52A3028682C7}" type="slidenum">
              <a:rPr lang="en-US"/>
              <a:pPr>
                <a:defRPr/>
              </a:pPr>
              <a:t>‹#›</a:t>
            </a:fld>
            <a:endParaRPr lang="en-US"/>
          </a:p>
        </p:txBody>
      </p:sp>
    </p:spTree>
  </p:cSld>
  <p:clrMapOvr>
    <a:masterClrMapping/>
  </p:clrMapOvr>
  <p:transition>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BD61B-E34D-1E45-8F91-E7F6ED54A2B0}" type="slidenum">
              <a:rPr lang="en-US"/>
              <a:pPr>
                <a:defRPr/>
              </a:pPr>
              <a:t>‹#›</a:t>
            </a:fld>
            <a:endParaRPr lang="en-US"/>
          </a:p>
        </p:txBody>
      </p:sp>
    </p:spTree>
  </p:cSld>
  <p:clrMapOvr>
    <a:masterClrMapping/>
  </p:clrMapOvr>
  <p:transition>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0AF875-BC7F-CE41-AE11-F164E6D9D2F6}" type="slidenum">
              <a:rPr lang="en-US"/>
              <a:pPr>
                <a:defRPr/>
              </a:pPr>
              <a:t>‹#›</a:t>
            </a:fld>
            <a:endParaRPr lang="en-US"/>
          </a:p>
        </p:txBody>
      </p:sp>
    </p:spTree>
  </p:cSld>
  <p:clrMapOvr>
    <a:masterClrMapping/>
  </p:clrMapOvr>
  <p:transition>
    <p:cover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8A2FF0-E3E5-C742-8C92-18AEA641C80B}" type="slidenum">
              <a:rPr lang="en-US"/>
              <a:pPr>
                <a:defRPr/>
              </a:pPr>
              <a:t>‹#›</a:t>
            </a:fld>
            <a:endParaRPr lang="en-US"/>
          </a:p>
        </p:txBody>
      </p:sp>
    </p:spTree>
  </p:cSld>
  <p:clrMapOvr>
    <a:masterClrMapping/>
  </p:clrMapOvr>
  <p:transition>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DB9A7C-2332-2546-8467-5AAA3706F6C1}" type="slidenum">
              <a:rPr lang="en-US"/>
              <a:pPr>
                <a:defRPr/>
              </a:pPr>
              <a:t>‹#›</a:t>
            </a:fld>
            <a:endParaRPr lang="en-US"/>
          </a:p>
        </p:txBody>
      </p:sp>
    </p:spTree>
  </p:cSld>
  <p:clrMapOvr>
    <a:masterClrMapping/>
  </p:clrMapOvr>
  <p:transition>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D4F7B-ECE5-4D46-82C3-6F0FD04A9AF8}" type="slidenum">
              <a:rPr lang="en-US"/>
              <a:pPr>
                <a:defRPr/>
              </a:pPr>
              <a:t>‹#›</a:t>
            </a:fld>
            <a:endParaRPr lang="en-US"/>
          </a:p>
        </p:txBody>
      </p:sp>
    </p:spTree>
  </p:cSld>
  <p:clrMapOvr>
    <a:masterClrMapping/>
  </p:clrMapOvr>
  <p:transition>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025808-FF69-8D4C-86BF-29C7EE8BC7DB}" type="slidenum">
              <a:rPr lang="en-US"/>
              <a:pPr>
                <a:defRPr/>
              </a:pPr>
              <a:t>‹#›</a:t>
            </a:fld>
            <a:endParaRPr lang="en-US"/>
          </a:p>
        </p:txBody>
      </p:sp>
    </p:spTree>
  </p:cSld>
  <p:clrMapOvr>
    <a:masterClrMapping/>
  </p:clrMapOvr>
  <p:transition>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F48026-60B3-7D42-A23D-746BDA063162}" type="slidenum">
              <a:rPr lang="en-US"/>
              <a:pPr>
                <a:defRPr/>
              </a:pPr>
              <a:t>‹#›</a:t>
            </a:fld>
            <a:endParaRPr lang="en-US"/>
          </a:p>
        </p:txBody>
      </p:sp>
    </p:spTree>
  </p:cSld>
  <p:clrMapOvr>
    <a:masterClrMapping/>
  </p:clrMapOvr>
  <p:transition>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4CE637-6536-174A-80DD-3B1CC8259A28}" type="slidenum">
              <a:rPr lang="en-US"/>
              <a:pPr>
                <a:defRPr/>
              </a:pPr>
              <a:t>‹#›</a:t>
            </a:fld>
            <a:endParaRPr lang="en-US"/>
          </a:p>
        </p:txBody>
      </p:sp>
    </p:spTree>
  </p:cSld>
  <p:clrMapOvr>
    <a:masterClrMapping/>
  </p:clrMapOvr>
  <p:transition>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74A34E-CF81-694C-B528-846DD9D53363}" type="slidenum">
              <a:rPr lang="en-US"/>
              <a:pPr>
                <a:defRPr/>
              </a:pPr>
              <a:t>‹#›</a:t>
            </a:fld>
            <a:endParaRPr lang="en-US"/>
          </a:p>
        </p:txBody>
      </p:sp>
    </p:spTree>
  </p:cSld>
  <p:clrMapOvr>
    <a:masterClrMapping/>
  </p:clrMapOvr>
  <p:transition>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52C5DF-FA06-8E4E-AE1A-BE5CA9F5821B}" type="slidenum">
              <a:rPr lang="en-US"/>
              <a:pPr>
                <a:defRPr/>
              </a:pPr>
              <a:t>‹#›</a:t>
            </a:fld>
            <a:endParaRPr lang="en-US"/>
          </a:p>
        </p:txBody>
      </p:sp>
    </p:spTree>
  </p:cSld>
  <p:clrMapOvr>
    <a:masterClrMapping/>
  </p:clrMapOvr>
  <p:transition>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D2E252-B48E-A840-AE0A-51F99088E381}" type="slidenum">
              <a:rPr lang="en-US"/>
              <a:pPr>
                <a:defRPr/>
              </a:pPr>
              <a:t>‹#›</a:t>
            </a:fld>
            <a:endParaRPr lang="en-US"/>
          </a:p>
        </p:txBody>
      </p:sp>
    </p:spTree>
  </p:cSld>
  <p:clrMapOvr>
    <a:masterClrMapping/>
  </p:clrMapOvr>
  <p:transition>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C19582-1BC8-CE4C-9291-7B488DCB969B}" type="slidenum">
              <a:rPr lang="en-US"/>
              <a:pPr>
                <a:defRPr/>
              </a:pPr>
              <a:t>‹#›</a:t>
            </a:fld>
            <a:endParaRPr lang="en-US"/>
          </a:p>
        </p:txBody>
      </p:sp>
    </p:spTree>
  </p:cSld>
  <p:clrMapOvr>
    <a:masterClrMapping/>
  </p:clrMapOvr>
  <p:transition>
    <p:cover dir="d"/>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47B6D3CE-8FA2-A84C-AC1E-FAA2CDA79F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cover dir="d"/>
  </p:transition>
  <p:txStyles>
    <p:titleStyle>
      <a:lvl1pPr algn="l" rtl="0" eaLnBrk="0" fontAlgn="base" hangingPunct="0">
        <a:spcBef>
          <a:spcPct val="0"/>
        </a:spcBef>
        <a:spcAft>
          <a:spcPct val="0"/>
        </a:spcAft>
        <a:defRPr sz="4000">
          <a:solidFill>
            <a:schemeClr val="tx2"/>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4000">
          <a:solidFill>
            <a:schemeClr val="tx2"/>
          </a:solidFill>
          <a:latin typeface="New Century Schlbk" pitchFamily="-46" charset="0"/>
          <a:ea typeface="ＭＳ Ｐゴシック" pitchFamily="-65" charset="-128"/>
          <a:cs typeface="ＭＳ Ｐゴシック" pitchFamily="-65" charset="-128"/>
        </a:defRPr>
      </a:lvl2pPr>
      <a:lvl3pPr algn="l" rtl="0" eaLnBrk="0" fontAlgn="base" hangingPunct="0">
        <a:spcBef>
          <a:spcPct val="0"/>
        </a:spcBef>
        <a:spcAft>
          <a:spcPct val="0"/>
        </a:spcAft>
        <a:defRPr sz="4000">
          <a:solidFill>
            <a:schemeClr val="tx2"/>
          </a:solidFill>
          <a:latin typeface="New Century Schlbk" pitchFamily="-46" charset="0"/>
          <a:ea typeface="ＭＳ Ｐゴシック" pitchFamily="-65" charset="-128"/>
          <a:cs typeface="ＭＳ Ｐゴシック" pitchFamily="-65" charset="-128"/>
        </a:defRPr>
      </a:lvl3pPr>
      <a:lvl4pPr algn="l" rtl="0" eaLnBrk="0" fontAlgn="base" hangingPunct="0">
        <a:spcBef>
          <a:spcPct val="0"/>
        </a:spcBef>
        <a:spcAft>
          <a:spcPct val="0"/>
        </a:spcAft>
        <a:defRPr sz="4000">
          <a:solidFill>
            <a:schemeClr val="tx2"/>
          </a:solidFill>
          <a:latin typeface="New Century Schlbk" pitchFamily="-46" charset="0"/>
          <a:ea typeface="ＭＳ Ｐゴシック" pitchFamily="-65" charset="-128"/>
          <a:cs typeface="ＭＳ Ｐゴシック" pitchFamily="-65" charset="-128"/>
        </a:defRPr>
      </a:lvl4pPr>
      <a:lvl5pPr algn="l" rtl="0" eaLnBrk="0" fontAlgn="base" hangingPunct="0">
        <a:spcBef>
          <a:spcPct val="0"/>
        </a:spcBef>
        <a:spcAft>
          <a:spcPct val="0"/>
        </a:spcAft>
        <a:defRPr sz="4000">
          <a:solidFill>
            <a:schemeClr val="tx2"/>
          </a:solidFill>
          <a:latin typeface="New Century Schlbk" pitchFamily="-46" charset="0"/>
          <a:ea typeface="ＭＳ Ｐゴシック" pitchFamily="-65" charset="-128"/>
          <a:cs typeface="ＭＳ Ｐゴシック" pitchFamily="-65" charset="-128"/>
        </a:defRPr>
      </a:lvl5pPr>
      <a:lvl6pPr marL="457200" algn="l" rtl="0" fontAlgn="base">
        <a:spcBef>
          <a:spcPct val="0"/>
        </a:spcBef>
        <a:spcAft>
          <a:spcPct val="0"/>
        </a:spcAft>
        <a:defRPr sz="4000">
          <a:solidFill>
            <a:schemeClr val="tx2"/>
          </a:solidFill>
          <a:latin typeface="New Century Schlbk" pitchFamily="-46" charset="0"/>
        </a:defRPr>
      </a:lvl6pPr>
      <a:lvl7pPr marL="914400" algn="l" rtl="0" fontAlgn="base">
        <a:spcBef>
          <a:spcPct val="0"/>
        </a:spcBef>
        <a:spcAft>
          <a:spcPct val="0"/>
        </a:spcAft>
        <a:defRPr sz="4000">
          <a:solidFill>
            <a:schemeClr val="tx2"/>
          </a:solidFill>
          <a:latin typeface="New Century Schlbk" pitchFamily="-46" charset="0"/>
        </a:defRPr>
      </a:lvl7pPr>
      <a:lvl8pPr marL="1371600" algn="l" rtl="0" fontAlgn="base">
        <a:spcBef>
          <a:spcPct val="0"/>
        </a:spcBef>
        <a:spcAft>
          <a:spcPct val="0"/>
        </a:spcAft>
        <a:defRPr sz="4000">
          <a:solidFill>
            <a:schemeClr val="tx2"/>
          </a:solidFill>
          <a:latin typeface="New Century Schlbk" pitchFamily="-46" charset="0"/>
        </a:defRPr>
      </a:lvl8pPr>
      <a:lvl9pPr marL="1828800" algn="l" rtl="0" fontAlgn="base">
        <a:spcBef>
          <a:spcPct val="0"/>
        </a:spcBef>
        <a:spcAft>
          <a:spcPct val="0"/>
        </a:spcAft>
        <a:defRPr sz="4000">
          <a:solidFill>
            <a:schemeClr val="tx2"/>
          </a:solidFill>
          <a:latin typeface="New Century Schlbk" pitchFamily="-46"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16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16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16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16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PBFluids.com" TargetMode="External"/><Relationship Id="rId4" Type="http://schemas.openxmlformats.org/officeDocument/2006/relationships/hyperlink" Target="https://twitter.com/kidney_boy"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6.xml"/><Relationship Id="rId5" Type="http://schemas.openxmlformats.org/officeDocument/2006/relationships/image" Target="../media/image50.png"/><Relationship Id="rId1" Type="http://schemas.microsoft.com/office/2007/relationships/media" Target="file://localhost/Users/jtopf/Dropbox/Nephrology%20Archive/Beaumont%20School%20of%20Medicine/murphys%20law.mov" TargetMode="External"/><Relationship Id="rId2" Type="http://schemas.openxmlformats.org/officeDocument/2006/relationships/video" Target="file://localhost/Users/jtopf/Dropbox/Nephrology%20Archive/Beaumont%20School%20of%20Medicine/murphys%20law.mov"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7.png"/><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image" Target="../media/image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png"/><Relationship Id="rId3"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51.png"/><Relationship Id="rId6" Type="http://schemas.openxmlformats.org/officeDocument/2006/relationships/image" Target="../media/image59.png"/><Relationship Id="rId7" Type="http://schemas.openxmlformats.org/officeDocument/2006/relationships/image" Target="../media/image44.png"/><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6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6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Microsoft_Excel_97_-_2004_Worksheet1.xls"/><Relationship Id="rId5" Type="http://schemas.openxmlformats.org/officeDocument/2006/relationships/image" Target="../media/image65.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6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cbi.nlm.nih.gov/m/pubmed/21788894/"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oleObject" Target="../embeddings/oleObject1.bin"/><Relationship Id="rId5" Type="http://schemas.openxmlformats.org/officeDocument/2006/relationships/image" Target="../media/image7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oleObject" Target="../embeddings/Microsoft_Excel_97_-_2004_Worksheet2.xls"/><Relationship Id="rId5" Type="http://schemas.openxmlformats.org/officeDocument/2006/relationships/image" Target="../media/image65.png"/><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28600"/>
            <a:ext cx="7772400" cy="1600200"/>
          </a:xfrm>
        </p:spPr>
        <p:txBody>
          <a:bodyPr/>
          <a:lstStyle/>
          <a:p>
            <a:pPr algn="ctr" eaLnBrk="1" hangingPunct="1"/>
            <a:r>
              <a:rPr lang="en-US" sz="4800" i="1" dirty="0" smtClean="0">
                <a:latin typeface="Times" pitchFamily="-107" charset="0"/>
                <a:ea typeface="ＭＳ Ｐゴシック" pitchFamily="-107" charset="-128"/>
                <a:cs typeface="ＭＳ Ｐゴシック" pitchFamily="-107" charset="-128"/>
              </a:rPr>
              <a:t>Non-Anion Gap </a:t>
            </a:r>
            <a:br>
              <a:rPr lang="en-US" sz="4800" i="1" dirty="0" smtClean="0">
                <a:latin typeface="Times" pitchFamily="-107" charset="0"/>
                <a:ea typeface="ＭＳ Ｐゴシック" pitchFamily="-107" charset="-128"/>
                <a:cs typeface="ＭＳ Ｐゴシック" pitchFamily="-107" charset="-128"/>
              </a:rPr>
            </a:br>
            <a:r>
              <a:rPr lang="en-US" sz="4800" i="1" dirty="0" smtClean="0">
                <a:latin typeface="Times" pitchFamily="-107" charset="0"/>
                <a:ea typeface="ＭＳ Ｐゴシック" pitchFamily="-107" charset="-128"/>
                <a:cs typeface="ＭＳ Ｐゴシック" pitchFamily="-107" charset="-128"/>
              </a:rPr>
              <a:t>Metabolic Acidosis</a:t>
            </a:r>
            <a:endParaRPr lang="en-US" dirty="0">
              <a:ea typeface="ＭＳ Ｐゴシック" pitchFamily="-107" charset="-128"/>
              <a:cs typeface="ＭＳ Ｐゴシック" pitchFamily="-107" charset="-128"/>
            </a:endParaRPr>
          </a:p>
        </p:txBody>
      </p:sp>
      <p:sp>
        <p:nvSpPr>
          <p:cNvPr id="16387" name="Rectangle 3"/>
          <p:cNvSpPr>
            <a:spLocks noGrp="1" noChangeArrowheads="1"/>
          </p:cNvSpPr>
          <p:nvPr>
            <p:ph type="subTitle" idx="1"/>
          </p:nvPr>
        </p:nvSpPr>
        <p:spPr>
          <a:xfrm>
            <a:off x="1371600" y="5410200"/>
            <a:ext cx="6400800" cy="1447800"/>
          </a:xfrm>
        </p:spPr>
        <p:txBody>
          <a:bodyPr/>
          <a:lstStyle/>
          <a:p>
            <a:pPr eaLnBrk="1" hangingPunct="1"/>
            <a:r>
              <a:rPr lang="en-US" dirty="0">
                <a:latin typeface="Times" pitchFamily="-107" charset="0"/>
                <a:ea typeface="ＭＳ Ｐゴシック" pitchFamily="-107" charset="-128"/>
                <a:cs typeface="ＭＳ Ｐゴシック" pitchFamily="-107" charset="-128"/>
              </a:rPr>
              <a:t>Joel M. Topf, M.D.</a:t>
            </a:r>
            <a:endParaRPr lang="en-US" dirty="0" smtClean="0">
              <a:latin typeface="Times" pitchFamily="-107" charset="0"/>
              <a:ea typeface="ＭＳ Ｐゴシック" pitchFamily="-107" charset="-128"/>
              <a:cs typeface="ＭＳ Ｐゴシック" pitchFamily="-107" charset="-128"/>
            </a:endParaRPr>
          </a:p>
          <a:p>
            <a:pPr eaLnBrk="1" hangingPunct="1"/>
            <a:r>
              <a:rPr lang="en-US" dirty="0" smtClean="0">
                <a:solidFill>
                  <a:srgbClr val="333399"/>
                </a:solidFill>
                <a:latin typeface="Times" pitchFamily="-107" charset="0"/>
                <a:ea typeface="ＭＳ Ｐゴシック" pitchFamily="-107" charset="-128"/>
                <a:cs typeface="ＭＳ Ｐゴシック" pitchFamily="-107" charset="-128"/>
                <a:hlinkClick r:id="rId3"/>
              </a:rPr>
              <a:t>http</a:t>
            </a:r>
            <a:r>
              <a:rPr lang="en-US" dirty="0">
                <a:solidFill>
                  <a:srgbClr val="333399"/>
                </a:solidFill>
                <a:latin typeface="Times" pitchFamily="-107" charset="0"/>
                <a:ea typeface="ＭＳ Ｐゴシック" pitchFamily="-107" charset="-128"/>
                <a:cs typeface="ＭＳ Ｐゴシック" pitchFamily="-107" charset="-128"/>
                <a:hlinkClick r:id="rId3"/>
              </a:rPr>
              <a:t>://</a:t>
            </a:r>
            <a:r>
              <a:rPr lang="en-US" dirty="0" smtClean="0">
                <a:solidFill>
                  <a:srgbClr val="333399"/>
                </a:solidFill>
                <a:latin typeface="Times" pitchFamily="-107" charset="0"/>
                <a:ea typeface="ＭＳ Ｐゴシック" pitchFamily="-107" charset="-128"/>
                <a:cs typeface="ＭＳ Ｐゴシック" pitchFamily="-107" charset="-128"/>
                <a:hlinkClick r:id="rId3"/>
              </a:rPr>
              <a:t>PBFluids.com</a:t>
            </a:r>
            <a:endParaRPr lang="en-US" dirty="0" smtClean="0">
              <a:solidFill>
                <a:srgbClr val="333399"/>
              </a:solidFill>
              <a:latin typeface="Times" pitchFamily="-107" charset="0"/>
              <a:ea typeface="ＭＳ Ｐゴシック" pitchFamily="-107" charset="-128"/>
              <a:cs typeface="ＭＳ Ｐゴシック" pitchFamily="-107" charset="-128"/>
            </a:endParaRPr>
          </a:p>
          <a:p>
            <a:pPr eaLnBrk="1" hangingPunct="1"/>
            <a:r>
              <a:rPr lang="en-US" dirty="0" smtClean="0">
                <a:solidFill>
                  <a:srgbClr val="333399"/>
                </a:solidFill>
                <a:latin typeface="Times" pitchFamily="-107" charset="0"/>
                <a:ea typeface="ＭＳ Ｐゴシック" pitchFamily="-107" charset="-128"/>
                <a:cs typeface="ＭＳ Ｐゴシック" pitchFamily="-107" charset="-128"/>
                <a:hlinkClick r:id="rId4"/>
              </a:rPr>
              <a:t>@</a:t>
            </a:r>
            <a:r>
              <a:rPr lang="en-US" dirty="0" err="1" smtClean="0">
                <a:solidFill>
                  <a:srgbClr val="333399"/>
                </a:solidFill>
                <a:latin typeface="Times" pitchFamily="-107" charset="0"/>
                <a:ea typeface="ＭＳ Ｐゴシック" pitchFamily="-107" charset="-128"/>
                <a:cs typeface="ＭＳ Ｐゴシック" pitchFamily="-107" charset="-128"/>
                <a:hlinkClick r:id="rId4"/>
              </a:rPr>
              <a:t>kidney_boy</a:t>
            </a:r>
            <a:endParaRPr lang="en-US" dirty="0">
              <a:solidFill>
                <a:srgbClr val="333399"/>
              </a:solidFill>
              <a:latin typeface="Times" pitchFamily="-107" charset="0"/>
              <a:ea typeface="ＭＳ Ｐゴシック" pitchFamily="-107" charset="-128"/>
              <a:cs typeface="ＭＳ Ｐゴシック" pitchFamily="-107" charset="-128"/>
            </a:endParaRPr>
          </a:p>
        </p:txBody>
      </p:sp>
      <p:sp>
        <p:nvSpPr>
          <p:cNvPr id="4" name="Rectangle 2"/>
          <p:cNvSpPr txBox="1">
            <a:spLocks noChangeArrowheads="1"/>
          </p:cNvSpPr>
          <p:nvPr/>
        </p:nvSpPr>
        <p:spPr bwMode="auto">
          <a:xfrm>
            <a:off x="0" y="2133600"/>
            <a:ext cx="9144000" cy="2971800"/>
          </a:xfrm>
          <a:prstGeom prst="rect">
            <a:avLst/>
          </a:prstGeom>
          <a:solidFill>
            <a:srgbClr val="C0504D"/>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u="none" strike="noStrike" kern="0" cap="none" spc="0" normalizeH="0" baseline="0" noProof="0" dirty="0" err="1" smtClean="0">
                <a:ln>
                  <a:noFill/>
                </a:ln>
                <a:solidFill>
                  <a:schemeClr val="bg1"/>
                </a:solidFill>
                <a:effectLst/>
                <a:uLnTx/>
                <a:uFillTx/>
                <a:latin typeface="Times" pitchFamily="-107" charset="0"/>
                <a:ea typeface="ＭＳ Ｐゴシック" pitchFamily="-107" charset="-128"/>
                <a:cs typeface="ＭＳ Ｐゴシック" pitchFamily="-107" charset="-128"/>
              </a:rPr>
              <a:t>App.GoSoapbox.com</a:t>
            </a:r>
            <a:endParaRPr kumimoji="0" lang="en-US" sz="4800" b="0" u="none" strike="noStrike" kern="0" cap="none" spc="0" normalizeH="0" baseline="0" noProof="0" dirty="0" smtClean="0">
              <a:ln>
                <a:noFill/>
              </a:ln>
              <a:solidFill>
                <a:schemeClr val="bg1"/>
              </a:solidFill>
              <a:effectLst/>
              <a:uLnTx/>
              <a:uFillTx/>
              <a:latin typeface="Times" pitchFamily="-107" charset="0"/>
              <a:ea typeface="ＭＳ Ｐゴシック" pitchFamily="-107" charset="-128"/>
              <a:cs typeface="ＭＳ Ｐゴシック" pitchFamily="-107"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kern="0" dirty="0" smtClean="0">
                <a:solidFill>
                  <a:schemeClr val="bg1"/>
                </a:solidFill>
                <a:ea typeface="ＭＳ Ｐゴシック" pitchFamily="-107" charset="-128"/>
                <a:cs typeface="ＭＳ Ｐゴシック" pitchFamily="-107" charset="-128"/>
              </a:rPr>
              <a:t>665-971-584</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kern="0" dirty="0" smtClean="0">
                <a:solidFill>
                  <a:schemeClr val="bg1"/>
                </a:solidFill>
                <a:ea typeface="ＭＳ Ｐゴシック" pitchFamily="-107" charset="-128"/>
                <a:cs typeface="ＭＳ Ｐゴシック" pitchFamily="-107" charset="-128"/>
              </a:rPr>
              <a:t>then “Join Now”</a:t>
            </a:r>
          </a:p>
        </p:txBody>
      </p:sp>
    </p:spTree>
  </p:cSld>
  <p:clrMapOvr>
    <a:masterClrMapping/>
  </p:clrMapOvr>
  <p:transition>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Anion gap</a:t>
            </a:r>
          </a:p>
        </p:txBody>
      </p:sp>
      <p:grpSp>
        <p:nvGrpSpPr>
          <p:cNvPr id="29699" name="Group 10"/>
          <p:cNvGrpSpPr>
            <a:grpSpLocks/>
          </p:cNvGrpSpPr>
          <p:nvPr/>
        </p:nvGrpSpPr>
        <p:grpSpPr bwMode="auto">
          <a:xfrm>
            <a:off x="3200400" y="1828800"/>
            <a:ext cx="3048000" cy="3167063"/>
            <a:chOff x="2016" y="1152"/>
            <a:chExt cx="1920" cy="1995"/>
          </a:xfrm>
        </p:grpSpPr>
        <p:pic>
          <p:nvPicPr>
            <p:cNvPr id="29700" name="Picture 7"/>
            <p:cNvPicPr>
              <a:picLocks noChangeAspect="1" noChangeArrowheads="1"/>
            </p:cNvPicPr>
            <p:nvPr/>
          </p:nvPicPr>
          <p:blipFill>
            <a:blip r:embed="rId3"/>
            <a:srcRect l="54350"/>
            <a:stretch>
              <a:fillRect/>
            </a:stretch>
          </p:blipFill>
          <p:spPr bwMode="auto">
            <a:xfrm>
              <a:off x="2016" y="1152"/>
              <a:ext cx="766" cy="1995"/>
            </a:xfrm>
            <a:prstGeom prst="rect">
              <a:avLst/>
            </a:prstGeom>
            <a:noFill/>
            <a:ln w="9525">
              <a:noFill/>
              <a:miter lim="800000"/>
              <a:headEnd/>
              <a:tailEnd/>
            </a:ln>
          </p:spPr>
        </p:pic>
        <p:pic>
          <p:nvPicPr>
            <p:cNvPr id="29701" name="Picture 8"/>
            <p:cNvPicPr>
              <a:picLocks noChangeAspect="1" noChangeArrowheads="1"/>
            </p:cNvPicPr>
            <p:nvPr/>
          </p:nvPicPr>
          <p:blipFill>
            <a:blip r:embed="rId3"/>
            <a:srcRect r="54231"/>
            <a:stretch>
              <a:fillRect/>
            </a:stretch>
          </p:blipFill>
          <p:spPr bwMode="auto">
            <a:xfrm>
              <a:off x="3168" y="1152"/>
              <a:ext cx="768" cy="1995"/>
            </a:xfrm>
            <a:prstGeom prst="rect">
              <a:avLst/>
            </a:prstGeom>
            <a:noFill/>
            <a:ln w="9525">
              <a:noFill/>
              <a:miter lim="800000"/>
              <a:headEnd/>
              <a:tailEnd/>
            </a:ln>
          </p:spPr>
        </p:pic>
        <p:sp>
          <p:nvSpPr>
            <p:cNvPr id="29702" name="Text Box 9"/>
            <p:cNvSpPr txBox="1">
              <a:spLocks noChangeArrowheads="1"/>
            </p:cNvSpPr>
            <p:nvPr/>
          </p:nvSpPr>
          <p:spPr bwMode="auto">
            <a:xfrm>
              <a:off x="2880" y="2832"/>
              <a:ext cx="144" cy="288"/>
            </a:xfrm>
            <a:prstGeom prst="rect">
              <a:avLst/>
            </a:prstGeom>
            <a:noFill/>
            <a:ln w="9525">
              <a:noFill/>
              <a:miter lim="800000"/>
              <a:headEnd/>
              <a:tailEnd/>
            </a:ln>
          </p:spPr>
          <p:txBody>
            <a:bodyPr>
              <a:prstTxWarp prst="textNoShape">
                <a:avLst/>
              </a:prstTxWarp>
              <a:spAutoFit/>
            </a:bodyPr>
            <a:lstStyle/>
            <a:p>
              <a:pPr>
                <a:spcBef>
                  <a:spcPct val="50000"/>
                </a:spcBef>
              </a:pPr>
              <a:r>
                <a:rPr lang="en-US" b="1"/>
                <a:t>=</a:t>
              </a:r>
            </a:p>
          </p:txBody>
        </p:sp>
      </p:grpSp>
    </p:spTree>
  </p:cSld>
  <p:clrMapOvr>
    <a:masterClrMapping/>
  </p:clrMapOvr>
  <p:transition>
    <p:dissolv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2"/>
          <p:cNvGrpSpPr>
            <a:grpSpLocks/>
          </p:cNvGrpSpPr>
          <p:nvPr/>
        </p:nvGrpSpPr>
        <p:grpSpPr bwMode="auto">
          <a:xfrm>
            <a:off x="5384800" y="2403475"/>
            <a:ext cx="2952750" cy="1357313"/>
            <a:chOff x="3072" y="3080"/>
            <a:chExt cx="1860" cy="855"/>
          </a:xfrm>
        </p:grpSpPr>
        <p:grpSp>
          <p:nvGrpSpPr>
            <p:cNvPr id="5" name="Group 23"/>
            <p:cNvGrpSpPr>
              <a:grpSpLocks/>
            </p:cNvGrpSpPr>
            <p:nvPr/>
          </p:nvGrpSpPr>
          <p:grpSpPr bwMode="auto">
            <a:xfrm>
              <a:off x="3072" y="3216"/>
              <a:ext cx="1488" cy="647"/>
              <a:chOff x="3408" y="1968"/>
              <a:chExt cx="1488" cy="647"/>
            </a:xfrm>
          </p:grpSpPr>
          <p:sp>
            <p:nvSpPr>
              <p:cNvPr id="139284" name="Text Box 24"/>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dirty="0">
                    <a:solidFill>
                      <a:schemeClr val="accent2"/>
                    </a:solidFill>
                  </a:rPr>
                  <a:t>132    98</a:t>
                </a:r>
              </a:p>
              <a:p>
                <a:pPr marL="457200" indent="-457200">
                  <a:lnSpc>
                    <a:spcPct val="60000"/>
                  </a:lnSpc>
                  <a:spcBef>
                    <a:spcPct val="50000"/>
                  </a:spcBef>
                  <a:buFont typeface="Times" pitchFamily="-107" charset="0"/>
                  <a:buNone/>
                </a:pPr>
                <a:r>
                  <a:rPr lang="en-US" sz="3600" b="1" dirty="0">
                    <a:solidFill>
                      <a:schemeClr val="accent2"/>
                    </a:solidFill>
                  </a:rPr>
                  <a:t> 6.2    10</a:t>
                </a:r>
              </a:p>
            </p:txBody>
          </p:sp>
          <p:sp>
            <p:nvSpPr>
              <p:cNvPr id="139285" name="Line 25"/>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286" name="Line 26"/>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287" name="Line 27"/>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288" name="Line 28"/>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39283" name="Rectangle 29"/>
            <p:cNvSpPr>
              <a:spLocks noChangeArrowheads="1"/>
            </p:cNvSpPr>
            <p:nvPr/>
          </p:nvSpPr>
          <p:spPr bwMode="auto">
            <a:xfrm>
              <a:off x="4456" y="3080"/>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54</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2.6</a:t>
              </a:r>
              <a:endParaRPr lang="en-US"/>
            </a:p>
          </p:txBody>
        </p:sp>
      </p:grpSp>
      <p:grpSp>
        <p:nvGrpSpPr>
          <p:cNvPr id="6" name="Group 32"/>
          <p:cNvGrpSpPr>
            <a:grpSpLocks/>
          </p:cNvGrpSpPr>
          <p:nvPr/>
        </p:nvGrpSpPr>
        <p:grpSpPr bwMode="auto">
          <a:xfrm>
            <a:off x="5384800" y="4187825"/>
            <a:ext cx="2952750" cy="1357313"/>
            <a:chOff x="4830" y="576"/>
            <a:chExt cx="1860" cy="855"/>
          </a:xfrm>
        </p:grpSpPr>
        <p:grpSp>
          <p:nvGrpSpPr>
            <p:cNvPr id="7" name="Group 33"/>
            <p:cNvGrpSpPr>
              <a:grpSpLocks/>
            </p:cNvGrpSpPr>
            <p:nvPr/>
          </p:nvGrpSpPr>
          <p:grpSpPr bwMode="auto">
            <a:xfrm>
              <a:off x="4830" y="576"/>
              <a:ext cx="1860" cy="855"/>
              <a:chOff x="3072" y="3080"/>
              <a:chExt cx="1860" cy="855"/>
            </a:xfrm>
          </p:grpSpPr>
          <p:grpSp>
            <p:nvGrpSpPr>
              <p:cNvPr id="8" name="Group 34"/>
              <p:cNvGrpSpPr>
                <a:grpSpLocks/>
              </p:cNvGrpSpPr>
              <p:nvPr/>
            </p:nvGrpSpPr>
            <p:grpSpPr bwMode="auto">
              <a:xfrm>
                <a:off x="3072" y="3216"/>
                <a:ext cx="1488" cy="675"/>
                <a:chOff x="3408" y="1968"/>
                <a:chExt cx="1488" cy="675"/>
              </a:xfrm>
            </p:grpSpPr>
            <p:sp>
              <p:nvSpPr>
                <p:cNvPr id="139277" name="Text Box 35"/>
                <p:cNvSpPr txBox="1">
                  <a:spLocks noChangeArrowheads="1"/>
                </p:cNvSpPr>
                <p:nvPr/>
              </p:nvSpPr>
              <p:spPr bwMode="auto">
                <a:xfrm>
                  <a:off x="3408" y="1968"/>
                  <a:ext cx="1488" cy="675"/>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dirty="0">
                      <a:solidFill>
                        <a:schemeClr val="accent2"/>
                      </a:solidFill>
                    </a:rPr>
                    <a:t>135   115</a:t>
                  </a:r>
                </a:p>
                <a:p>
                  <a:pPr marL="457200" indent="-457200">
                    <a:lnSpc>
                      <a:spcPct val="60000"/>
                    </a:lnSpc>
                    <a:spcBef>
                      <a:spcPct val="50000"/>
                    </a:spcBef>
                    <a:buFont typeface="Times" pitchFamily="-107" charset="0"/>
                    <a:buNone/>
                  </a:pPr>
                  <a:r>
                    <a:rPr lang="en-US" sz="3600" b="1" dirty="0">
                      <a:solidFill>
                        <a:schemeClr val="accent2"/>
                      </a:solidFill>
                    </a:rPr>
                    <a:t> 4.8    </a:t>
                  </a:r>
                  <a:r>
                    <a:rPr lang="en-US" sz="3600" b="1" dirty="0" smtClean="0">
                      <a:solidFill>
                        <a:schemeClr val="accent2"/>
                      </a:solidFill>
                    </a:rPr>
                    <a:t>14</a:t>
                  </a:r>
                  <a:endParaRPr lang="en-US" sz="3600" b="1" dirty="0">
                    <a:solidFill>
                      <a:schemeClr val="accent2"/>
                    </a:solidFill>
                  </a:endParaRPr>
                </a:p>
              </p:txBody>
            </p:sp>
            <p:sp>
              <p:nvSpPr>
                <p:cNvPr id="139278" name="Line 36"/>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279" name="Line 37"/>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280" name="Line 38"/>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281" name="Line 39"/>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39276" name="Rectangle 40"/>
              <p:cNvSpPr>
                <a:spLocks noChangeArrowheads="1"/>
              </p:cNvSpPr>
              <p:nvPr/>
            </p:nvSpPr>
            <p:spPr bwMode="auto">
              <a:xfrm>
                <a:off x="4456" y="3080"/>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36</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2.0</a:t>
                </a:r>
                <a:endParaRPr lang="en-US"/>
              </a:p>
            </p:txBody>
          </p:sp>
        </p:grpSp>
        <p:sp>
          <p:nvSpPr>
            <p:cNvPr id="139274" name="Rectangle 41"/>
            <p:cNvSpPr>
              <a:spLocks noChangeArrowheads="1"/>
            </p:cNvSpPr>
            <p:nvPr/>
          </p:nvSpPr>
          <p:spPr bwMode="auto">
            <a:xfrm>
              <a:off x="6130" y="893"/>
              <a:ext cx="548" cy="266"/>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300</a:t>
              </a:r>
              <a:endParaRPr lang="en-US"/>
            </a:p>
          </p:txBody>
        </p:sp>
      </p:grpSp>
      <p:sp>
        <p:nvSpPr>
          <p:cNvPr id="332842" name="Rectangle 42"/>
          <p:cNvSpPr>
            <a:spLocks noChangeArrowheads="1"/>
          </p:cNvSpPr>
          <p:nvPr/>
        </p:nvSpPr>
        <p:spPr bwMode="auto">
          <a:xfrm>
            <a:off x="5035550" y="5655425"/>
            <a:ext cx="3651250" cy="600164"/>
          </a:xfrm>
          <a:prstGeom prst="rect">
            <a:avLst/>
          </a:prstGeom>
          <a:noFill/>
          <a:ln w="9525">
            <a:noFill/>
            <a:miter lim="800000"/>
            <a:headEnd/>
            <a:tailEnd/>
          </a:ln>
        </p:spPr>
        <p:txBody>
          <a:bodyPr anchor="ctr">
            <a:prstTxWarp prst="textNoShape">
              <a:avLst/>
            </a:prstTxWarp>
            <a:spAutoFit/>
          </a:bodyPr>
          <a:lstStyle/>
          <a:p>
            <a:pPr>
              <a:lnSpc>
                <a:spcPct val="90000"/>
              </a:lnSpc>
              <a:spcBef>
                <a:spcPct val="50000"/>
              </a:spcBef>
              <a:buFont typeface="Times" pitchFamily="-107" charset="0"/>
              <a:buNone/>
            </a:pPr>
            <a:r>
              <a:rPr lang="en-US" sz="3600" b="1" dirty="0">
                <a:solidFill>
                  <a:schemeClr val="accent2"/>
                </a:solidFill>
              </a:rPr>
              <a:t>7.31 /</a:t>
            </a:r>
            <a:r>
              <a:rPr lang="en-US" sz="3600" b="1" dirty="0" smtClean="0">
                <a:solidFill>
                  <a:schemeClr val="accent2"/>
                </a:solidFill>
              </a:rPr>
              <a:t> 30 / 115 / 15</a:t>
            </a:r>
            <a:endParaRPr lang="en-US" sz="3600" b="1" dirty="0">
              <a:solidFill>
                <a:schemeClr val="accent2"/>
              </a:solidFill>
            </a:endParaRPr>
          </a:p>
        </p:txBody>
      </p:sp>
      <p:sp>
        <p:nvSpPr>
          <p:cNvPr id="332830" name="Rectangle 30"/>
          <p:cNvSpPr>
            <a:spLocks noChangeArrowheads="1"/>
          </p:cNvSpPr>
          <p:nvPr/>
        </p:nvSpPr>
        <p:spPr bwMode="auto">
          <a:xfrm>
            <a:off x="7448550" y="2906713"/>
            <a:ext cx="869950" cy="42227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dirty="0">
                <a:solidFill>
                  <a:schemeClr val="accent2"/>
                </a:solidFill>
              </a:rPr>
              <a:t>600</a:t>
            </a:r>
            <a:endParaRPr lang="en-US" dirty="0"/>
          </a:p>
        </p:txBody>
      </p:sp>
      <p:sp>
        <p:nvSpPr>
          <p:cNvPr id="34" name="Rectangle 2"/>
          <p:cNvSpPr>
            <a:spLocks noGrp="1" noChangeArrowheads="1"/>
          </p:cNvSpPr>
          <p:nvPr>
            <p:ph type="title"/>
          </p:nvPr>
        </p:nvSpPr>
        <p:spPr>
          <a:xfrm>
            <a:off x="685800" y="609600"/>
            <a:ext cx="7772400" cy="1143000"/>
          </a:xfrm>
        </p:spPr>
        <p:txBody>
          <a:bodyPr/>
          <a:lstStyle/>
          <a:p>
            <a:pPr eaLnBrk="1" hangingPunct="1"/>
            <a:r>
              <a:rPr lang="en-US" sz="3600" dirty="0" smtClean="0">
                <a:ea typeface="ＭＳ Ｐゴシック" pitchFamily="-107" charset="-128"/>
                <a:cs typeface="ＭＳ Ｐゴシック" pitchFamily="-107" charset="-128"/>
              </a:rPr>
              <a:t>36 </a:t>
            </a:r>
            <a:r>
              <a:rPr lang="en-US" sz="3600" dirty="0">
                <a:ea typeface="ＭＳ Ｐゴシック" pitchFamily="-107" charset="-128"/>
                <a:cs typeface="ＭＳ Ｐゴシック" pitchFamily="-107" charset="-128"/>
              </a:rPr>
              <a:t>yr old. Diabetes</a:t>
            </a:r>
            <a:r>
              <a:rPr lang="en-US" sz="3600" dirty="0" smtClean="0">
                <a:ea typeface="ＭＳ Ｐゴシック" pitchFamily="-107" charset="-128"/>
                <a:cs typeface="ＭＳ Ｐゴシック" pitchFamily="-107" charset="-128"/>
              </a:rPr>
              <a:t> since age 12, </a:t>
            </a:r>
            <a:r>
              <a:rPr lang="en-US" sz="3600" dirty="0" err="1" smtClean="0">
                <a:ea typeface="ＭＳ Ｐゴシック" pitchFamily="-107" charset="-128"/>
                <a:cs typeface="ＭＳ Ｐゴシック" pitchFamily="-107" charset="-128"/>
              </a:rPr>
              <a:t>retino-pathy</a:t>
            </a:r>
            <a:r>
              <a:rPr lang="en-US" sz="3600" dirty="0" smtClean="0">
                <a:ea typeface="ＭＳ Ｐゴシック" pitchFamily="-107" charset="-128"/>
                <a:cs typeface="ＭＳ Ｐゴシック" pitchFamily="-107" charset="-128"/>
              </a:rPr>
              <a:t>, neuropathy. On </a:t>
            </a:r>
            <a:r>
              <a:rPr lang="en-US" sz="3600" dirty="0">
                <a:ea typeface="ＭＳ Ｐゴシック" pitchFamily="-107" charset="-128"/>
                <a:cs typeface="ＭＳ Ｐゴシック" pitchFamily="-107" charset="-128"/>
              </a:rPr>
              <a:t>insulin </a:t>
            </a:r>
            <a:r>
              <a:rPr lang="en-US" sz="3600" dirty="0" smtClean="0">
                <a:ea typeface="ＭＳ Ｐゴシック" pitchFamily="-107" charset="-128"/>
                <a:cs typeface="ＭＳ Ｐゴシック" pitchFamily="-107" charset="-128"/>
              </a:rPr>
              <a:t>but not an </a:t>
            </a:r>
            <a:r>
              <a:rPr lang="en-US" sz="3600" dirty="0" err="1" smtClean="0">
                <a:ea typeface="ＭＳ Ｐゴシック" pitchFamily="-107" charset="-128"/>
                <a:cs typeface="ＭＳ Ｐゴシック" pitchFamily="-107" charset="-128"/>
              </a:rPr>
              <a:t>ACEi</a:t>
            </a:r>
            <a:endParaRPr lang="en-US" sz="3600" dirty="0">
              <a:ea typeface="ＭＳ Ｐゴシック" pitchFamily="-107" charset="-128"/>
              <a:cs typeface="ＭＳ Ｐゴシック" pitchFamily="-107" charset="-128"/>
            </a:endParaRPr>
          </a:p>
        </p:txBody>
      </p:sp>
      <p:grpSp>
        <p:nvGrpSpPr>
          <p:cNvPr id="35" name="Group 6"/>
          <p:cNvGrpSpPr>
            <a:grpSpLocks/>
          </p:cNvGrpSpPr>
          <p:nvPr/>
        </p:nvGrpSpPr>
        <p:grpSpPr bwMode="auto">
          <a:xfrm>
            <a:off x="1371600" y="2403475"/>
            <a:ext cx="2952750" cy="1357313"/>
            <a:chOff x="3072" y="3080"/>
            <a:chExt cx="1860" cy="855"/>
          </a:xfrm>
        </p:grpSpPr>
        <p:grpSp>
          <p:nvGrpSpPr>
            <p:cNvPr id="36" name="Group 7"/>
            <p:cNvGrpSpPr>
              <a:grpSpLocks/>
            </p:cNvGrpSpPr>
            <p:nvPr/>
          </p:nvGrpSpPr>
          <p:grpSpPr bwMode="auto">
            <a:xfrm>
              <a:off x="3072" y="3216"/>
              <a:ext cx="1488" cy="647"/>
              <a:chOff x="3408" y="1968"/>
              <a:chExt cx="1488" cy="647"/>
            </a:xfrm>
          </p:grpSpPr>
          <p:sp>
            <p:nvSpPr>
              <p:cNvPr id="38" name="Text Box 8"/>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dirty="0">
                    <a:solidFill>
                      <a:schemeClr val="accent2"/>
                    </a:solidFill>
                  </a:rPr>
                  <a:t>142   112</a:t>
                </a:r>
              </a:p>
              <a:p>
                <a:pPr marL="457200" indent="-457200">
                  <a:lnSpc>
                    <a:spcPct val="60000"/>
                  </a:lnSpc>
                  <a:spcBef>
                    <a:spcPct val="50000"/>
                  </a:spcBef>
                  <a:buFont typeface="Times" pitchFamily="-107" charset="0"/>
                  <a:buNone/>
                </a:pPr>
                <a:r>
                  <a:rPr lang="en-US" sz="3600" b="1" dirty="0">
                    <a:solidFill>
                      <a:schemeClr val="accent2"/>
                    </a:solidFill>
                  </a:rPr>
                  <a:t> </a:t>
                </a:r>
                <a:r>
                  <a:rPr lang="en-US" sz="3600" b="1" dirty="0" smtClean="0">
                    <a:solidFill>
                      <a:schemeClr val="accent2"/>
                    </a:solidFill>
                  </a:rPr>
                  <a:t>4.7    23</a:t>
                </a:r>
                <a:endParaRPr lang="en-US" sz="3600" b="1" dirty="0">
                  <a:solidFill>
                    <a:schemeClr val="accent2"/>
                  </a:solidFill>
                </a:endParaRPr>
              </a:p>
            </p:txBody>
          </p:sp>
          <p:sp>
            <p:nvSpPr>
              <p:cNvPr id="39" name="Line 9"/>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40" name="Line 10"/>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41" name="Line 11"/>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42" name="Line 12"/>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37" name="Rectangle 13"/>
            <p:cNvSpPr>
              <a:spLocks noChangeArrowheads="1"/>
            </p:cNvSpPr>
            <p:nvPr/>
          </p:nvSpPr>
          <p:spPr bwMode="auto">
            <a:xfrm>
              <a:off x="4456" y="3080"/>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32</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1.9</a:t>
              </a:r>
              <a:endParaRPr lang="en-US"/>
            </a:p>
          </p:txBody>
        </p:sp>
      </p:grpSp>
      <p:sp>
        <p:nvSpPr>
          <p:cNvPr id="43" name="TextBox 42"/>
          <p:cNvSpPr txBox="1"/>
          <p:nvPr/>
        </p:nvSpPr>
        <p:spPr>
          <a:xfrm>
            <a:off x="1593349" y="4415135"/>
            <a:ext cx="2486578" cy="584775"/>
          </a:xfrm>
          <a:prstGeom prst="rect">
            <a:avLst/>
          </a:prstGeom>
          <a:noFill/>
        </p:spPr>
        <p:txBody>
          <a:bodyPr wrap="none" rtlCol="0">
            <a:spAutoFit/>
          </a:bodyPr>
          <a:lstStyle/>
          <a:p>
            <a:r>
              <a:rPr lang="en-US" sz="3200" b="1" dirty="0" smtClean="0">
                <a:solidFill>
                  <a:schemeClr val="accent2"/>
                </a:solidFill>
              </a:rPr>
              <a:t> urine pH </a:t>
            </a:r>
            <a:r>
              <a:rPr lang="en-US" sz="3200" b="1" dirty="0" smtClean="0">
                <a:solidFill>
                  <a:schemeClr val="accent2"/>
                </a:solidFill>
              </a:rPr>
              <a:t>5.5</a:t>
            </a:r>
            <a:endParaRPr lang="en-US" sz="3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2830"/>
                                        </p:tgtEl>
                                        <p:attrNameLst>
                                          <p:attrName>style.visibility</p:attrName>
                                        </p:attrNameLst>
                                      </p:cBhvr>
                                      <p:to>
                                        <p:strVal val="visible"/>
                                      </p:to>
                                    </p:set>
                                    <p:animEffect transition="in" filter="fade">
                                      <p:cBhvr>
                                        <p:cTn id="7" dur="1000"/>
                                        <p:tgtEl>
                                          <p:spTgt spid="3328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2842"/>
                                        </p:tgtEl>
                                        <p:attrNameLst>
                                          <p:attrName>style.visibility</p:attrName>
                                        </p:attrNameLst>
                                      </p:cBhvr>
                                      <p:to>
                                        <p:strVal val="visible"/>
                                      </p:to>
                                    </p:set>
                                    <p:animEffect transition="in" filter="fade">
                                      <p:cBhvr>
                                        <p:cTn id="15" dur="1000"/>
                                        <p:tgtEl>
                                          <p:spTgt spid="332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42" grpId="0"/>
      <p:bldP spid="332830" grpId="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Title 2"/>
          <p:cNvSpPr>
            <a:spLocks noGrp="1"/>
          </p:cNvSpPr>
          <p:nvPr>
            <p:ph type="title"/>
          </p:nvPr>
        </p:nvSpPr>
        <p:spPr>
          <a:xfrm>
            <a:off x="722313" y="228600"/>
            <a:ext cx="7772400" cy="1362075"/>
          </a:xfrm>
        </p:spPr>
        <p:txBody>
          <a:bodyPr/>
          <a:lstStyle/>
          <a:p>
            <a:r>
              <a:rPr lang="en-US" smtClean="0">
                <a:ea typeface="ＭＳ Ｐゴシック" pitchFamily="-107" charset="-128"/>
                <a:cs typeface="ＭＳ Ｐゴシック" pitchFamily="-107" charset="-128"/>
              </a:rPr>
              <a:t>Type 4 RTA</a:t>
            </a:r>
          </a:p>
        </p:txBody>
      </p:sp>
      <p:sp>
        <p:nvSpPr>
          <p:cNvPr id="141315" name="Text Placeholder 3"/>
          <p:cNvSpPr txBox="1">
            <a:spLocks/>
          </p:cNvSpPr>
          <p:nvPr/>
        </p:nvSpPr>
        <p:spPr bwMode="auto">
          <a:xfrm>
            <a:off x="722313" y="2667000"/>
            <a:ext cx="3925887" cy="2057400"/>
          </a:xfrm>
          <a:prstGeom prst="rect">
            <a:avLst/>
          </a:prstGeom>
          <a:noFill/>
          <a:ln w="9525">
            <a:noFill/>
            <a:miter lim="800000"/>
            <a:headEnd/>
            <a:tailEnd/>
          </a:ln>
        </p:spPr>
        <p:txBody>
          <a:bodyPr>
            <a:prstTxWarp prst="textNoShape">
              <a:avLst/>
            </a:prstTxWarp>
          </a:bodyPr>
          <a:lstStyle/>
          <a:p>
            <a:pPr>
              <a:spcBef>
                <a:spcPct val="20000"/>
              </a:spcBef>
            </a:pPr>
            <a:r>
              <a:rPr lang="en-US" sz="2000">
                <a:latin typeface="New Century Schlbk" pitchFamily="-46" charset="0"/>
                <a:ea typeface="ＭＳ Ｐゴシック" pitchFamily="-107" charset="-128"/>
                <a:cs typeface="ＭＳ Ｐゴシック" pitchFamily="-107" charset="-128"/>
              </a:rPr>
              <a:t>Top left is type 4 RTA</a:t>
            </a:r>
          </a:p>
          <a:p>
            <a:pPr>
              <a:spcBef>
                <a:spcPct val="20000"/>
              </a:spcBef>
            </a:pPr>
            <a:endParaRPr lang="en-US" sz="2000">
              <a:latin typeface="New Century Schlbk" pitchFamily="-46" charset="0"/>
              <a:ea typeface="ＭＳ Ｐゴシック" pitchFamily="-107" charset="-128"/>
              <a:cs typeface="ＭＳ Ｐゴシック" pitchFamily="-107" charset="-128"/>
            </a:endParaRPr>
          </a:p>
          <a:p>
            <a:pPr>
              <a:spcBef>
                <a:spcPct val="20000"/>
              </a:spcBef>
            </a:pPr>
            <a:endParaRPr lang="en-US" sz="2000">
              <a:latin typeface="New Century Schlbk" pitchFamily="-46" charset="0"/>
              <a:ea typeface="ＭＳ Ｐゴシック" pitchFamily="-107" charset="-128"/>
              <a:cs typeface="ＭＳ Ｐゴシック" pitchFamily="-107" charset="-128"/>
            </a:endParaRPr>
          </a:p>
          <a:p>
            <a:pPr>
              <a:spcBef>
                <a:spcPct val="20000"/>
              </a:spcBef>
            </a:pPr>
            <a:r>
              <a:rPr lang="en-US" sz="2000">
                <a:latin typeface="New Century Schlbk" pitchFamily="-46" charset="0"/>
                <a:ea typeface="ＭＳ Ｐゴシック" pitchFamily="-107" charset="-128"/>
                <a:cs typeface="ＭＳ Ｐゴシック" pitchFamily="-107" charset="-128"/>
              </a:rPr>
              <a:t>Bottom left is same patient </a:t>
            </a:r>
            <a:br>
              <a:rPr lang="en-US" sz="2000">
                <a:latin typeface="New Century Schlbk" pitchFamily="-46" charset="0"/>
                <a:ea typeface="ＭＳ Ｐゴシック" pitchFamily="-107" charset="-128"/>
                <a:cs typeface="ＭＳ Ｐゴシック" pitchFamily="-107" charset="-128"/>
              </a:rPr>
            </a:br>
            <a:r>
              <a:rPr lang="en-US" sz="2000">
                <a:latin typeface="New Century Schlbk" pitchFamily="-46" charset="0"/>
                <a:ea typeface="ＭＳ Ｐゴシック" pitchFamily="-107" charset="-128"/>
                <a:cs typeface="ＭＳ Ｐゴシック" pitchFamily="-107" charset="-128"/>
              </a:rPr>
              <a:t>with addition of diuretic</a:t>
            </a:r>
          </a:p>
        </p:txBody>
      </p:sp>
      <p:sp>
        <p:nvSpPr>
          <p:cNvPr id="141316" name="Text Placeholder 3"/>
          <p:cNvSpPr txBox="1">
            <a:spLocks/>
          </p:cNvSpPr>
          <p:nvPr/>
        </p:nvSpPr>
        <p:spPr bwMode="auto">
          <a:xfrm>
            <a:off x="4648200" y="2667000"/>
            <a:ext cx="3925888" cy="2057400"/>
          </a:xfrm>
          <a:prstGeom prst="rect">
            <a:avLst/>
          </a:prstGeom>
          <a:noFill/>
          <a:ln w="9525">
            <a:noFill/>
            <a:miter lim="800000"/>
            <a:headEnd/>
            <a:tailEnd/>
          </a:ln>
        </p:spPr>
        <p:txBody>
          <a:bodyPr>
            <a:prstTxWarp prst="textNoShape">
              <a:avLst/>
            </a:prstTxWarp>
          </a:bodyPr>
          <a:lstStyle/>
          <a:p>
            <a:pPr algn="r">
              <a:spcBef>
                <a:spcPct val="20000"/>
              </a:spcBef>
            </a:pPr>
            <a:r>
              <a:rPr lang="en-US" sz="2000">
                <a:latin typeface="New Century Schlbk" pitchFamily="-46" charset="0"/>
                <a:ea typeface="ＭＳ Ｐゴシック" pitchFamily="-107" charset="-128"/>
                <a:cs typeface="ＭＳ Ｐゴシック" pitchFamily="-107" charset="-128"/>
              </a:rPr>
              <a:t>Top right is AGMA due to DKA</a:t>
            </a:r>
          </a:p>
          <a:p>
            <a:pPr algn="r">
              <a:spcBef>
                <a:spcPct val="20000"/>
              </a:spcBef>
            </a:pPr>
            <a:endParaRPr lang="en-US" sz="2000">
              <a:latin typeface="New Century Schlbk" pitchFamily="-46" charset="0"/>
              <a:ea typeface="ＭＳ Ｐゴシック" pitchFamily="-107" charset="-128"/>
              <a:cs typeface="ＭＳ Ｐゴシック" pitchFamily="-107" charset="-128"/>
            </a:endParaRPr>
          </a:p>
          <a:p>
            <a:pPr algn="r">
              <a:spcBef>
                <a:spcPct val="20000"/>
              </a:spcBef>
            </a:pPr>
            <a:endParaRPr lang="en-US" sz="2000">
              <a:latin typeface="New Century Schlbk" pitchFamily="-46" charset="0"/>
              <a:ea typeface="ＭＳ Ｐゴシック" pitchFamily="-107" charset="-128"/>
              <a:cs typeface="ＭＳ Ｐゴシック" pitchFamily="-107" charset="-128"/>
            </a:endParaRPr>
          </a:p>
          <a:p>
            <a:pPr algn="r">
              <a:spcBef>
                <a:spcPct val="20000"/>
              </a:spcBef>
            </a:pPr>
            <a:r>
              <a:rPr lang="en-US" sz="2000">
                <a:latin typeface="New Century Schlbk" pitchFamily="-46" charset="0"/>
                <a:ea typeface="ＭＳ Ｐゴシック" pitchFamily="-107" charset="-128"/>
                <a:cs typeface="ＭＳ Ｐゴシック" pitchFamily="-107" charset="-128"/>
              </a:rPr>
              <a:t>Bottom right is NAGMA in the recovery phase of DKA with dilutional  acidosis</a:t>
            </a:r>
          </a:p>
        </p:txBody>
      </p:sp>
    </p:spTree>
  </p:cSld>
  <p:clrMapOvr>
    <a:masterClrMapping/>
  </p:clrMapOvr>
  <p:transition>
    <p:cover dir="d"/>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en-US" dirty="0">
                <a:ea typeface="ＭＳ Ｐゴシック" pitchFamily="-107" charset="-128"/>
                <a:cs typeface="ＭＳ Ｐゴシック" pitchFamily="-107" charset="-128"/>
              </a:rPr>
              <a:t>45 year old with alcohol abuse. Also c/o occasional diarrhea.</a:t>
            </a:r>
          </a:p>
        </p:txBody>
      </p:sp>
      <p:grpSp>
        <p:nvGrpSpPr>
          <p:cNvPr id="142339" name="Group 18"/>
          <p:cNvGrpSpPr>
            <a:grpSpLocks/>
          </p:cNvGrpSpPr>
          <p:nvPr/>
        </p:nvGrpSpPr>
        <p:grpSpPr bwMode="auto">
          <a:xfrm>
            <a:off x="3098800" y="2362200"/>
            <a:ext cx="2952750" cy="1357313"/>
            <a:chOff x="2072" y="1488"/>
            <a:chExt cx="1860" cy="855"/>
          </a:xfrm>
        </p:grpSpPr>
        <p:grpSp>
          <p:nvGrpSpPr>
            <p:cNvPr id="142342" name="Group 7"/>
            <p:cNvGrpSpPr>
              <a:grpSpLocks/>
            </p:cNvGrpSpPr>
            <p:nvPr/>
          </p:nvGrpSpPr>
          <p:grpSpPr bwMode="auto">
            <a:xfrm>
              <a:off x="2072" y="1624"/>
              <a:ext cx="1488" cy="647"/>
              <a:chOff x="3408" y="1968"/>
              <a:chExt cx="1488" cy="647"/>
            </a:xfrm>
          </p:grpSpPr>
          <p:sp>
            <p:nvSpPr>
              <p:cNvPr id="142344" name="Text Box 8"/>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a:solidFill>
                      <a:schemeClr val="accent2"/>
                    </a:solidFill>
                  </a:rPr>
                  <a:t>132   107</a:t>
                </a:r>
              </a:p>
              <a:p>
                <a:pPr marL="457200" indent="-457200">
                  <a:lnSpc>
                    <a:spcPct val="60000"/>
                  </a:lnSpc>
                  <a:spcBef>
                    <a:spcPct val="50000"/>
                  </a:spcBef>
                  <a:buFont typeface="Times" pitchFamily="-107" charset="0"/>
                  <a:buNone/>
                </a:pPr>
                <a:r>
                  <a:rPr lang="en-US" sz="3600" b="1">
                    <a:solidFill>
                      <a:schemeClr val="accent2"/>
                    </a:solidFill>
                  </a:rPr>
                  <a:t> 3.2    17</a:t>
                </a:r>
              </a:p>
            </p:txBody>
          </p:sp>
          <p:sp>
            <p:nvSpPr>
              <p:cNvPr id="142345" name="Line 9"/>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42346" name="Line 10"/>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42347" name="Line 11"/>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42348" name="Line 12"/>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42343" name="Rectangle 13"/>
            <p:cNvSpPr>
              <a:spLocks noChangeArrowheads="1"/>
            </p:cNvSpPr>
            <p:nvPr/>
          </p:nvSpPr>
          <p:spPr bwMode="auto">
            <a:xfrm>
              <a:off x="3456" y="1488"/>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10</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0.6</a:t>
              </a:r>
              <a:endParaRPr lang="en-US"/>
            </a:p>
          </p:txBody>
        </p:sp>
      </p:grpSp>
      <p:sp>
        <p:nvSpPr>
          <p:cNvPr id="333839" name="Rectangle 15"/>
          <p:cNvSpPr>
            <a:spLocks noChangeArrowheads="1"/>
          </p:cNvSpPr>
          <p:nvPr/>
        </p:nvSpPr>
        <p:spPr bwMode="auto">
          <a:xfrm>
            <a:off x="2749550" y="5250612"/>
            <a:ext cx="3651250" cy="600164"/>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3600" b="1" dirty="0">
                <a:solidFill>
                  <a:schemeClr val="accent2"/>
                </a:solidFill>
              </a:rPr>
              <a:t>7.44 /</a:t>
            </a:r>
            <a:r>
              <a:rPr lang="en-US" sz="3600" b="1" dirty="0" smtClean="0">
                <a:solidFill>
                  <a:schemeClr val="accent2"/>
                </a:solidFill>
              </a:rPr>
              <a:t> 28 / 96 / </a:t>
            </a:r>
            <a:r>
              <a:rPr lang="en-US" sz="3600" b="1" dirty="0">
                <a:solidFill>
                  <a:schemeClr val="accent2"/>
                </a:solidFill>
              </a:rPr>
              <a:t>19</a:t>
            </a:r>
          </a:p>
        </p:txBody>
      </p:sp>
      <p:sp>
        <p:nvSpPr>
          <p:cNvPr id="142341" name="Rectangle 17"/>
          <p:cNvSpPr>
            <a:spLocks noChangeArrowheads="1"/>
          </p:cNvSpPr>
          <p:nvPr/>
        </p:nvSpPr>
        <p:spPr bwMode="auto">
          <a:xfrm>
            <a:off x="3213100" y="4191000"/>
            <a:ext cx="2724150" cy="585788"/>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3600" b="1">
                <a:solidFill>
                  <a:schemeClr val="accent2"/>
                </a:solidFill>
              </a:rPr>
              <a:t>Albumin 2.9</a:t>
            </a:r>
          </a:p>
        </p:txBody>
      </p:sp>
      <p:sp>
        <p:nvSpPr>
          <p:cNvPr id="13" name="Rectangle 2"/>
          <p:cNvSpPr txBox="1">
            <a:spLocks noChangeArrowheads="1"/>
          </p:cNvSpPr>
          <p:nvPr/>
        </p:nvSpPr>
        <p:spPr bwMode="auto">
          <a:xfrm>
            <a:off x="0" y="6248400"/>
            <a:ext cx="9144000" cy="609600"/>
          </a:xfrm>
          <a:prstGeom prst="rect">
            <a:avLst/>
          </a:prstGeom>
          <a:solidFill>
            <a:srgbClr val="C0504D">
              <a:alpha val="76000"/>
            </a:srgbClr>
          </a:solidFill>
          <a:ln w="9525">
            <a:noFill/>
            <a:miter lim="800000"/>
            <a:headEnd/>
            <a:tailEnd/>
          </a:ln>
        </p:spPr>
        <p:txBody>
          <a:bodyPr vert="horz" wrap="square" lIns="91440" tIns="45720" rIns="91440" bIns="45720" numCol="1" anchor="ctr" anchorCtr="0" compatLnSpc="1">
            <a:prstTxWarp prst="textNoShape">
              <a:avLst/>
            </a:prstTxWarp>
          </a:bodyPr>
          <a:lstStyle/>
          <a:p>
            <a:pPr lvl="1" eaLnBrk="1" hangingPunct="1">
              <a:defRPr/>
            </a:pPr>
            <a:r>
              <a:rPr lang="en-US" sz="3200" kern="0" dirty="0" smtClean="0">
                <a:solidFill>
                  <a:schemeClr val="bg1"/>
                </a:solidFill>
                <a:ea typeface="ＭＳ Ｐゴシック" pitchFamily="-107" charset="-128"/>
                <a:cs typeface="ＭＳ Ｐゴシック" pitchFamily="-107" charset="-128"/>
              </a:rPr>
              <a:t>Answer poll: 45 year old alcoholic</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33839"/>
                                        </p:tgtEl>
                                        <p:attrNameLst>
                                          <p:attrName>style.visibility</p:attrName>
                                        </p:attrNameLst>
                                      </p:cBhvr>
                                      <p:to>
                                        <p:strVal val="visible"/>
                                      </p:to>
                                    </p:set>
                                    <p:animEffect transition="in" filter="fade">
                                      <p:cBhvr>
                                        <p:cTn id="13" dur="1000"/>
                                        <p:tgtEl>
                                          <p:spTgt spid="333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39" grpId="0"/>
      <p:bldP spid="1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en-US" dirty="0">
                <a:ea typeface="ＭＳ Ｐゴシック" pitchFamily="-107" charset="-128"/>
                <a:cs typeface="ＭＳ Ｐゴシック" pitchFamily="-107" charset="-128"/>
              </a:rPr>
              <a:t>45 year old with alcohol abuse. Also c/o occasional diarrhea.</a:t>
            </a:r>
          </a:p>
        </p:txBody>
      </p:sp>
      <p:grpSp>
        <p:nvGrpSpPr>
          <p:cNvPr id="2" name="Group 18"/>
          <p:cNvGrpSpPr>
            <a:grpSpLocks/>
          </p:cNvGrpSpPr>
          <p:nvPr/>
        </p:nvGrpSpPr>
        <p:grpSpPr bwMode="auto">
          <a:xfrm>
            <a:off x="3098800" y="2362200"/>
            <a:ext cx="2952750" cy="1357313"/>
            <a:chOff x="2072" y="1488"/>
            <a:chExt cx="1860" cy="855"/>
          </a:xfrm>
        </p:grpSpPr>
        <p:grpSp>
          <p:nvGrpSpPr>
            <p:cNvPr id="3" name="Group 7"/>
            <p:cNvGrpSpPr>
              <a:grpSpLocks/>
            </p:cNvGrpSpPr>
            <p:nvPr/>
          </p:nvGrpSpPr>
          <p:grpSpPr bwMode="auto">
            <a:xfrm>
              <a:off x="2072" y="1624"/>
              <a:ext cx="1488" cy="647"/>
              <a:chOff x="3408" y="1968"/>
              <a:chExt cx="1488" cy="647"/>
            </a:xfrm>
          </p:grpSpPr>
          <p:sp>
            <p:nvSpPr>
              <p:cNvPr id="142344" name="Text Box 8"/>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a:solidFill>
                      <a:schemeClr val="accent2"/>
                    </a:solidFill>
                  </a:rPr>
                  <a:t>132   107</a:t>
                </a:r>
              </a:p>
              <a:p>
                <a:pPr marL="457200" indent="-457200">
                  <a:lnSpc>
                    <a:spcPct val="60000"/>
                  </a:lnSpc>
                  <a:spcBef>
                    <a:spcPct val="50000"/>
                  </a:spcBef>
                  <a:buFont typeface="Times" pitchFamily="-107" charset="0"/>
                  <a:buNone/>
                </a:pPr>
                <a:r>
                  <a:rPr lang="en-US" sz="3600" b="1">
                    <a:solidFill>
                      <a:schemeClr val="accent2"/>
                    </a:solidFill>
                  </a:rPr>
                  <a:t> 3.2    17</a:t>
                </a:r>
              </a:p>
            </p:txBody>
          </p:sp>
          <p:sp>
            <p:nvSpPr>
              <p:cNvPr id="142345" name="Line 9"/>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42346" name="Line 10"/>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42347" name="Line 11"/>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42348" name="Line 12"/>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42343" name="Rectangle 13"/>
            <p:cNvSpPr>
              <a:spLocks noChangeArrowheads="1"/>
            </p:cNvSpPr>
            <p:nvPr/>
          </p:nvSpPr>
          <p:spPr bwMode="auto">
            <a:xfrm>
              <a:off x="3456" y="1488"/>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10</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0.6</a:t>
              </a:r>
              <a:endParaRPr lang="en-US"/>
            </a:p>
          </p:txBody>
        </p:sp>
      </p:grpSp>
      <p:sp>
        <p:nvSpPr>
          <p:cNvPr id="333839" name="Rectangle 15"/>
          <p:cNvSpPr>
            <a:spLocks noChangeArrowheads="1"/>
          </p:cNvSpPr>
          <p:nvPr/>
        </p:nvSpPr>
        <p:spPr bwMode="auto">
          <a:xfrm>
            <a:off x="2749550" y="5250612"/>
            <a:ext cx="3651250" cy="600164"/>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3600" b="1" dirty="0">
                <a:solidFill>
                  <a:schemeClr val="accent2"/>
                </a:solidFill>
              </a:rPr>
              <a:t>7.44 /</a:t>
            </a:r>
            <a:r>
              <a:rPr lang="en-US" sz="3600" b="1" dirty="0" smtClean="0">
                <a:solidFill>
                  <a:schemeClr val="accent2"/>
                </a:solidFill>
              </a:rPr>
              <a:t> 28 / 96 / </a:t>
            </a:r>
            <a:r>
              <a:rPr lang="en-US" sz="3600" b="1" dirty="0">
                <a:solidFill>
                  <a:schemeClr val="accent2"/>
                </a:solidFill>
              </a:rPr>
              <a:t>19</a:t>
            </a:r>
          </a:p>
        </p:txBody>
      </p:sp>
      <p:sp>
        <p:nvSpPr>
          <p:cNvPr id="142341" name="Rectangle 17"/>
          <p:cNvSpPr>
            <a:spLocks noChangeArrowheads="1"/>
          </p:cNvSpPr>
          <p:nvPr/>
        </p:nvSpPr>
        <p:spPr bwMode="auto">
          <a:xfrm>
            <a:off x="3213100" y="4191000"/>
            <a:ext cx="2724150" cy="585788"/>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3600" b="1">
                <a:solidFill>
                  <a:schemeClr val="accent2"/>
                </a:solidFill>
              </a:rPr>
              <a:t>Albumin 2.9</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3839"/>
                                        </p:tgtEl>
                                        <p:attrNameLst>
                                          <p:attrName>style.visibility</p:attrName>
                                        </p:attrNameLst>
                                      </p:cBhvr>
                                      <p:to>
                                        <p:strVal val="visible"/>
                                      </p:to>
                                    </p:set>
                                    <p:animEffect transition="in" filter="fade">
                                      <p:cBhvr>
                                        <p:cTn id="7" dur="1000"/>
                                        <p:tgtEl>
                                          <p:spTgt spid="333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39" grpId="0"/>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r>
              <a:rPr lang="en-US" sz="3600" dirty="0">
                <a:ea typeface="ＭＳ Ｐゴシック" pitchFamily="-107" charset="-128"/>
                <a:cs typeface="ＭＳ Ｐゴシック" pitchFamily="-107" charset="-128"/>
              </a:rPr>
              <a:t>22 </a:t>
            </a:r>
            <a:r>
              <a:rPr lang="en-US" sz="3600" dirty="0" err="1">
                <a:ea typeface="ＭＳ Ｐゴシック" pitchFamily="-107" charset="-128"/>
                <a:cs typeface="ＭＳ Ｐゴシック" pitchFamily="-107" charset="-128"/>
              </a:rPr>
              <a:t>y.o</a:t>
            </a:r>
            <a:r>
              <a:rPr lang="en-US" sz="3600" dirty="0">
                <a:ea typeface="ＭＳ Ｐゴシック" pitchFamily="-107" charset="-128"/>
                <a:cs typeface="ＭＳ Ｐゴシック" pitchFamily="-107" charset="-128"/>
              </a:rPr>
              <a:t>. AA female with hyperkalemia and microscopic </a:t>
            </a:r>
            <a:r>
              <a:rPr lang="en-US" sz="3600" dirty="0" err="1">
                <a:ea typeface="ＭＳ Ｐゴシック" pitchFamily="-107" charset="-128"/>
                <a:cs typeface="ＭＳ Ｐゴシック" pitchFamily="-107" charset="-128"/>
              </a:rPr>
              <a:t>hematuria</a:t>
            </a:r>
            <a:endParaRPr lang="en-US" dirty="0">
              <a:ea typeface="ＭＳ Ｐゴシック" pitchFamily="-107" charset="-128"/>
              <a:cs typeface="ＭＳ Ｐゴシック" pitchFamily="-107" charset="-128"/>
            </a:endParaRPr>
          </a:p>
        </p:txBody>
      </p:sp>
      <p:grpSp>
        <p:nvGrpSpPr>
          <p:cNvPr id="144387" name="Group 6"/>
          <p:cNvGrpSpPr>
            <a:grpSpLocks/>
          </p:cNvGrpSpPr>
          <p:nvPr/>
        </p:nvGrpSpPr>
        <p:grpSpPr bwMode="auto">
          <a:xfrm>
            <a:off x="685800" y="2743200"/>
            <a:ext cx="2952750" cy="1357313"/>
            <a:chOff x="2072" y="1488"/>
            <a:chExt cx="1860" cy="855"/>
          </a:xfrm>
        </p:grpSpPr>
        <p:grpSp>
          <p:nvGrpSpPr>
            <p:cNvPr id="144391" name="Group 7"/>
            <p:cNvGrpSpPr>
              <a:grpSpLocks/>
            </p:cNvGrpSpPr>
            <p:nvPr/>
          </p:nvGrpSpPr>
          <p:grpSpPr bwMode="auto">
            <a:xfrm>
              <a:off x="2072" y="1624"/>
              <a:ext cx="1488" cy="647"/>
              <a:chOff x="3408" y="1968"/>
              <a:chExt cx="1488" cy="647"/>
            </a:xfrm>
          </p:grpSpPr>
          <p:sp>
            <p:nvSpPr>
              <p:cNvPr id="144393" name="Text Box 8"/>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dirty="0">
                    <a:solidFill>
                      <a:schemeClr val="accent2"/>
                    </a:solidFill>
                  </a:rPr>
                  <a:t>140   115</a:t>
                </a:r>
              </a:p>
              <a:p>
                <a:pPr marL="457200" indent="-457200">
                  <a:lnSpc>
                    <a:spcPct val="60000"/>
                  </a:lnSpc>
                  <a:spcBef>
                    <a:spcPct val="50000"/>
                  </a:spcBef>
                  <a:buFont typeface="Times" pitchFamily="-107" charset="0"/>
                  <a:buNone/>
                </a:pPr>
                <a:r>
                  <a:rPr lang="en-US" sz="3600" b="1" dirty="0">
                    <a:solidFill>
                      <a:schemeClr val="accent2"/>
                    </a:solidFill>
                  </a:rPr>
                  <a:t> 6.0    18</a:t>
                </a:r>
              </a:p>
            </p:txBody>
          </p:sp>
          <p:sp>
            <p:nvSpPr>
              <p:cNvPr id="144394" name="Line 9"/>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44395" name="Line 10"/>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44396" name="Line 11"/>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44397" name="Line 12"/>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44392" name="Rectangle 13"/>
            <p:cNvSpPr>
              <a:spLocks noChangeArrowheads="1"/>
            </p:cNvSpPr>
            <p:nvPr/>
          </p:nvSpPr>
          <p:spPr bwMode="auto">
            <a:xfrm>
              <a:off x="3456" y="1488"/>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18</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1.2</a:t>
              </a:r>
              <a:endParaRPr lang="en-US"/>
            </a:p>
          </p:txBody>
        </p:sp>
      </p:grpSp>
      <p:grpSp>
        <p:nvGrpSpPr>
          <p:cNvPr id="4" name="Group 12"/>
          <p:cNvGrpSpPr>
            <a:grpSpLocks/>
          </p:cNvGrpSpPr>
          <p:nvPr/>
        </p:nvGrpSpPr>
        <p:grpSpPr bwMode="auto">
          <a:xfrm>
            <a:off x="722313" y="3995738"/>
            <a:ext cx="7772400" cy="2862262"/>
            <a:chOff x="722313" y="3995738"/>
            <a:chExt cx="7772400" cy="2862262"/>
          </a:xfrm>
        </p:grpSpPr>
        <p:sp>
          <p:nvSpPr>
            <p:cNvPr id="11" name="Title 2"/>
            <p:cNvSpPr txBox="1">
              <a:spLocks/>
            </p:cNvSpPr>
            <p:nvPr/>
          </p:nvSpPr>
          <p:spPr bwMode="auto">
            <a:xfrm>
              <a:off x="722313" y="5495925"/>
              <a:ext cx="7772400" cy="1362075"/>
            </a:xfrm>
            <a:prstGeom prst="rect">
              <a:avLst/>
            </a:prstGeom>
            <a:noFill/>
            <a:ln w="9525">
              <a:noFill/>
              <a:miter lim="800000"/>
              <a:headEnd/>
              <a:tailEnd/>
            </a:ln>
          </p:spPr>
          <p:txBody>
            <a:bodyPr>
              <a:prstTxWarp prst="textNoShape">
                <a:avLst/>
              </a:prstTxWarp>
            </a:bodyPr>
            <a:lstStyle/>
            <a:p>
              <a:pPr>
                <a:defRPr/>
              </a:pPr>
              <a:r>
                <a:rPr lang="en-US" sz="4000" b="1" kern="0">
                  <a:solidFill>
                    <a:schemeClr val="tx2"/>
                  </a:solidFill>
                  <a:latin typeface="+mj-lt"/>
                  <a:ea typeface="ＭＳ Ｐゴシック" pitchFamily="-65" charset="-128"/>
                  <a:cs typeface="ＭＳ Ｐゴシック" pitchFamily="-65" charset="-128"/>
                </a:rPr>
                <a:t>Electrogenic Distal RTA</a:t>
              </a:r>
              <a:endParaRPr lang="en-US" sz="4000" b="1" kern="0" dirty="0">
                <a:solidFill>
                  <a:schemeClr val="tx2"/>
                </a:solidFill>
                <a:latin typeface="+mj-lt"/>
                <a:ea typeface="ＭＳ Ｐゴシック" pitchFamily="-65" charset="-128"/>
                <a:cs typeface="ＭＳ Ｐゴシック" pitchFamily="-65" charset="-128"/>
              </a:endParaRPr>
            </a:p>
          </p:txBody>
        </p:sp>
        <p:sp>
          <p:nvSpPr>
            <p:cNvPr id="12" name="Text Placeholder 3"/>
            <p:cNvSpPr txBox="1">
              <a:spLocks/>
            </p:cNvSpPr>
            <p:nvPr/>
          </p:nvSpPr>
          <p:spPr bwMode="auto">
            <a:xfrm>
              <a:off x="722313" y="3995738"/>
              <a:ext cx="7772400" cy="1500187"/>
            </a:xfrm>
            <a:prstGeom prst="rect">
              <a:avLst/>
            </a:prstGeom>
            <a:noFill/>
            <a:ln w="9525">
              <a:noFill/>
              <a:miter lim="800000"/>
              <a:headEnd/>
              <a:tailEnd/>
            </a:ln>
          </p:spPr>
          <p:txBody>
            <a:bodyPr anchor="b">
              <a:prstTxWarp prst="textNoShape">
                <a:avLst/>
              </a:prstTxWarp>
            </a:bodyPr>
            <a:lstStyle/>
            <a:p>
              <a:pPr>
                <a:spcBef>
                  <a:spcPct val="20000"/>
                </a:spcBef>
                <a:defRPr/>
              </a:pPr>
              <a:r>
                <a:rPr lang="en-US" sz="2000" kern="0">
                  <a:latin typeface="+mn-lt"/>
                  <a:ea typeface="ＭＳ Ｐゴシック" pitchFamily="-65" charset="-128"/>
                  <a:cs typeface="ＭＳ Ｐゴシック" pitchFamily="-65" charset="-128"/>
                </a:rPr>
                <a:t>Systemic Lupus Erethematosus</a:t>
              </a:r>
            </a:p>
          </p:txBody>
        </p:sp>
      </p:grpSp>
      <p:sp>
        <p:nvSpPr>
          <p:cNvPr id="14" name="TextBox 13"/>
          <p:cNvSpPr txBox="1"/>
          <p:nvPr/>
        </p:nvSpPr>
        <p:spPr>
          <a:xfrm>
            <a:off x="4958435" y="2133600"/>
            <a:ext cx="1659429" cy="2677656"/>
          </a:xfrm>
          <a:prstGeom prst="rect">
            <a:avLst/>
          </a:prstGeom>
          <a:noFill/>
        </p:spPr>
        <p:txBody>
          <a:bodyPr wrap="none" rtlCol="0">
            <a:spAutoFit/>
          </a:bodyPr>
          <a:lstStyle/>
          <a:p>
            <a:r>
              <a:rPr lang="en-US" b="1" dirty="0" smtClean="0">
                <a:solidFill>
                  <a:schemeClr val="accent2"/>
                </a:solidFill>
              </a:rPr>
              <a:t>Urinalysis</a:t>
            </a:r>
          </a:p>
          <a:p>
            <a:r>
              <a:rPr lang="en-US" b="1" dirty="0" smtClean="0">
                <a:solidFill>
                  <a:schemeClr val="accent2"/>
                </a:solidFill>
              </a:rPr>
              <a:t>1.015</a:t>
            </a:r>
          </a:p>
          <a:p>
            <a:r>
              <a:rPr lang="en-US" b="1" dirty="0" smtClean="0">
                <a:solidFill>
                  <a:schemeClr val="accent2"/>
                </a:solidFill>
              </a:rPr>
              <a:t>pH 6.5</a:t>
            </a:r>
          </a:p>
          <a:p>
            <a:r>
              <a:rPr lang="en-US" b="1" dirty="0" smtClean="0">
                <a:solidFill>
                  <a:schemeClr val="accent2"/>
                </a:solidFill>
              </a:rPr>
              <a:t>+ Blood</a:t>
            </a:r>
          </a:p>
          <a:p>
            <a:r>
              <a:rPr lang="en-US" b="1" dirty="0" smtClean="0">
                <a:solidFill>
                  <a:schemeClr val="accent2"/>
                </a:solidFill>
              </a:rPr>
              <a:t>+ WBC</a:t>
            </a:r>
          </a:p>
          <a:p>
            <a:r>
              <a:rPr lang="en-US" b="1" dirty="0" smtClean="0">
                <a:solidFill>
                  <a:schemeClr val="accent2"/>
                </a:solidFill>
              </a:rPr>
              <a:t>20-50 RBC</a:t>
            </a:r>
          </a:p>
          <a:p>
            <a:r>
              <a:rPr lang="en-US" b="1" dirty="0" smtClean="0">
                <a:solidFill>
                  <a:schemeClr val="accent2"/>
                </a:solidFill>
              </a:rPr>
              <a:t>1 RBC cast</a:t>
            </a:r>
            <a:endParaRPr lang="en-US" dirty="0"/>
          </a:p>
        </p:txBody>
      </p:sp>
      <p:sp>
        <p:nvSpPr>
          <p:cNvPr id="15" name="Rectangle 2"/>
          <p:cNvSpPr txBox="1">
            <a:spLocks noChangeArrowheads="1"/>
          </p:cNvSpPr>
          <p:nvPr/>
        </p:nvSpPr>
        <p:spPr bwMode="auto">
          <a:xfrm>
            <a:off x="0" y="6248400"/>
            <a:ext cx="9144000" cy="609600"/>
          </a:xfrm>
          <a:prstGeom prst="rect">
            <a:avLst/>
          </a:prstGeom>
          <a:solidFill>
            <a:srgbClr val="C0504D">
              <a:alpha val="76000"/>
            </a:srgbClr>
          </a:solidFill>
          <a:ln w="9525">
            <a:noFill/>
            <a:miter lim="800000"/>
            <a:headEnd/>
            <a:tailEnd/>
          </a:ln>
        </p:spPr>
        <p:txBody>
          <a:bodyPr vert="horz" wrap="square" lIns="91440" tIns="45720" rIns="91440" bIns="45720" numCol="1" anchor="ctr" anchorCtr="0" compatLnSpc="1">
            <a:prstTxWarp prst="textNoShape">
              <a:avLst/>
            </a:prstTxWarp>
          </a:bodyPr>
          <a:lstStyle/>
          <a:p>
            <a:pPr lvl="1" eaLnBrk="1" hangingPunct="1">
              <a:defRPr/>
            </a:pPr>
            <a:r>
              <a:rPr lang="en-US" sz="3200" kern="0" dirty="0" smtClean="0">
                <a:solidFill>
                  <a:schemeClr val="bg1"/>
                </a:solidFill>
                <a:ea typeface="ＭＳ Ｐゴシック" pitchFamily="-107" charset="-128"/>
                <a:cs typeface="ＭＳ Ｐゴシック" pitchFamily="-107" charset="-128"/>
              </a:rPr>
              <a:t>Answer poll: 22 </a:t>
            </a:r>
            <a:r>
              <a:rPr lang="en-US" sz="3200" kern="0" dirty="0" err="1" smtClean="0">
                <a:solidFill>
                  <a:schemeClr val="bg1"/>
                </a:solidFill>
                <a:ea typeface="ＭＳ Ｐゴシック" pitchFamily="-107" charset="-128"/>
                <a:cs typeface="ＭＳ Ｐゴシック" pitchFamily="-107" charset="-128"/>
              </a:rPr>
              <a:t>y.o</a:t>
            </a:r>
            <a:r>
              <a:rPr lang="en-US" sz="3200" kern="0" dirty="0" smtClean="0">
                <a:solidFill>
                  <a:schemeClr val="bg1"/>
                </a:solidFill>
                <a:ea typeface="ＭＳ Ｐゴシック" pitchFamily="-107" charset="-128"/>
                <a:cs typeface="ＭＳ Ｐゴシック" pitchFamily="-107" charset="-128"/>
              </a:rPr>
              <a:t>. with microscopic </a:t>
            </a:r>
            <a:r>
              <a:rPr lang="en-US" sz="3200" kern="0" dirty="0" err="1" smtClean="0">
                <a:solidFill>
                  <a:schemeClr val="bg1"/>
                </a:solidFill>
                <a:ea typeface="ＭＳ Ｐゴシック" pitchFamily="-107" charset="-128"/>
                <a:cs typeface="ＭＳ Ｐゴシック" pitchFamily="-107" charset="-128"/>
              </a:rPr>
              <a:t>hematuria</a:t>
            </a:r>
            <a:endParaRPr lang="en-US" sz="3200" kern="0" dirty="0" smtClean="0">
              <a:solidFill>
                <a:schemeClr val="bg1"/>
              </a:solidFill>
              <a:ea typeface="ＭＳ Ｐゴシック" pitchFamily="-107" charset="-128"/>
              <a:cs typeface="ＭＳ Ｐゴシック" pitchFamily="-107" charset="-128"/>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r>
              <a:rPr lang="en-US" sz="3600" dirty="0">
                <a:ea typeface="ＭＳ Ｐゴシック" pitchFamily="-107" charset="-128"/>
                <a:cs typeface="ＭＳ Ｐゴシック" pitchFamily="-107" charset="-128"/>
              </a:rPr>
              <a:t>22 </a:t>
            </a:r>
            <a:r>
              <a:rPr lang="en-US" sz="3600" dirty="0" err="1">
                <a:ea typeface="ＭＳ Ｐゴシック" pitchFamily="-107" charset="-128"/>
                <a:cs typeface="ＭＳ Ｐゴシック" pitchFamily="-107" charset="-128"/>
              </a:rPr>
              <a:t>y.o</a:t>
            </a:r>
            <a:r>
              <a:rPr lang="en-US" sz="3600" dirty="0">
                <a:ea typeface="ＭＳ Ｐゴシック" pitchFamily="-107" charset="-128"/>
                <a:cs typeface="ＭＳ Ｐゴシック" pitchFamily="-107" charset="-128"/>
              </a:rPr>
              <a:t>. AA female with hyperkalemia and microscopic </a:t>
            </a:r>
            <a:r>
              <a:rPr lang="en-US" sz="3600" dirty="0" err="1">
                <a:ea typeface="ＭＳ Ｐゴシック" pitchFamily="-107" charset="-128"/>
                <a:cs typeface="ＭＳ Ｐゴシック" pitchFamily="-107" charset="-128"/>
              </a:rPr>
              <a:t>hematuria</a:t>
            </a:r>
            <a:endParaRPr lang="en-US" dirty="0">
              <a:ea typeface="ＭＳ Ｐゴシック" pitchFamily="-107" charset="-128"/>
              <a:cs typeface="ＭＳ Ｐゴシック" pitchFamily="-107" charset="-128"/>
            </a:endParaRPr>
          </a:p>
        </p:txBody>
      </p:sp>
      <p:grpSp>
        <p:nvGrpSpPr>
          <p:cNvPr id="2" name="Group 6"/>
          <p:cNvGrpSpPr>
            <a:grpSpLocks/>
          </p:cNvGrpSpPr>
          <p:nvPr/>
        </p:nvGrpSpPr>
        <p:grpSpPr bwMode="auto">
          <a:xfrm>
            <a:off x="685800" y="2743200"/>
            <a:ext cx="2952750" cy="1357313"/>
            <a:chOff x="2072" y="1488"/>
            <a:chExt cx="1860" cy="855"/>
          </a:xfrm>
        </p:grpSpPr>
        <p:grpSp>
          <p:nvGrpSpPr>
            <p:cNvPr id="3" name="Group 7"/>
            <p:cNvGrpSpPr>
              <a:grpSpLocks/>
            </p:cNvGrpSpPr>
            <p:nvPr/>
          </p:nvGrpSpPr>
          <p:grpSpPr bwMode="auto">
            <a:xfrm>
              <a:off x="2072" y="1624"/>
              <a:ext cx="1488" cy="647"/>
              <a:chOff x="3408" y="1968"/>
              <a:chExt cx="1488" cy="647"/>
            </a:xfrm>
          </p:grpSpPr>
          <p:sp>
            <p:nvSpPr>
              <p:cNvPr id="144393" name="Text Box 8"/>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dirty="0">
                    <a:solidFill>
                      <a:schemeClr val="accent2"/>
                    </a:solidFill>
                  </a:rPr>
                  <a:t>140   115</a:t>
                </a:r>
              </a:p>
              <a:p>
                <a:pPr marL="457200" indent="-457200">
                  <a:lnSpc>
                    <a:spcPct val="60000"/>
                  </a:lnSpc>
                  <a:spcBef>
                    <a:spcPct val="50000"/>
                  </a:spcBef>
                  <a:buFont typeface="Times" pitchFamily="-107" charset="0"/>
                  <a:buNone/>
                </a:pPr>
                <a:r>
                  <a:rPr lang="en-US" sz="3600" b="1" dirty="0">
                    <a:solidFill>
                      <a:schemeClr val="accent2"/>
                    </a:solidFill>
                  </a:rPr>
                  <a:t> 6.0    18</a:t>
                </a:r>
              </a:p>
            </p:txBody>
          </p:sp>
          <p:sp>
            <p:nvSpPr>
              <p:cNvPr id="144394" name="Line 9"/>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44395" name="Line 10"/>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44396" name="Line 11"/>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44397" name="Line 12"/>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44392" name="Rectangle 13"/>
            <p:cNvSpPr>
              <a:spLocks noChangeArrowheads="1"/>
            </p:cNvSpPr>
            <p:nvPr/>
          </p:nvSpPr>
          <p:spPr bwMode="auto">
            <a:xfrm>
              <a:off x="3456" y="1488"/>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18</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1.2</a:t>
              </a:r>
              <a:endParaRPr lang="en-US"/>
            </a:p>
          </p:txBody>
        </p:sp>
      </p:grpSp>
      <p:grpSp>
        <p:nvGrpSpPr>
          <p:cNvPr id="4" name="Group 12"/>
          <p:cNvGrpSpPr>
            <a:grpSpLocks/>
          </p:cNvGrpSpPr>
          <p:nvPr/>
        </p:nvGrpSpPr>
        <p:grpSpPr bwMode="auto">
          <a:xfrm>
            <a:off x="722313" y="3995738"/>
            <a:ext cx="7772400" cy="2862262"/>
            <a:chOff x="722313" y="3995738"/>
            <a:chExt cx="7772400" cy="2862262"/>
          </a:xfrm>
        </p:grpSpPr>
        <p:sp>
          <p:nvSpPr>
            <p:cNvPr id="11" name="Title 2"/>
            <p:cNvSpPr txBox="1">
              <a:spLocks/>
            </p:cNvSpPr>
            <p:nvPr/>
          </p:nvSpPr>
          <p:spPr bwMode="auto">
            <a:xfrm>
              <a:off x="722313" y="5495925"/>
              <a:ext cx="7772400" cy="1362075"/>
            </a:xfrm>
            <a:prstGeom prst="rect">
              <a:avLst/>
            </a:prstGeom>
            <a:noFill/>
            <a:ln w="9525">
              <a:noFill/>
              <a:miter lim="800000"/>
              <a:headEnd/>
              <a:tailEnd/>
            </a:ln>
          </p:spPr>
          <p:txBody>
            <a:bodyPr>
              <a:prstTxWarp prst="textNoShape">
                <a:avLst/>
              </a:prstTxWarp>
            </a:bodyPr>
            <a:lstStyle/>
            <a:p>
              <a:pPr>
                <a:defRPr/>
              </a:pPr>
              <a:r>
                <a:rPr lang="en-US" sz="4000" b="1" kern="0">
                  <a:solidFill>
                    <a:schemeClr val="tx2"/>
                  </a:solidFill>
                  <a:latin typeface="+mj-lt"/>
                  <a:ea typeface="ＭＳ Ｐゴシック" pitchFamily="-65" charset="-128"/>
                  <a:cs typeface="ＭＳ Ｐゴシック" pitchFamily="-65" charset="-128"/>
                </a:rPr>
                <a:t>Electrogenic Distal RTA</a:t>
              </a:r>
              <a:endParaRPr lang="en-US" sz="4000" b="1" kern="0" dirty="0">
                <a:solidFill>
                  <a:schemeClr val="tx2"/>
                </a:solidFill>
                <a:latin typeface="+mj-lt"/>
                <a:ea typeface="ＭＳ Ｐゴシック" pitchFamily="-65" charset="-128"/>
                <a:cs typeface="ＭＳ Ｐゴシック" pitchFamily="-65" charset="-128"/>
              </a:endParaRPr>
            </a:p>
          </p:txBody>
        </p:sp>
        <p:sp>
          <p:nvSpPr>
            <p:cNvPr id="12" name="Text Placeholder 3"/>
            <p:cNvSpPr txBox="1">
              <a:spLocks/>
            </p:cNvSpPr>
            <p:nvPr/>
          </p:nvSpPr>
          <p:spPr bwMode="auto">
            <a:xfrm>
              <a:off x="722313" y="3995738"/>
              <a:ext cx="7772400" cy="1500187"/>
            </a:xfrm>
            <a:prstGeom prst="rect">
              <a:avLst/>
            </a:prstGeom>
            <a:noFill/>
            <a:ln w="9525">
              <a:noFill/>
              <a:miter lim="800000"/>
              <a:headEnd/>
              <a:tailEnd/>
            </a:ln>
          </p:spPr>
          <p:txBody>
            <a:bodyPr anchor="b">
              <a:prstTxWarp prst="textNoShape">
                <a:avLst/>
              </a:prstTxWarp>
            </a:bodyPr>
            <a:lstStyle/>
            <a:p>
              <a:pPr>
                <a:spcBef>
                  <a:spcPct val="20000"/>
                </a:spcBef>
                <a:defRPr/>
              </a:pPr>
              <a:r>
                <a:rPr lang="en-US" sz="2000" kern="0">
                  <a:latin typeface="+mn-lt"/>
                  <a:ea typeface="ＭＳ Ｐゴシック" pitchFamily="-65" charset="-128"/>
                  <a:cs typeface="ＭＳ Ｐゴシック" pitchFamily="-65" charset="-128"/>
                </a:rPr>
                <a:t>Systemic Lupus Erethematosus</a:t>
              </a:r>
            </a:p>
          </p:txBody>
        </p:sp>
      </p:grpSp>
      <p:sp>
        <p:nvSpPr>
          <p:cNvPr id="14" name="TextBox 13"/>
          <p:cNvSpPr txBox="1"/>
          <p:nvPr/>
        </p:nvSpPr>
        <p:spPr>
          <a:xfrm>
            <a:off x="4958435" y="2133600"/>
            <a:ext cx="1659429" cy="2677656"/>
          </a:xfrm>
          <a:prstGeom prst="rect">
            <a:avLst/>
          </a:prstGeom>
          <a:noFill/>
        </p:spPr>
        <p:txBody>
          <a:bodyPr wrap="none" rtlCol="0">
            <a:spAutoFit/>
          </a:bodyPr>
          <a:lstStyle/>
          <a:p>
            <a:r>
              <a:rPr lang="en-US" b="1" dirty="0" smtClean="0">
                <a:solidFill>
                  <a:schemeClr val="accent2"/>
                </a:solidFill>
              </a:rPr>
              <a:t>Urinalysis</a:t>
            </a:r>
          </a:p>
          <a:p>
            <a:r>
              <a:rPr lang="en-US" b="1" dirty="0" smtClean="0">
                <a:solidFill>
                  <a:schemeClr val="accent2"/>
                </a:solidFill>
              </a:rPr>
              <a:t>1.015</a:t>
            </a:r>
          </a:p>
          <a:p>
            <a:r>
              <a:rPr lang="en-US" b="1" dirty="0" smtClean="0">
                <a:solidFill>
                  <a:schemeClr val="accent2"/>
                </a:solidFill>
              </a:rPr>
              <a:t>pH 6.5</a:t>
            </a:r>
          </a:p>
          <a:p>
            <a:r>
              <a:rPr lang="en-US" b="1" dirty="0" smtClean="0">
                <a:solidFill>
                  <a:schemeClr val="accent2"/>
                </a:solidFill>
              </a:rPr>
              <a:t>+ Blood</a:t>
            </a:r>
          </a:p>
          <a:p>
            <a:r>
              <a:rPr lang="en-US" b="1" dirty="0" smtClean="0">
                <a:solidFill>
                  <a:schemeClr val="accent2"/>
                </a:solidFill>
              </a:rPr>
              <a:t>+ WBC</a:t>
            </a:r>
          </a:p>
          <a:p>
            <a:r>
              <a:rPr lang="en-US" b="1" dirty="0" smtClean="0">
                <a:solidFill>
                  <a:schemeClr val="accent2"/>
                </a:solidFill>
              </a:rPr>
              <a:t>20-50 RBC</a:t>
            </a:r>
          </a:p>
          <a:p>
            <a:r>
              <a:rPr lang="en-US" b="1" dirty="0" smtClean="0">
                <a:solidFill>
                  <a:schemeClr val="accent2"/>
                </a:solidFill>
              </a:rPr>
              <a:t>1 RBC cast</a:t>
            </a:r>
            <a:endParaRPr lang="en-US" dirty="0"/>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pitchFamily="-107" charset="-128"/>
                <a:cs typeface="ＭＳ Ｐゴシック" pitchFamily="-107" charset="-128"/>
              </a:rPr>
              <a:t>Most common error in acid-base</a:t>
            </a:r>
          </a:p>
        </p:txBody>
      </p:sp>
      <p:sp>
        <p:nvSpPr>
          <p:cNvPr id="146435" name="Rectangle 3"/>
          <p:cNvSpPr>
            <a:spLocks noGrp="1" noChangeArrowheads="1"/>
          </p:cNvSpPr>
          <p:nvPr>
            <p:ph type="subTitle" idx="1"/>
          </p:nvPr>
        </p:nvSpPr>
        <p:spPr/>
        <p:txBody>
          <a:bodyPr/>
          <a:lstStyle/>
          <a:p>
            <a:pPr eaLnBrk="1" hangingPunct="1"/>
            <a:r>
              <a:rPr lang="en-US">
                <a:ea typeface="ＭＳ Ｐゴシック" pitchFamily="-107" charset="-128"/>
                <a:cs typeface="ＭＳ Ｐゴシック" pitchFamily="-107" charset="-128"/>
              </a:rPr>
              <a:t>Personal observation</a:t>
            </a:r>
          </a:p>
        </p:txBody>
      </p:sp>
    </p:spTree>
  </p:cSld>
  <p:clrMapOvr>
    <a:masterClrMapping/>
  </p:clrMapOvr>
  <p:transition>
    <p:cover dir="d"/>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AE</a:t>
            </a:r>
          </a:p>
        </p:txBody>
      </p:sp>
      <p:sp>
        <p:nvSpPr>
          <p:cNvPr id="148483" name="Rectangle 3"/>
          <p:cNvSpPr>
            <a:spLocks noGrp="1" noChangeArrowheads="1"/>
          </p:cNvSpPr>
          <p:nvPr>
            <p:ph type="body" idx="1"/>
          </p:nvPr>
        </p:nvSpPr>
        <p:spPr/>
        <p:txBody>
          <a:bodyPr/>
          <a:lstStyle/>
          <a:p>
            <a:pPr eaLnBrk="1" hangingPunct="1"/>
            <a:r>
              <a:rPr lang="en-US">
                <a:ea typeface="ＭＳ Ｐゴシック" pitchFamily="-107" charset="-128"/>
                <a:cs typeface="ＭＳ Ｐゴシック" pitchFamily="-107" charset="-128"/>
              </a:rPr>
              <a:t>66 yo white male</a:t>
            </a:r>
          </a:p>
          <a:p>
            <a:pPr eaLnBrk="1" hangingPunct="1"/>
            <a:r>
              <a:rPr lang="en-US">
                <a:ea typeface="ＭＳ Ｐゴシック" pitchFamily="-107" charset="-128"/>
                <a:cs typeface="ＭＳ Ｐゴシック" pitchFamily="-107" charset="-128"/>
              </a:rPr>
              <a:t>PMHx DM, paraplegia 2° MVA</a:t>
            </a:r>
          </a:p>
          <a:p>
            <a:pPr eaLnBrk="1" hangingPunct="1"/>
            <a:r>
              <a:rPr lang="en-US">
                <a:ea typeface="ＭＳ Ｐゴシック" pitchFamily="-107" charset="-128"/>
                <a:cs typeface="ＭＳ Ｐゴシック" pitchFamily="-107" charset="-128"/>
              </a:rPr>
              <a:t>Klebsiella urosepsis induced ARF</a:t>
            </a:r>
          </a:p>
          <a:p>
            <a:pPr eaLnBrk="1" hangingPunct="1"/>
            <a:r>
              <a:rPr lang="en-US">
                <a:ea typeface="ＭＳ Ｐゴシック" pitchFamily="-107" charset="-128"/>
                <a:cs typeface="ＭＳ Ｐゴシック" pitchFamily="-107" charset="-128"/>
              </a:rPr>
              <a:t>Blood Cxrs + for Klebsiella</a:t>
            </a:r>
          </a:p>
        </p:txBody>
      </p:sp>
    </p:spTree>
  </p:cSld>
  <p:clrMapOvr>
    <a:masterClrMapping/>
  </p:clrMapOvr>
  <p:transition>
    <p:cover dir="d"/>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7" name="AutoShape 5"/>
          <p:cNvSpPr>
            <a:spLocks noChangeArrowheads="1"/>
          </p:cNvSpPr>
          <p:nvPr/>
        </p:nvSpPr>
        <p:spPr bwMode="auto">
          <a:xfrm>
            <a:off x="5410200" y="4921250"/>
            <a:ext cx="381000" cy="533400"/>
          </a:xfrm>
          <a:prstGeom prst="upArrow">
            <a:avLst>
              <a:gd name="adj1" fmla="val 50000"/>
              <a:gd name="adj2" fmla="val 35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264198" name="AutoShape 6"/>
          <p:cNvSpPr>
            <a:spLocks noChangeArrowheads="1"/>
          </p:cNvSpPr>
          <p:nvPr/>
        </p:nvSpPr>
        <p:spPr bwMode="auto">
          <a:xfrm>
            <a:off x="8001000" y="4921250"/>
            <a:ext cx="381000" cy="533400"/>
          </a:xfrm>
          <a:prstGeom prst="upArrow">
            <a:avLst>
              <a:gd name="adj1" fmla="val 50000"/>
              <a:gd name="adj2" fmla="val 35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264199" name="AutoShape 7"/>
          <p:cNvSpPr>
            <a:spLocks noChangeArrowheads="1"/>
          </p:cNvSpPr>
          <p:nvPr/>
        </p:nvSpPr>
        <p:spPr bwMode="auto">
          <a:xfrm flipV="1">
            <a:off x="7162800" y="4921250"/>
            <a:ext cx="381000" cy="533400"/>
          </a:xfrm>
          <a:prstGeom prst="upArrow">
            <a:avLst>
              <a:gd name="adj1" fmla="val 50000"/>
              <a:gd name="adj2" fmla="val 35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264195" name="Rectangle 3"/>
          <p:cNvSpPr>
            <a:spLocks noGrp="1" noChangeArrowheads="1"/>
          </p:cNvSpPr>
          <p:nvPr>
            <p:ph type="body" sz="half" idx="4294967295"/>
          </p:nvPr>
        </p:nvSpPr>
        <p:spPr>
          <a:xfrm>
            <a:off x="1066800" y="6096000"/>
            <a:ext cx="3810000" cy="457200"/>
          </a:xfrm>
        </p:spPr>
        <p:txBody>
          <a:bodyPr/>
          <a:lstStyle/>
          <a:p>
            <a:pPr eaLnBrk="1" hangingPunct="1">
              <a:lnSpc>
                <a:spcPct val="90000"/>
              </a:lnSpc>
            </a:pPr>
            <a:r>
              <a:rPr lang="en-US" sz="1600">
                <a:ea typeface="ＭＳ Ｐゴシック" pitchFamily="-107" charset="-128"/>
                <a:cs typeface="ＭＳ Ｐゴシック" pitchFamily="-107" charset="-128"/>
              </a:rPr>
              <a:t>Start oral bicarbonate</a:t>
            </a:r>
          </a:p>
          <a:p>
            <a:pPr eaLnBrk="1" hangingPunct="1">
              <a:lnSpc>
                <a:spcPct val="90000"/>
              </a:lnSpc>
            </a:pPr>
            <a:endParaRPr lang="en-US" sz="1800">
              <a:ea typeface="ＭＳ Ｐゴシック" pitchFamily="-107" charset="-128"/>
              <a:cs typeface="ＭＳ Ｐゴシック" pitchFamily="-107" charset="-128"/>
            </a:endParaRPr>
          </a:p>
        </p:txBody>
      </p:sp>
      <p:sp>
        <p:nvSpPr>
          <p:cNvPr id="264196" name="Rectangle 4"/>
          <p:cNvSpPr>
            <a:spLocks noGrp="1" noChangeArrowheads="1"/>
          </p:cNvSpPr>
          <p:nvPr>
            <p:ph type="body" sz="half" idx="4294967295"/>
          </p:nvPr>
        </p:nvSpPr>
        <p:spPr>
          <a:xfrm>
            <a:off x="5867400" y="1752600"/>
            <a:ext cx="2590800" cy="533400"/>
          </a:xfrm>
        </p:spPr>
        <p:txBody>
          <a:bodyPr/>
          <a:lstStyle/>
          <a:p>
            <a:pPr eaLnBrk="1" hangingPunct="1"/>
            <a:r>
              <a:rPr lang="en-US" sz="1600">
                <a:ea typeface="ＭＳ Ｐゴシック" pitchFamily="-107" charset="-128"/>
                <a:cs typeface="ＭＳ Ｐゴシック" pitchFamily="-107" charset="-128"/>
              </a:rPr>
              <a:t>Start bicarbonate gtt</a:t>
            </a:r>
          </a:p>
        </p:txBody>
      </p:sp>
      <p:sp>
        <p:nvSpPr>
          <p:cNvPr id="264200" name="Rectangle 8"/>
          <p:cNvSpPr>
            <a:spLocks noChangeArrowheads="1"/>
          </p:cNvSpPr>
          <p:nvPr/>
        </p:nvSpPr>
        <p:spPr bwMode="auto">
          <a:xfrm>
            <a:off x="6842125" y="5775325"/>
            <a:ext cx="1158875" cy="396875"/>
          </a:xfrm>
          <a:prstGeom prst="rect">
            <a:avLst/>
          </a:prstGeom>
          <a:noFill/>
          <a:ln w="9525">
            <a:noFill/>
            <a:miter lim="800000"/>
            <a:headEnd/>
            <a:tailEnd/>
          </a:ln>
        </p:spPr>
        <p:txBody>
          <a:bodyPr wrap="none">
            <a:prstTxWarp prst="textNoShape">
              <a:avLst/>
            </a:prstTxWarp>
            <a:spAutoFit/>
          </a:bodyPr>
          <a:lstStyle/>
          <a:p>
            <a:r>
              <a:rPr lang="en-US" sz="2000">
                <a:latin typeface="Arial" pitchFamily="-107" charset="0"/>
              </a:rPr>
              <a:t>alkalosis</a:t>
            </a:r>
          </a:p>
        </p:txBody>
      </p:sp>
      <p:sp>
        <p:nvSpPr>
          <p:cNvPr id="264201" name="Rectangle 9"/>
          <p:cNvSpPr>
            <a:spLocks noChangeArrowheads="1"/>
          </p:cNvSpPr>
          <p:nvPr/>
        </p:nvSpPr>
        <p:spPr bwMode="auto">
          <a:xfrm>
            <a:off x="5470525" y="5759450"/>
            <a:ext cx="1482725" cy="396875"/>
          </a:xfrm>
          <a:prstGeom prst="rect">
            <a:avLst/>
          </a:prstGeom>
          <a:noFill/>
          <a:ln w="9525">
            <a:noFill/>
            <a:miter lim="800000"/>
            <a:headEnd/>
            <a:tailEnd/>
          </a:ln>
        </p:spPr>
        <p:txBody>
          <a:bodyPr wrap="none">
            <a:prstTxWarp prst="textNoShape">
              <a:avLst/>
            </a:prstTxWarp>
            <a:spAutoFit/>
          </a:bodyPr>
          <a:lstStyle/>
          <a:p>
            <a:r>
              <a:rPr lang="en-US" sz="2000">
                <a:latin typeface="Arial" pitchFamily="-107" charset="0"/>
              </a:rPr>
              <a:t>Respiratory</a:t>
            </a:r>
          </a:p>
        </p:txBody>
      </p:sp>
      <p:sp>
        <p:nvSpPr>
          <p:cNvPr id="264210" name="Rectangle 18"/>
          <p:cNvSpPr>
            <a:spLocks noChangeArrowheads="1"/>
          </p:cNvSpPr>
          <p:nvPr/>
        </p:nvSpPr>
        <p:spPr bwMode="auto">
          <a:xfrm>
            <a:off x="4953000" y="4921250"/>
            <a:ext cx="3651250" cy="585788"/>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3600" b="1">
                <a:solidFill>
                  <a:schemeClr val="accent2"/>
                </a:solidFill>
              </a:rPr>
              <a:t>7.52 / 58 / 31 / 25</a:t>
            </a:r>
          </a:p>
        </p:txBody>
      </p:sp>
      <p:grpSp>
        <p:nvGrpSpPr>
          <p:cNvPr id="150538" name="Group 55"/>
          <p:cNvGrpSpPr>
            <a:grpSpLocks/>
          </p:cNvGrpSpPr>
          <p:nvPr/>
        </p:nvGrpSpPr>
        <p:grpSpPr bwMode="auto">
          <a:xfrm>
            <a:off x="411163" y="381000"/>
            <a:ext cx="3913188" cy="1739900"/>
            <a:chOff x="259" y="336"/>
            <a:chExt cx="2465" cy="1096"/>
          </a:xfrm>
        </p:grpSpPr>
        <p:sp>
          <p:nvSpPr>
            <p:cNvPr id="150572" name="Text Box 12"/>
            <p:cNvSpPr txBox="1">
              <a:spLocks noChangeArrowheads="1"/>
            </p:cNvSpPr>
            <p:nvPr/>
          </p:nvSpPr>
          <p:spPr bwMode="auto">
            <a:xfrm>
              <a:off x="864" y="479"/>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139   107</a:t>
              </a:r>
            </a:p>
            <a:p>
              <a:r>
                <a:rPr lang="en-US" sz="3600" b="1">
                  <a:solidFill>
                    <a:schemeClr val="accent2"/>
                  </a:solidFill>
                  <a:ea typeface="ＭＳ Ｐゴシック" pitchFamily="-107" charset="-128"/>
                  <a:cs typeface="ＭＳ Ｐゴシック" pitchFamily="-107" charset="-128"/>
                </a:rPr>
                <a:t> 5.4     20</a:t>
              </a:r>
            </a:p>
          </p:txBody>
        </p:sp>
        <p:sp>
          <p:nvSpPr>
            <p:cNvPr id="150573" name="Line 13"/>
            <p:cNvSpPr>
              <a:spLocks noChangeShapeType="1"/>
            </p:cNvSpPr>
            <p:nvPr/>
          </p:nvSpPr>
          <p:spPr bwMode="auto">
            <a:xfrm>
              <a:off x="912" y="836"/>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74" name="Line 14"/>
            <p:cNvSpPr>
              <a:spLocks noChangeShapeType="1"/>
            </p:cNvSpPr>
            <p:nvPr/>
          </p:nvSpPr>
          <p:spPr bwMode="auto">
            <a:xfrm rot="-5400000">
              <a:off x="1200" y="850"/>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75" name="Line 15"/>
            <p:cNvSpPr>
              <a:spLocks noChangeShapeType="1"/>
            </p:cNvSpPr>
            <p:nvPr/>
          </p:nvSpPr>
          <p:spPr bwMode="auto">
            <a:xfrm>
              <a:off x="2057" y="836"/>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76" name="Line 16"/>
            <p:cNvSpPr>
              <a:spLocks noChangeShapeType="1"/>
            </p:cNvSpPr>
            <p:nvPr/>
          </p:nvSpPr>
          <p:spPr bwMode="auto">
            <a:xfrm flipV="1">
              <a:off x="2064" y="596"/>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77" name="Rectangle 17"/>
            <p:cNvSpPr>
              <a:spLocks noChangeArrowheads="1"/>
            </p:cNvSpPr>
            <p:nvPr/>
          </p:nvSpPr>
          <p:spPr bwMode="auto">
            <a:xfrm>
              <a:off x="2248" y="336"/>
              <a:ext cx="476" cy="1096"/>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31</a:t>
              </a:r>
            </a:p>
            <a:p>
              <a:r>
                <a:rPr lang="en-US" sz="3600" b="1">
                  <a:solidFill>
                    <a:schemeClr val="accent2"/>
                  </a:solidFill>
                  <a:ea typeface="ＭＳ Ｐゴシック" pitchFamily="-107" charset="-128"/>
                  <a:cs typeface="ＭＳ Ｐゴシック" pitchFamily="-107" charset="-128"/>
                </a:rPr>
                <a:t/>
              </a:r>
              <a:br>
                <a:rPr lang="en-US" sz="3600" b="1">
                  <a:solidFill>
                    <a:schemeClr val="accent2"/>
                  </a:solidFill>
                  <a:ea typeface="ＭＳ Ｐゴシック" pitchFamily="-107" charset="-128"/>
                  <a:cs typeface="ＭＳ Ｐゴシック" pitchFamily="-107" charset="-128"/>
                </a:rPr>
              </a:br>
              <a:r>
                <a:rPr lang="en-US" sz="3600" b="1">
                  <a:solidFill>
                    <a:schemeClr val="accent2"/>
                  </a:solidFill>
                  <a:ea typeface="ＭＳ Ｐゴシック" pitchFamily="-107" charset="-128"/>
                  <a:cs typeface="ＭＳ Ｐゴシック" pitchFamily="-107" charset="-128"/>
                </a:rPr>
                <a:t>1.2</a:t>
              </a:r>
              <a:endParaRPr lang="en-US">
                <a:ea typeface="ＭＳ Ｐゴシック" pitchFamily="-107" charset="-128"/>
                <a:cs typeface="ＭＳ Ｐゴシック" pitchFamily="-107" charset="-128"/>
              </a:endParaRPr>
            </a:p>
          </p:txBody>
        </p:sp>
        <p:sp>
          <p:nvSpPr>
            <p:cNvPr id="150578" name="Rectangle 19"/>
            <p:cNvSpPr>
              <a:spLocks noChangeArrowheads="1"/>
            </p:cNvSpPr>
            <p:nvPr/>
          </p:nvSpPr>
          <p:spPr bwMode="auto">
            <a:xfrm>
              <a:off x="259" y="336"/>
              <a:ext cx="461" cy="291"/>
            </a:xfrm>
            <a:prstGeom prst="rect">
              <a:avLst/>
            </a:prstGeom>
            <a:noFill/>
            <a:ln w="9525">
              <a:noFill/>
              <a:miter lim="800000"/>
              <a:headEnd/>
              <a:tailEnd/>
            </a:ln>
          </p:spPr>
          <p:txBody>
            <a:bodyPr wrap="none">
              <a:prstTxWarp prst="textNoShape">
                <a:avLst/>
              </a:prstTxWarp>
              <a:spAutoFit/>
            </a:bodyPr>
            <a:lstStyle/>
            <a:p>
              <a:r>
                <a:rPr lang="en-US" dirty="0"/>
                <a:t>8/</a:t>
              </a:r>
              <a:r>
                <a:rPr lang="en-US" dirty="0" smtClean="0"/>
                <a:t>16</a:t>
              </a:r>
              <a:endParaRPr lang="en-US" dirty="0"/>
            </a:p>
          </p:txBody>
        </p:sp>
      </p:grpSp>
      <p:grpSp>
        <p:nvGrpSpPr>
          <p:cNvPr id="3" name="Group 53"/>
          <p:cNvGrpSpPr>
            <a:grpSpLocks/>
          </p:cNvGrpSpPr>
          <p:nvPr/>
        </p:nvGrpSpPr>
        <p:grpSpPr bwMode="auto">
          <a:xfrm>
            <a:off x="563563" y="2520950"/>
            <a:ext cx="3760788" cy="1739900"/>
            <a:chOff x="355" y="1488"/>
            <a:chExt cx="2369" cy="1096"/>
          </a:xfrm>
        </p:grpSpPr>
        <p:sp>
          <p:nvSpPr>
            <p:cNvPr id="150565" name="Text Box 21"/>
            <p:cNvSpPr txBox="1">
              <a:spLocks noChangeArrowheads="1"/>
            </p:cNvSpPr>
            <p:nvPr/>
          </p:nvSpPr>
          <p:spPr bwMode="auto">
            <a:xfrm>
              <a:off x="864" y="1631"/>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138   104</a:t>
              </a:r>
            </a:p>
            <a:p>
              <a:r>
                <a:rPr lang="en-US" sz="3600" b="1">
                  <a:solidFill>
                    <a:schemeClr val="accent2"/>
                  </a:solidFill>
                  <a:ea typeface="ＭＳ Ｐゴシック" pitchFamily="-107" charset="-128"/>
                  <a:cs typeface="ＭＳ Ｐゴシック" pitchFamily="-107" charset="-128"/>
                </a:rPr>
                <a:t> 4.4     21</a:t>
              </a:r>
            </a:p>
          </p:txBody>
        </p:sp>
        <p:sp>
          <p:nvSpPr>
            <p:cNvPr id="150566" name="Line 22"/>
            <p:cNvSpPr>
              <a:spLocks noChangeShapeType="1"/>
            </p:cNvSpPr>
            <p:nvPr/>
          </p:nvSpPr>
          <p:spPr bwMode="auto">
            <a:xfrm>
              <a:off x="912" y="1988"/>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67" name="Line 23"/>
            <p:cNvSpPr>
              <a:spLocks noChangeShapeType="1"/>
            </p:cNvSpPr>
            <p:nvPr/>
          </p:nvSpPr>
          <p:spPr bwMode="auto">
            <a:xfrm rot="-5400000">
              <a:off x="1200" y="2002"/>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68" name="Line 24"/>
            <p:cNvSpPr>
              <a:spLocks noChangeShapeType="1"/>
            </p:cNvSpPr>
            <p:nvPr/>
          </p:nvSpPr>
          <p:spPr bwMode="auto">
            <a:xfrm>
              <a:off x="2057" y="1988"/>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69" name="Line 25"/>
            <p:cNvSpPr>
              <a:spLocks noChangeShapeType="1"/>
            </p:cNvSpPr>
            <p:nvPr/>
          </p:nvSpPr>
          <p:spPr bwMode="auto">
            <a:xfrm flipV="1">
              <a:off x="2064" y="1748"/>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70" name="Rectangle 26"/>
            <p:cNvSpPr>
              <a:spLocks noChangeArrowheads="1"/>
            </p:cNvSpPr>
            <p:nvPr/>
          </p:nvSpPr>
          <p:spPr bwMode="auto">
            <a:xfrm>
              <a:off x="2248" y="1488"/>
              <a:ext cx="476" cy="1096"/>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38</a:t>
              </a:r>
            </a:p>
            <a:p>
              <a:r>
                <a:rPr lang="en-US" sz="3600" b="1">
                  <a:solidFill>
                    <a:schemeClr val="accent2"/>
                  </a:solidFill>
                  <a:ea typeface="ＭＳ Ｐゴシック" pitchFamily="-107" charset="-128"/>
                  <a:cs typeface="ＭＳ Ｐゴシック" pitchFamily="-107" charset="-128"/>
                </a:rPr>
                <a:t/>
              </a:r>
              <a:br>
                <a:rPr lang="en-US" sz="3600" b="1">
                  <a:solidFill>
                    <a:schemeClr val="accent2"/>
                  </a:solidFill>
                  <a:ea typeface="ＭＳ Ｐゴシック" pitchFamily="-107" charset="-128"/>
                  <a:cs typeface="ＭＳ Ｐゴシック" pitchFamily="-107" charset="-128"/>
                </a:rPr>
              </a:br>
              <a:r>
                <a:rPr lang="en-US" sz="3600" b="1">
                  <a:solidFill>
                    <a:schemeClr val="accent2"/>
                  </a:solidFill>
                  <a:ea typeface="ＭＳ Ｐゴシック" pitchFamily="-107" charset="-128"/>
                  <a:cs typeface="ＭＳ Ｐゴシック" pitchFamily="-107" charset="-128"/>
                </a:rPr>
                <a:t>1.9</a:t>
              </a:r>
              <a:endParaRPr lang="en-US">
                <a:ea typeface="ＭＳ Ｐゴシック" pitchFamily="-107" charset="-128"/>
                <a:cs typeface="ＭＳ Ｐゴシック" pitchFamily="-107" charset="-128"/>
              </a:endParaRPr>
            </a:p>
          </p:txBody>
        </p:sp>
        <p:sp>
          <p:nvSpPr>
            <p:cNvPr id="150571" name="Rectangle 27"/>
            <p:cNvSpPr>
              <a:spLocks noChangeArrowheads="1"/>
            </p:cNvSpPr>
            <p:nvPr/>
          </p:nvSpPr>
          <p:spPr bwMode="auto">
            <a:xfrm>
              <a:off x="355" y="1488"/>
              <a:ext cx="461" cy="291"/>
            </a:xfrm>
            <a:prstGeom prst="rect">
              <a:avLst/>
            </a:prstGeom>
            <a:noFill/>
            <a:ln w="9525">
              <a:noFill/>
              <a:miter lim="800000"/>
              <a:headEnd/>
              <a:tailEnd/>
            </a:ln>
          </p:spPr>
          <p:txBody>
            <a:bodyPr wrap="none">
              <a:prstTxWarp prst="textNoShape">
                <a:avLst/>
              </a:prstTxWarp>
              <a:spAutoFit/>
            </a:bodyPr>
            <a:lstStyle/>
            <a:p>
              <a:r>
                <a:rPr lang="en-US" dirty="0"/>
                <a:t>8/</a:t>
              </a:r>
              <a:r>
                <a:rPr lang="en-US" dirty="0" smtClean="0"/>
                <a:t>26</a:t>
              </a:r>
              <a:endParaRPr lang="en-US" dirty="0"/>
            </a:p>
          </p:txBody>
        </p:sp>
      </p:grpSp>
      <p:grpSp>
        <p:nvGrpSpPr>
          <p:cNvPr id="4" name="Group 54"/>
          <p:cNvGrpSpPr>
            <a:grpSpLocks/>
          </p:cNvGrpSpPr>
          <p:nvPr/>
        </p:nvGrpSpPr>
        <p:grpSpPr bwMode="auto">
          <a:xfrm>
            <a:off x="639763" y="4660900"/>
            <a:ext cx="3684588" cy="1739900"/>
            <a:chOff x="403" y="2631"/>
            <a:chExt cx="2321" cy="1096"/>
          </a:xfrm>
        </p:grpSpPr>
        <p:grpSp>
          <p:nvGrpSpPr>
            <p:cNvPr id="150557" name="Group 28"/>
            <p:cNvGrpSpPr>
              <a:grpSpLocks/>
            </p:cNvGrpSpPr>
            <p:nvPr/>
          </p:nvGrpSpPr>
          <p:grpSpPr bwMode="auto">
            <a:xfrm>
              <a:off x="864" y="2631"/>
              <a:ext cx="1860" cy="1096"/>
              <a:chOff x="816" y="2794"/>
              <a:chExt cx="1860" cy="1096"/>
            </a:xfrm>
          </p:grpSpPr>
          <p:sp>
            <p:nvSpPr>
              <p:cNvPr id="150559" name="Text Box 29"/>
              <p:cNvSpPr txBox="1">
                <a:spLocks noChangeArrowheads="1"/>
              </p:cNvSpPr>
              <p:nvPr/>
            </p:nvSpPr>
            <p:spPr bwMode="auto">
              <a:xfrm>
                <a:off x="816" y="2937"/>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137   108</a:t>
                </a:r>
              </a:p>
              <a:p>
                <a:r>
                  <a:rPr lang="en-US" sz="3600" b="1">
                    <a:solidFill>
                      <a:schemeClr val="accent2"/>
                    </a:solidFill>
                    <a:ea typeface="ＭＳ Ｐゴシック" pitchFamily="-107" charset="-128"/>
                    <a:cs typeface="ＭＳ Ｐゴシック" pitchFamily="-107" charset="-128"/>
                  </a:rPr>
                  <a:t> 3.8     16</a:t>
                </a:r>
              </a:p>
            </p:txBody>
          </p:sp>
          <p:sp>
            <p:nvSpPr>
              <p:cNvPr id="150560" name="Line 30"/>
              <p:cNvSpPr>
                <a:spLocks noChangeShapeType="1"/>
              </p:cNvSpPr>
              <p:nvPr/>
            </p:nvSpPr>
            <p:spPr bwMode="auto">
              <a:xfrm>
                <a:off x="864" y="3294"/>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61" name="Line 31"/>
              <p:cNvSpPr>
                <a:spLocks noChangeShapeType="1"/>
              </p:cNvSpPr>
              <p:nvPr/>
            </p:nvSpPr>
            <p:spPr bwMode="auto">
              <a:xfrm rot="-5400000">
                <a:off x="1152" y="33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62" name="Line 32"/>
              <p:cNvSpPr>
                <a:spLocks noChangeShapeType="1"/>
              </p:cNvSpPr>
              <p:nvPr/>
            </p:nvSpPr>
            <p:spPr bwMode="auto">
              <a:xfrm>
                <a:off x="2009" y="32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63" name="Line 33"/>
              <p:cNvSpPr>
                <a:spLocks noChangeShapeType="1"/>
              </p:cNvSpPr>
              <p:nvPr/>
            </p:nvSpPr>
            <p:spPr bwMode="auto">
              <a:xfrm flipV="1">
                <a:off x="2016" y="30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64" name="Rectangle 34"/>
              <p:cNvSpPr>
                <a:spLocks noChangeArrowheads="1"/>
              </p:cNvSpPr>
              <p:nvPr/>
            </p:nvSpPr>
            <p:spPr bwMode="auto">
              <a:xfrm>
                <a:off x="2200" y="2794"/>
                <a:ext cx="476" cy="1096"/>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53</a:t>
                </a:r>
              </a:p>
              <a:p>
                <a:r>
                  <a:rPr lang="en-US" sz="3600" b="1">
                    <a:solidFill>
                      <a:schemeClr val="accent2"/>
                    </a:solidFill>
                    <a:ea typeface="ＭＳ Ｐゴシック" pitchFamily="-107" charset="-128"/>
                    <a:cs typeface="ＭＳ Ｐゴシック" pitchFamily="-107" charset="-128"/>
                  </a:rPr>
                  <a:t/>
                </a:r>
                <a:br>
                  <a:rPr lang="en-US" sz="3600" b="1">
                    <a:solidFill>
                      <a:schemeClr val="accent2"/>
                    </a:solidFill>
                    <a:ea typeface="ＭＳ Ｐゴシック" pitchFamily="-107" charset="-128"/>
                    <a:cs typeface="ＭＳ Ｐゴシック" pitchFamily="-107" charset="-128"/>
                  </a:rPr>
                </a:br>
                <a:r>
                  <a:rPr lang="en-US" sz="3600" b="1">
                    <a:solidFill>
                      <a:schemeClr val="accent2"/>
                    </a:solidFill>
                    <a:ea typeface="ＭＳ Ｐゴシック" pitchFamily="-107" charset="-128"/>
                    <a:cs typeface="ＭＳ Ｐゴシック" pitchFamily="-107" charset="-128"/>
                  </a:rPr>
                  <a:t>2.9</a:t>
                </a:r>
                <a:endParaRPr lang="en-US">
                  <a:ea typeface="ＭＳ Ｐゴシック" pitchFamily="-107" charset="-128"/>
                  <a:cs typeface="ＭＳ Ｐゴシック" pitchFamily="-107" charset="-128"/>
                </a:endParaRPr>
              </a:p>
            </p:txBody>
          </p:sp>
        </p:grpSp>
        <p:sp>
          <p:nvSpPr>
            <p:cNvPr id="150558" name="Rectangle 35"/>
            <p:cNvSpPr>
              <a:spLocks noChangeArrowheads="1"/>
            </p:cNvSpPr>
            <p:nvPr/>
          </p:nvSpPr>
          <p:spPr bwMode="auto">
            <a:xfrm>
              <a:off x="403" y="2631"/>
              <a:ext cx="461" cy="291"/>
            </a:xfrm>
            <a:prstGeom prst="rect">
              <a:avLst/>
            </a:prstGeom>
            <a:noFill/>
            <a:ln w="9525">
              <a:noFill/>
              <a:miter lim="800000"/>
              <a:headEnd/>
              <a:tailEnd/>
            </a:ln>
          </p:spPr>
          <p:txBody>
            <a:bodyPr wrap="none">
              <a:prstTxWarp prst="textNoShape">
                <a:avLst/>
              </a:prstTxWarp>
              <a:spAutoFit/>
            </a:bodyPr>
            <a:lstStyle/>
            <a:p>
              <a:r>
                <a:rPr lang="en-US" dirty="0"/>
                <a:t>8/</a:t>
              </a:r>
              <a:r>
                <a:rPr lang="en-US" dirty="0" smtClean="0"/>
                <a:t>28</a:t>
              </a:r>
              <a:endParaRPr lang="en-US" dirty="0"/>
            </a:p>
          </p:txBody>
        </p:sp>
      </p:grpSp>
      <p:grpSp>
        <p:nvGrpSpPr>
          <p:cNvPr id="6" name="Group 56"/>
          <p:cNvGrpSpPr>
            <a:grpSpLocks/>
          </p:cNvGrpSpPr>
          <p:nvPr/>
        </p:nvGrpSpPr>
        <p:grpSpPr bwMode="auto">
          <a:xfrm>
            <a:off x="4906963" y="381000"/>
            <a:ext cx="4084638" cy="1739900"/>
            <a:chOff x="3091" y="336"/>
            <a:chExt cx="2573" cy="1096"/>
          </a:xfrm>
        </p:grpSpPr>
        <p:sp>
          <p:nvSpPr>
            <p:cNvPr id="150550" name="Text Box 37"/>
            <p:cNvSpPr txBox="1">
              <a:spLocks noChangeArrowheads="1"/>
            </p:cNvSpPr>
            <p:nvPr/>
          </p:nvSpPr>
          <p:spPr bwMode="auto">
            <a:xfrm>
              <a:off x="3804" y="479"/>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139   111</a:t>
              </a:r>
            </a:p>
            <a:p>
              <a:r>
                <a:rPr lang="en-US" sz="3600" b="1">
                  <a:solidFill>
                    <a:schemeClr val="accent2"/>
                  </a:solidFill>
                  <a:ea typeface="ＭＳ Ｐゴシック" pitchFamily="-107" charset="-128"/>
                  <a:cs typeface="ＭＳ Ｐゴシック" pitchFamily="-107" charset="-128"/>
                </a:rPr>
                <a:t> 3.9     14</a:t>
              </a:r>
            </a:p>
          </p:txBody>
        </p:sp>
        <p:sp>
          <p:nvSpPr>
            <p:cNvPr id="150551" name="Line 38"/>
            <p:cNvSpPr>
              <a:spLocks noChangeShapeType="1"/>
            </p:cNvSpPr>
            <p:nvPr/>
          </p:nvSpPr>
          <p:spPr bwMode="auto">
            <a:xfrm>
              <a:off x="3852" y="836"/>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52" name="Line 39"/>
            <p:cNvSpPr>
              <a:spLocks noChangeShapeType="1"/>
            </p:cNvSpPr>
            <p:nvPr/>
          </p:nvSpPr>
          <p:spPr bwMode="auto">
            <a:xfrm rot="-5400000">
              <a:off x="4140" y="850"/>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53" name="Line 40"/>
            <p:cNvSpPr>
              <a:spLocks noChangeShapeType="1"/>
            </p:cNvSpPr>
            <p:nvPr/>
          </p:nvSpPr>
          <p:spPr bwMode="auto">
            <a:xfrm>
              <a:off x="4997" y="836"/>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54" name="Line 41"/>
            <p:cNvSpPr>
              <a:spLocks noChangeShapeType="1"/>
            </p:cNvSpPr>
            <p:nvPr/>
          </p:nvSpPr>
          <p:spPr bwMode="auto">
            <a:xfrm flipV="1">
              <a:off x="5004" y="596"/>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55" name="Rectangle 42"/>
            <p:cNvSpPr>
              <a:spLocks noChangeArrowheads="1"/>
            </p:cNvSpPr>
            <p:nvPr/>
          </p:nvSpPr>
          <p:spPr bwMode="auto">
            <a:xfrm>
              <a:off x="5188" y="336"/>
              <a:ext cx="476" cy="1096"/>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56</a:t>
              </a:r>
            </a:p>
            <a:p>
              <a:r>
                <a:rPr lang="en-US" sz="3600" b="1">
                  <a:solidFill>
                    <a:schemeClr val="accent2"/>
                  </a:solidFill>
                  <a:ea typeface="ＭＳ Ｐゴシック" pitchFamily="-107" charset="-128"/>
                  <a:cs typeface="ＭＳ Ｐゴシック" pitchFamily="-107" charset="-128"/>
                </a:rPr>
                <a:t/>
              </a:r>
              <a:br>
                <a:rPr lang="en-US" sz="3600" b="1">
                  <a:solidFill>
                    <a:schemeClr val="accent2"/>
                  </a:solidFill>
                  <a:ea typeface="ＭＳ Ｐゴシック" pitchFamily="-107" charset="-128"/>
                  <a:cs typeface="ＭＳ Ｐゴシック" pitchFamily="-107" charset="-128"/>
                </a:rPr>
              </a:br>
              <a:r>
                <a:rPr lang="en-US" sz="3600" b="1">
                  <a:solidFill>
                    <a:schemeClr val="accent2"/>
                  </a:solidFill>
                  <a:ea typeface="ＭＳ Ｐゴシック" pitchFamily="-107" charset="-128"/>
                  <a:cs typeface="ＭＳ Ｐゴシック" pitchFamily="-107" charset="-128"/>
                </a:rPr>
                <a:t>2.8</a:t>
              </a:r>
              <a:endParaRPr lang="en-US">
                <a:ea typeface="ＭＳ Ｐゴシック" pitchFamily="-107" charset="-128"/>
                <a:cs typeface="ＭＳ Ｐゴシック" pitchFamily="-107" charset="-128"/>
              </a:endParaRPr>
            </a:p>
          </p:txBody>
        </p:sp>
        <p:sp>
          <p:nvSpPr>
            <p:cNvPr id="150556" name="Rectangle 43"/>
            <p:cNvSpPr>
              <a:spLocks noChangeArrowheads="1"/>
            </p:cNvSpPr>
            <p:nvPr/>
          </p:nvSpPr>
          <p:spPr bwMode="auto">
            <a:xfrm>
              <a:off x="3091" y="336"/>
              <a:ext cx="461" cy="291"/>
            </a:xfrm>
            <a:prstGeom prst="rect">
              <a:avLst/>
            </a:prstGeom>
            <a:noFill/>
            <a:ln w="9525">
              <a:noFill/>
              <a:miter lim="800000"/>
              <a:headEnd/>
              <a:tailEnd/>
            </a:ln>
          </p:spPr>
          <p:txBody>
            <a:bodyPr wrap="none">
              <a:prstTxWarp prst="textNoShape">
                <a:avLst/>
              </a:prstTxWarp>
              <a:spAutoFit/>
            </a:bodyPr>
            <a:lstStyle/>
            <a:p>
              <a:r>
                <a:rPr lang="en-US" dirty="0"/>
                <a:t>8/</a:t>
              </a:r>
              <a:r>
                <a:rPr lang="en-US" dirty="0" smtClean="0"/>
                <a:t>29</a:t>
              </a:r>
              <a:endParaRPr lang="en-US" dirty="0"/>
            </a:p>
          </p:txBody>
        </p:sp>
      </p:grpSp>
      <p:grpSp>
        <p:nvGrpSpPr>
          <p:cNvPr id="7" name="Group 52"/>
          <p:cNvGrpSpPr>
            <a:grpSpLocks/>
          </p:cNvGrpSpPr>
          <p:nvPr/>
        </p:nvGrpSpPr>
        <p:grpSpPr bwMode="auto">
          <a:xfrm>
            <a:off x="4983163" y="2520950"/>
            <a:ext cx="4008438" cy="1739900"/>
            <a:chOff x="3139" y="1392"/>
            <a:chExt cx="2525" cy="1096"/>
          </a:xfrm>
        </p:grpSpPr>
        <p:sp>
          <p:nvSpPr>
            <p:cNvPr id="150543" name="Text Box 45"/>
            <p:cNvSpPr txBox="1">
              <a:spLocks noChangeArrowheads="1"/>
            </p:cNvSpPr>
            <p:nvPr/>
          </p:nvSpPr>
          <p:spPr bwMode="auto">
            <a:xfrm>
              <a:off x="3804" y="1535"/>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137   104</a:t>
              </a:r>
            </a:p>
            <a:p>
              <a:r>
                <a:rPr lang="en-US" sz="3600" b="1">
                  <a:solidFill>
                    <a:schemeClr val="accent2"/>
                  </a:solidFill>
                  <a:ea typeface="ＭＳ Ｐゴシック" pitchFamily="-107" charset="-128"/>
                  <a:cs typeface="ＭＳ Ｐゴシック" pitchFamily="-107" charset="-128"/>
                </a:rPr>
                <a:t> 3.5     22</a:t>
              </a:r>
            </a:p>
          </p:txBody>
        </p:sp>
        <p:sp>
          <p:nvSpPr>
            <p:cNvPr id="150544" name="Line 46"/>
            <p:cNvSpPr>
              <a:spLocks noChangeShapeType="1"/>
            </p:cNvSpPr>
            <p:nvPr/>
          </p:nvSpPr>
          <p:spPr bwMode="auto">
            <a:xfrm>
              <a:off x="3852" y="189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45" name="Line 47"/>
            <p:cNvSpPr>
              <a:spLocks noChangeShapeType="1"/>
            </p:cNvSpPr>
            <p:nvPr/>
          </p:nvSpPr>
          <p:spPr bwMode="auto">
            <a:xfrm rot="-5400000">
              <a:off x="4140" y="190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46" name="Line 48"/>
            <p:cNvSpPr>
              <a:spLocks noChangeShapeType="1"/>
            </p:cNvSpPr>
            <p:nvPr/>
          </p:nvSpPr>
          <p:spPr bwMode="auto">
            <a:xfrm>
              <a:off x="4997" y="189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47" name="Line 49"/>
            <p:cNvSpPr>
              <a:spLocks noChangeShapeType="1"/>
            </p:cNvSpPr>
            <p:nvPr/>
          </p:nvSpPr>
          <p:spPr bwMode="auto">
            <a:xfrm flipV="1">
              <a:off x="5004" y="165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50548" name="Rectangle 50"/>
            <p:cNvSpPr>
              <a:spLocks noChangeArrowheads="1"/>
            </p:cNvSpPr>
            <p:nvPr/>
          </p:nvSpPr>
          <p:spPr bwMode="auto">
            <a:xfrm>
              <a:off x="5188" y="1392"/>
              <a:ext cx="476" cy="1096"/>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62</a:t>
              </a:r>
            </a:p>
            <a:p>
              <a:r>
                <a:rPr lang="en-US" sz="3600" b="1">
                  <a:solidFill>
                    <a:schemeClr val="accent2"/>
                  </a:solidFill>
                  <a:ea typeface="ＭＳ Ｐゴシック" pitchFamily="-107" charset="-128"/>
                  <a:cs typeface="ＭＳ Ｐゴシック" pitchFamily="-107" charset="-128"/>
                </a:rPr>
                <a:t/>
              </a:r>
              <a:br>
                <a:rPr lang="en-US" sz="3600" b="1">
                  <a:solidFill>
                    <a:schemeClr val="accent2"/>
                  </a:solidFill>
                  <a:ea typeface="ＭＳ Ｐゴシック" pitchFamily="-107" charset="-128"/>
                  <a:cs typeface="ＭＳ Ｐゴシック" pitchFamily="-107" charset="-128"/>
                </a:rPr>
              </a:br>
              <a:r>
                <a:rPr lang="en-US" sz="3600" b="1">
                  <a:solidFill>
                    <a:schemeClr val="accent2"/>
                  </a:solidFill>
                  <a:ea typeface="ＭＳ Ｐゴシック" pitchFamily="-107" charset="-128"/>
                  <a:cs typeface="ＭＳ Ｐゴシック" pitchFamily="-107" charset="-128"/>
                </a:rPr>
                <a:t>3.0</a:t>
              </a:r>
              <a:endParaRPr lang="en-US">
                <a:ea typeface="ＭＳ Ｐゴシック" pitchFamily="-107" charset="-128"/>
                <a:cs typeface="ＭＳ Ｐゴシック" pitchFamily="-107" charset="-128"/>
              </a:endParaRPr>
            </a:p>
          </p:txBody>
        </p:sp>
        <p:sp>
          <p:nvSpPr>
            <p:cNvPr id="150549" name="Rectangle 51"/>
            <p:cNvSpPr>
              <a:spLocks noChangeArrowheads="1"/>
            </p:cNvSpPr>
            <p:nvPr/>
          </p:nvSpPr>
          <p:spPr bwMode="auto">
            <a:xfrm>
              <a:off x="3139" y="1392"/>
              <a:ext cx="461" cy="291"/>
            </a:xfrm>
            <a:prstGeom prst="rect">
              <a:avLst/>
            </a:prstGeom>
            <a:noFill/>
            <a:ln w="9525">
              <a:noFill/>
              <a:miter lim="800000"/>
              <a:headEnd/>
              <a:tailEnd/>
            </a:ln>
          </p:spPr>
          <p:txBody>
            <a:bodyPr wrap="none">
              <a:prstTxWarp prst="textNoShape">
                <a:avLst/>
              </a:prstTxWarp>
              <a:spAutoFit/>
            </a:bodyPr>
            <a:lstStyle/>
            <a:p>
              <a:r>
                <a:rPr lang="en-US" dirty="0"/>
                <a:t>8/</a:t>
              </a:r>
              <a:r>
                <a:rPr lang="en-US" dirty="0" smtClean="0"/>
                <a:t>30</a:t>
              </a:r>
              <a:endParaRPr lang="en-US" dirty="0"/>
            </a:p>
          </p:txBody>
        </p:sp>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4195">
                                            <p:txEl>
                                              <p:pRg st="0" end="0"/>
                                            </p:txEl>
                                          </p:spTgt>
                                        </p:tgtEl>
                                        <p:attrNameLst>
                                          <p:attrName>style.visibility</p:attrName>
                                        </p:attrNameLst>
                                      </p:cBhvr>
                                      <p:to>
                                        <p:strVal val="visible"/>
                                      </p:to>
                                    </p:set>
                                    <p:animEffect transition="in" filter="wipe(left)">
                                      <p:cBhvr>
                                        <p:cTn id="17" dur="500"/>
                                        <p:tgtEl>
                                          <p:spTgt spid="26419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4196">
                                            <p:txEl>
                                              <p:pRg st="0" end="0"/>
                                            </p:txEl>
                                          </p:spTgt>
                                        </p:tgtEl>
                                        <p:attrNameLst>
                                          <p:attrName>style.visibility</p:attrName>
                                        </p:attrNameLst>
                                      </p:cBhvr>
                                      <p:to>
                                        <p:strVal val="visible"/>
                                      </p:to>
                                    </p:set>
                                    <p:animEffect transition="in" filter="wipe(left)">
                                      <p:cBhvr>
                                        <p:cTn id="27" dur="500"/>
                                        <p:tgtEl>
                                          <p:spTgt spid="26419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4210"/>
                                        </p:tgtEl>
                                        <p:attrNameLst>
                                          <p:attrName>style.visibility</p:attrName>
                                        </p:attrNameLst>
                                      </p:cBhvr>
                                      <p:to>
                                        <p:strVal val="visible"/>
                                      </p:to>
                                    </p:set>
                                    <p:animEffect transition="in" filter="fade">
                                      <p:cBhvr>
                                        <p:cTn id="37" dur="1000"/>
                                        <p:tgtEl>
                                          <p:spTgt spid="2642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64197"/>
                                        </p:tgtEl>
                                        <p:attrNameLst>
                                          <p:attrName>style.visibility</p:attrName>
                                        </p:attrNameLst>
                                      </p:cBhvr>
                                      <p:to>
                                        <p:strVal val="visible"/>
                                      </p:to>
                                    </p:set>
                                    <p:anim calcmode="lin" valueType="num">
                                      <p:cBhvr additive="base">
                                        <p:cTn id="42" dur="500" fill="hold"/>
                                        <p:tgtEl>
                                          <p:spTgt spid="264197"/>
                                        </p:tgtEl>
                                        <p:attrNameLst>
                                          <p:attrName>ppt_x</p:attrName>
                                        </p:attrNameLst>
                                      </p:cBhvr>
                                      <p:tavLst>
                                        <p:tav tm="0">
                                          <p:val>
                                            <p:strVal val="#ppt_x"/>
                                          </p:val>
                                        </p:tav>
                                        <p:tav tm="100000">
                                          <p:val>
                                            <p:strVal val="#ppt_x"/>
                                          </p:val>
                                        </p:tav>
                                      </p:tavLst>
                                    </p:anim>
                                    <p:anim calcmode="lin" valueType="num">
                                      <p:cBhvr additive="base">
                                        <p:cTn id="43" dur="500" fill="hold"/>
                                        <p:tgtEl>
                                          <p:spTgt spid="26419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264200"/>
                                        </p:tgtEl>
                                        <p:attrNameLst>
                                          <p:attrName>style.visibility</p:attrName>
                                        </p:attrNameLst>
                                      </p:cBhvr>
                                      <p:to>
                                        <p:strVal val="visible"/>
                                      </p:to>
                                    </p:set>
                                    <p:anim calcmode="lin" valueType="num">
                                      <p:cBhvr additive="base">
                                        <p:cTn id="48" dur="500" fill="hold"/>
                                        <p:tgtEl>
                                          <p:spTgt spid="264200"/>
                                        </p:tgtEl>
                                        <p:attrNameLst>
                                          <p:attrName>ppt_x</p:attrName>
                                        </p:attrNameLst>
                                      </p:cBhvr>
                                      <p:tavLst>
                                        <p:tav tm="0">
                                          <p:val>
                                            <p:strVal val="1+#ppt_w/2"/>
                                          </p:val>
                                        </p:tav>
                                        <p:tav tm="100000">
                                          <p:val>
                                            <p:strVal val="#ppt_x"/>
                                          </p:val>
                                        </p:tav>
                                      </p:tavLst>
                                    </p:anim>
                                    <p:anim calcmode="lin" valueType="num">
                                      <p:cBhvr additive="base">
                                        <p:cTn id="49" dur="500" fill="hold"/>
                                        <p:tgtEl>
                                          <p:spTgt spid="264200"/>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 fill="hold" grpId="0" nodeType="clickEffect">
                                  <p:stCondLst>
                                    <p:cond delay="0"/>
                                  </p:stCondLst>
                                  <p:childTnLst>
                                    <p:set>
                                      <p:cBhvr>
                                        <p:cTn id="53" dur="1" fill="hold">
                                          <p:stCondLst>
                                            <p:cond delay="0"/>
                                          </p:stCondLst>
                                        </p:cTn>
                                        <p:tgtEl>
                                          <p:spTgt spid="264199"/>
                                        </p:tgtEl>
                                        <p:attrNameLst>
                                          <p:attrName>style.visibility</p:attrName>
                                        </p:attrNameLst>
                                      </p:cBhvr>
                                      <p:to>
                                        <p:strVal val="visible"/>
                                      </p:to>
                                    </p:set>
                                    <p:anim calcmode="lin" valueType="num">
                                      <p:cBhvr additive="base">
                                        <p:cTn id="54" dur="500" fill="hold"/>
                                        <p:tgtEl>
                                          <p:spTgt spid="264199"/>
                                        </p:tgtEl>
                                        <p:attrNameLst>
                                          <p:attrName>ppt_x</p:attrName>
                                        </p:attrNameLst>
                                      </p:cBhvr>
                                      <p:tavLst>
                                        <p:tav tm="0">
                                          <p:val>
                                            <p:strVal val="#ppt_x"/>
                                          </p:val>
                                        </p:tav>
                                        <p:tav tm="100000">
                                          <p:val>
                                            <p:strVal val="#ppt_x"/>
                                          </p:val>
                                        </p:tav>
                                      </p:tavLst>
                                    </p:anim>
                                    <p:anim calcmode="lin" valueType="num">
                                      <p:cBhvr additive="base">
                                        <p:cTn id="55" dur="500" fill="hold"/>
                                        <p:tgtEl>
                                          <p:spTgt spid="264199"/>
                                        </p:tgtEl>
                                        <p:attrNameLst>
                                          <p:attrName>ppt_y</p:attrName>
                                        </p:attrNameLst>
                                      </p:cBhvr>
                                      <p:tavLst>
                                        <p:tav tm="0">
                                          <p:val>
                                            <p:strVal val="0-#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264198"/>
                                        </p:tgtEl>
                                        <p:attrNameLst>
                                          <p:attrName>style.visibility</p:attrName>
                                        </p:attrNameLst>
                                      </p:cBhvr>
                                      <p:to>
                                        <p:strVal val="visible"/>
                                      </p:to>
                                    </p:set>
                                    <p:anim calcmode="lin" valueType="num">
                                      <p:cBhvr additive="base">
                                        <p:cTn id="58" dur="500" fill="hold"/>
                                        <p:tgtEl>
                                          <p:spTgt spid="264198"/>
                                        </p:tgtEl>
                                        <p:attrNameLst>
                                          <p:attrName>ppt_x</p:attrName>
                                        </p:attrNameLst>
                                      </p:cBhvr>
                                      <p:tavLst>
                                        <p:tav tm="0">
                                          <p:val>
                                            <p:strVal val="#ppt_x"/>
                                          </p:val>
                                        </p:tav>
                                        <p:tav tm="100000">
                                          <p:val>
                                            <p:strVal val="#ppt_x"/>
                                          </p:val>
                                        </p:tav>
                                      </p:tavLst>
                                    </p:anim>
                                    <p:anim calcmode="lin" valueType="num">
                                      <p:cBhvr additive="base">
                                        <p:cTn id="59" dur="500" fill="hold"/>
                                        <p:tgtEl>
                                          <p:spTgt spid="26419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264201"/>
                                        </p:tgtEl>
                                        <p:attrNameLst>
                                          <p:attrName>style.visibility</p:attrName>
                                        </p:attrNameLst>
                                      </p:cBhvr>
                                      <p:to>
                                        <p:strVal val="visible"/>
                                      </p:to>
                                    </p:set>
                                    <p:anim calcmode="lin" valueType="num">
                                      <p:cBhvr additive="base">
                                        <p:cTn id="64" dur="500" fill="hold"/>
                                        <p:tgtEl>
                                          <p:spTgt spid="264201"/>
                                        </p:tgtEl>
                                        <p:attrNameLst>
                                          <p:attrName>ppt_x</p:attrName>
                                        </p:attrNameLst>
                                      </p:cBhvr>
                                      <p:tavLst>
                                        <p:tav tm="0">
                                          <p:val>
                                            <p:strVal val="0-#ppt_w/2"/>
                                          </p:val>
                                        </p:tav>
                                        <p:tav tm="100000">
                                          <p:val>
                                            <p:strVal val="#ppt_x"/>
                                          </p:val>
                                        </p:tav>
                                      </p:tavLst>
                                    </p:anim>
                                    <p:anim calcmode="lin" valueType="num">
                                      <p:cBhvr additive="base">
                                        <p:cTn id="65" dur="500" fill="hold"/>
                                        <p:tgtEl>
                                          <p:spTgt spid="264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animBg="1"/>
      <p:bldP spid="264198" grpId="0" animBg="1"/>
      <p:bldP spid="264199" grpId="0" animBg="1"/>
      <p:bldP spid="264195" grpId="0" build="p"/>
      <p:bldP spid="264196" grpId="0" build="p"/>
      <p:bldP spid="264200" grpId="0"/>
      <p:bldP spid="264201" grpId="0"/>
      <p:bldP spid="264210" grpId="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6" name="Rectangle 2"/>
          <p:cNvSpPr>
            <a:spLocks noGrp="1" noChangeArrowheads="1"/>
          </p:cNvSpPr>
          <p:nvPr>
            <p:ph type="ctrTitle"/>
          </p:nvPr>
        </p:nvSpPr>
        <p:spPr>
          <a:xfrm>
            <a:off x="685800" y="2286000"/>
            <a:ext cx="7772400" cy="1143000"/>
          </a:xfrm>
        </p:spPr>
        <p:txBody>
          <a:bodyPr/>
          <a:lstStyle/>
          <a:p>
            <a:pPr algn="ctr" eaLnBrk="1" hangingPunct="1"/>
            <a:r>
              <a:rPr lang="en-US" i="1" dirty="0" smtClean="0">
                <a:ea typeface="ＭＳ Ｐゴシック" pitchFamily="-107" charset="-128"/>
                <a:cs typeface="ＭＳ Ｐゴシック" pitchFamily="-107" charset="-128"/>
              </a:rPr>
              <a:t>Done. Thank-you</a:t>
            </a:r>
            <a:br>
              <a:rPr lang="en-US" i="1" dirty="0" smtClean="0">
                <a:ea typeface="ＭＳ Ｐゴシック" pitchFamily="-107" charset="-128"/>
                <a:cs typeface="ＭＳ Ｐゴシック" pitchFamily="-107" charset="-128"/>
              </a:rPr>
            </a:br>
            <a:r>
              <a:rPr lang="en-US" i="1" dirty="0" smtClean="0">
                <a:ea typeface="ＭＳ Ｐゴシック" pitchFamily="-107" charset="-128"/>
                <a:cs typeface="ＭＳ Ｐゴシック" pitchFamily="-107" charset="-128"/>
              </a:rPr>
              <a:t/>
            </a:r>
            <a:br>
              <a:rPr lang="en-US" i="1" dirty="0" smtClean="0">
                <a:ea typeface="ＭＳ Ｐゴシック" pitchFamily="-107" charset="-128"/>
                <a:cs typeface="ＭＳ Ｐゴシック" pitchFamily="-107" charset="-128"/>
              </a:rPr>
            </a:br>
            <a:r>
              <a:rPr lang="en-US" i="1" dirty="0" smtClean="0">
                <a:ea typeface="ＭＳ Ｐゴシック" pitchFamily="-107" charset="-128"/>
                <a:cs typeface="ＭＳ Ｐゴシック" pitchFamily="-107" charset="-128"/>
              </a:rPr>
              <a:t>Please do the post test and answer the discussion question</a:t>
            </a:r>
            <a:endParaRPr lang="en-US" dirty="0">
              <a:ea typeface="ＭＳ Ｐゴシック" pitchFamily="-107" charset="-128"/>
              <a:cs typeface="ＭＳ Ｐゴシック" pitchFamily="-107" charset="-128"/>
            </a:endParaRPr>
          </a:p>
        </p:txBody>
      </p:sp>
    </p:spTree>
  </p:cSld>
  <p:clrMapOvr>
    <a:masterClrMapping/>
  </p:clrMapOvr>
  <p:transition>
    <p:cover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srcRect t="45998"/>
          <a:stretch>
            <a:fillRect/>
          </a:stretch>
        </p:blipFill>
        <p:spPr bwMode="auto">
          <a:xfrm>
            <a:off x="2590800" y="3505200"/>
            <a:ext cx="4262438" cy="1520825"/>
          </a:xfrm>
          <a:prstGeom prst="rect">
            <a:avLst/>
          </a:prstGeom>
          <a:noFill/>
          <a:ln w="9525">
            <a:noFill/>
            <a:miter lim="800000"/>
            <a:headEnd/>
            <a:tailEnd/>
          </a:ln>
        </p:spPr>
      </p:pic>
      <p:sp>
        <p:nvSpPr>
          <p:cNvPr id="31747" name="Rectangle 5"/>
          <p:cNvSpPr>
            <a:spLocks noGrp="1" noChangeArrowheads="1"/>
          </p:cNvSpPr>
          <p:nvPr>
            <p:ph type="title"/>
          </p:nvPr>
        </p:nvSpPr>
        <p:spPr>
          <a:xfrm>
            <a:off x="685800" y="152400"/>
            <a:ext cx="7772400" cy="1143000"/>
          </a:xfrm>
        </p:spPr>
        <p:txBody>
          <a:bodyPr/>
          <a:lstStyle/>
          <a:p>
            <a:pPr eaLnBrk="1" hangingPunct="1"/>
            <a:r>
              <a:rPr lang="en-US">
                <a:ea typeface="ＭＳ Ｐゴシック" pitchFamily="-107" charset="-128"/>
                <a:cs typeface="ＭＳ Ｐゴシック" pitchFamily="-107" charset="-128"/>
              </a:rPr>
              <a:t>Anion gap</a:t>
            </a:r>
          </a:p>
        </p:txBody>
      </p:sp>
      <p:pic>
        <p:nvPicPr>
          <p:cNvPr id="31748" name="Picture 6"/>
          <p:cNvPicPr>
            <a:picLocks noChangeAspect="1" noChangeArrowheads="1"/>
          </p:cNvPicPr>
          <p:nvPr/>
        </p:nvPicPr>
        <p:blipFill>
          <a:blip r:embed="rId3"/>
          <a:srcRect b="58118"/>
          <a:stretch>
            <a:fillRect/>
          </a:stretch>
        </p:blipFill>
        <p:spPr bwMode="auto">
          <a:xfrm>
            <a:off x="2671763" y="5221288"/>
            <a:ext cx="4262437" cy="1179512"/>
          </a:xfrm>
          <a:prstGeom prst="rect">
            <a:avLst/>
          </a:prstGeom>
          <a:noFill/>
          <a:ln w="9525">
            <a:noFill/>
            <a:miter lim="800000"/>
            <a:headEnd/>
            <a:tailEnd/>
          </a:ln>
        </p:spPr>
      </p:pic>
      <p:pic>
        <p:nvPicPr>
          <p:cNvPr id="15" name="Picture 14" descr="Screen Shot 2013-06-01 at 12.25.41 AM.png"/>
          <p:cNvPicPr>
            <a:picLocks noChangeAspect="1"/>
          </p:cNvPicPr>
          <p:nvPr/>
        </p:nvPicPr>
        <p:blipFill>
          <a:blip r:embed="rId4"/>
          <a:srcRect l="50000" t="24242"/>
          <a:stretch>
            <a:fillRect/>
          </a:stretch>
        </p:blipFill>
        <p:spPr>
          <a:xfrm>
            <a:off x="2514600" y="5943600"/>
            <a:ext cx="533400" cy="119062"/>
          </a:xfrm>
          <a:prstGeom prst="rect">
            <a:avLst/>
          </a:prstGeom>
        </p:spPr>
      </p:pic>
      <p:grpSp>
        <p:nvGrpSpPr>
          <p:cNvPr id="31749" name="Group 11"/>
          <p:cNvGrpSpPr>
            <a:grpSpLocks/>
          </p:cNvGrpSpPr>
          <p:nvPr/>
        </p:nvGrpSpPr>
        <p:grpSpPr bwMode="auto">
          <a:xfrm>
            <a:off x="3810000" y="1219200"/>
            <a:ext cx="1685925" cy="1776413"/>
            <a:chOff x="2544" y="1152"/>
            <a:chExt cx="1062" cy="1119"/>
          </a:xfrm>
        </p:grpSpPr>
        <p:pic>
          <p:nvPicPr>
            <p:cNvPr id="31754" name="Picture 8"/>
            <p:cNvPicPr>
              <a:picLocks noChangeAspect="1" noChangeArrowheads="1"/>
            </p:cNvPicPr>
            <p:nvPr/>
          </p:nvPicPr>
          <p:blipFill>
            <a:blip r:embed="rId5"/>
            <a:srcRect l="54350"/>
            <a:stretch>
              <a:fillRect/>
            </a:stretch>
          </p:blipFill>
          <p:spPr bwMode="auto">
            <a:xfrm>
              <a:off x="2544" y="1152"/>
              <a:ext cx="424" cy="1104"/>
            </a:xfrm>
            <a:prstGeom prst="rect">
              <a:avLst/>
            </a:prstGeom>
            <a:noFill/>
            <a:ln w="9525">
              <a:noFill/>
              <a:miter lim="800000"/>
              <a:headEnd/>
              <a:tailEnd/>
            </a:ln>
          </p:spPr>
        </p:pic>
        <p:pic>
          <p:nvPicPr>
            <p:cNvPr id="31755" name="Picture 9"/>
            <p:cNvPicPr>
              <a:picLocks noChangeAspect="1" noChangeArrowheads="1"/>
            </p:cNvPicPr>
            <p:nvPr/>
          </p:nvPicPr>
          <p:blipFill>
            <a:blip r:embed="rId5"/>
            <a:srcRect r="54231"/>
            <a:stretch>
              <a:fillRect/>
            </a:stretch>
          </p:blipFill>
          <p:spPr bwMode="auto">
            <a:xfrm>
              <a:off x="3181" y="1152"/>
              <a:ext cx="425" cy="1104"/>
            </a:xfrm>
            <a:prstGeom prst="rect">
              <a:avLst/>
            </a:prstGeom>
            <a:noFill/>
            <a:ln w="9525">
              <a:noFill/>
              <a:miter lim="800000"/>
              <a:headEnd/>
              <a:tailEnd/>
            </a:ln>
          </p:spPr>
        </p:pic>
        <p:sp>
          <p:nvSpPr>
            <p:cNvPr id="31756" name="Text Box 10"/>
            <p:cNvSpPr txBox="1">
              <a:spLocks noChangeArrowheads="1"/>
            </p:cNvSpPr>
            <p:nvPr/>
          </p:nvSpPr>
          <p:spPr bwMode="auto">
            <a:xfrm>
              <a:off x="2976" y="2098"/>
              <a:ext cx="116" cy="173"/>
            </a:xfrm>
            <a:prstGeom prst="rect">
              <a:avLst/>
            </a:prstGeom>
            <a:noFill/>
            <a:ln w="9525">
              <a:noFill/>
              <a:miter lim="800000"/>
              <a:headEnd/>
              <a:tailEnd/>
            </a:ln>
          </p:spPr>
          <p:txBody>
            <a:bodyPr>
              <a:prstTxWarp prst="textNoShape">
                <a:avLst/>
              </a:prstTxWarp>
              <a:spAutoFit/>
            </a:bodyPr>
            <a:lstStyle/>
            <a:p>
              <a:pPr>
                <a:spcBef>
                  <a:spcPct val="50000"/>
                </a:spcBef>
              </a:pPr>
              <a:r>
                <a:rPr lang="en-US" sz="1200" b="1"/>
                <a:t>=</a:t>
              </a:r>
              <a:endParaRPr lang="en-US" b="1"/>
            </a:p>
          </p:txBody>
        </p:sp>
      </p:grpSp>
      <p:sp>
        <p:nvSpPr>
          <p:cNvPr id="31750" name="Line 13"/>
          <p:cNvSpPr>
            <a:spLocks noChangeShapeType="1"/>
          </p:cNvSpPr>
          <p:nvPr/>
        </p:nvSpPr>
        <p:spPr bwMode="auto">
          <a:xfrm>
            <a:off x="4648200" y="3048000"/>
            <a:ext cx="609600" cy="5334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31751" name="Line 14"/>
          <p:cNvSpPr>
            <a:spLocks noChangeShapeType="1"/>
          </p:cNvSpPr>
          <p:nvPr/>
        </p:nvSpPr>
        <p:spPr bwMode="auto">
          <a:xfrm flipH="1">
            <a:off x="4051300" y="3048000"/>
            <a:ext cx="609600" cy="5334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pic>
        <p:nvPicPr>
          <p:cNvPr id="13" name="Picture 12" descr="Screen Shot 2013-06-01 at 12.23.50 AM.png"/>
          <p:cNvPicPr>
            <a:picLocks noChangeAspect="1"/>
          </p:cNvPicPr>
          <p:nvPr/>
        </p:nvPicPr>
        <p:blipFill>
          <a:blip r:embed="rId6"/>
          <a:stretch>
            <a:fillRect/>
          </a:stretch>
        </p:blipFill>
        <p:spPr>
          <a:xfrm>
            <a:off x="2133600" y="5181600"/>
            <a:ext cx="381000" cy="900078"/>
          </a:xfrm>
          <a:prstGeom prst="rect">
            <a:avLst/>
          </a:prstGeom>
        </p:spPr>
      </p:pic>
      <p:pic>
        <p:nvPicPr>
          <p:cNvPr id="14" name="Picture 13" descr="Screen Shot 2013-06-01 at 12.25.41 AM.png"/>
          <p:cNvPicPr>
            <a:picLocks noChangeAspect="1"/>
          </p:cNvPicPr>
          <p:nvPr/>
        </p:nvPicPr>
        <p:blipFill>
          <a:blip r:embed="rId4"/>
          <a:stretch>
            <a:fillRect/>
          </a:stretch>
        </p:blipFill>
        <p:spPr>
          <a:xfrm>
            <a:off x="2235200" y="5886450"/>
            <a:ext cx="369455" cy="190500"/>
          </a:xfrm>
          <a:prstGeom prst="rect">
            <a:avLst/>
          </a:prstGeom>
        </p:spPr>
      </p:pic>
      <p:sp>
        <p:nvSpPr>
          <p:cNvPr id="99343" name="Rectangle 15"/>
          <p:cNvSpPr>
            <a:spLocks noChangeArrowheads="1"/>
          </p:cNvSpPr>
          <p:nvPr/>
        </p:nvSpPr>
        <p:spPr bwMode="auto">
          <a:xfrm>
            <a:off x="2057400" y="2971800"/>
            <a:ext cx="2590800" cy="3581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6" name="Rectangle 15"/>
          <p:cNvSpPr/>
          <p:nvPr/>
        </p:nvSpPr>
        <p:spPr bwMode="auto">
          <a:xfrm>
            <a:off x="3831667" y="1872230"/>
            <a:ext cx="634962" cy="645974"/>
          </a:xfrm>
          <a:prstGeom prst="rect">
            <a:avLst/>
          </a:prstGeom>
          <a:solidFill>
            <a:srgbClr val="FF6600">
              <a:alpha val="6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17" name="TextBox 16"/>
          <p:cNvSpPr txBox="1"/>
          <p:nvPr/>
        </p:nvSpPr>
        <p:spPr>
          <a:xfrm>
            <a:off x="6934200" y="5525869"/>
            <a:ext cx="1295400" cy="646331"/>
          </a:xfrm>
          <a:prstGeom prst="rect">
            <a:avLst/>
          </a:prstGeom>
          <a:noFill/>
        </p:spPr>
        <p:txBody>
          <a:bodyPr wrap="square" rtlCol="0">
            <a:spAutoFit/>
          </a:bodyPr>
          <a:lstStyle/>
          <a:p>
            <a:r>
              <a:rPr lang="en-US" sz="1200" dirty="0" err="1" smtClean="0">
                <a:latin typeface="Helvetica Neue Light"/>
                <a:cs typeface="Helvetica Neue Light"/>
              </a:rPr>
              <a:t>Goldmark</a:t>
            </a:r>
            <a:endParaRPr lang="en-US" sz="1200" dirty="0" smtClean="0">
              <a:latin typeface="Helvetica Neue Light"/>
              <a:cs typeface="Helvetica Neue Light"/>
            </a:endParaRPr>
          </a:p>
          <a:p>
            <a:r>
              <a:rPr lang="en-US" sz="1200" dirty="0" err="1" smtClean="0">
                <a:latin typeface="Helvetica Neue Light"/>
                <a:cs typeface="Helvetica Neue Light"/>
              </a:rPr>
              <a:t>Mudpiles</a:t>
            </a:r>
            <a:endParaRPr lang="en-US" sz="1200" dirty="0" smtClean="0">
              <a:latin typeface="Helvetica Neue Light"/>
              <a:cs typeface="Helvetica Neue Light"/>
            </a:endParaRPr>
          </a:p>
          <a:p>
            <a:r>
              <a:rPr lang="en-US" sz="1200" dirty="0" err="1" smtClean="0">
                <a:latin typeface="Helvetica Neue Light"/>
                <a:cs typeface="Helvetica Neue Light"/>
              </a:rPr>
              <a:t>Plumseeds</a:t>
            </a:r>
            <a:endParaRPr lang="en-US" sz="1200" dirty="0">
              <a:latin typeface="Helvetica Neue Light"/>
              <a:cs typeface="Helvetica Neue Light"/>
            </a:endParaRPr>
          </a:p>
        </p:txBody>
      </p:sp>
      <p:sp>
        <p:nvSpPr>
          <p:cNvPr id="99344" name="Rectangle 16"/>
          <p:cNvSpPr>
            <a:spLocks noChangeArrowheads="1"/>
          </p:cNvSpPr>
          <p:nvPr/>
        </p:nvSpPr>
        <p:spPr bwMode="auto">
          <a:xfrm>
            <a:off x="4637252" y="3037051"/>
            <a:ext cx="3341852" cy="3581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1000"/>
                                        <p:tgtEl>
                                          <p:spTgt spid="99343"/>
                                        </p:tgtEl>
                                      </p:cBhvr>
                                    </p:animEffect>
                                    <p:set>
                                      <p:cBhvr>
                                        <p:cTn id="11" dur="1" fill="hold">
                                          <p:stCondLst>
                                            <p:cond delay="999"/>
                                          </p:stCondLst>
                                        </p:cTn>
                                        <p:tgtEl>
                                          <p:spTgt spid="9934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1000"/>
                                        <p:tgtEl>
                                          <p:spTgt spid="99344"/>
                                        </p:tgtEl>
                                      </p:cBhvr>
                                    </p:animEffect>
                                    <p:set>
                                      <p:cBhvr>
                                        <p:cTn id="16" dur="1" fill="hold">
                                          <p:stCondLst>
                                            <p:cond delay="999"/>
                                          </p:stCondLst>
                                        </p:cTn>
                                        <p:tgtEl>
                                          <p:spTgt spid="993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3" grpId="0" animBg="1"/>
      <p:bldP spid="16" grpId="0" animBg="1"/>
      <p:bldP spid="9934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Calculating the anion gap</a:t>
            </a:r>
          </a:p>
        </p:txBody>
      </p:sp>
      <p:sp>
        <p:nvSpPr>
          <p:cNvPr id="33795" name="Rectangle 3"/>
          <p:cNvSpPr>
            <a:spLocks noGrp="1" noChangeArrowheads="1"/>
          </p:cNvSpPr>
          <p:nvPr>
            <p:ph type="body" idx="1"/>
          </p:nvPr>
        </p:nvSpPr>
        <p:spPr>
          <a:xfrm>
            <a:off x="685800" y="3886200"/>
            <a:ext cx="7772400" cy="2209800"/>
          </a:xfrm>
        </p:spPr>
        <p:txBody>
          <a:bodyPr/>
          <a:lstStyle/>
          <a:p>
            <a:pPr eaLnBrk="1" hangingPunct="1"/>
            <a:r>
              <a:rPr lang="en-US" sz="2000">
                <a:ea typeface="ＭＳ Ｐゴシック" pitchFamily="-107" charset="-128"/>
                <a:cs typeface="ＭＳ Ｐゴシック" pitchFamily="-107" charset="-128"/>
              </a:rPr>
              <a:t>Anion gap = Na – (HCO</a:t>
            </a:r>
            <a:r>
              <a:rPr lang="en-US" sz="2000" baseline="-25000">
                <a:ea typeface="ＭＳ Ｐゴシック" pitchFamily="-107" charset="-128"/>
                <a:cs typeface="ＭＳ Ｐゴシック" pitchFamily="-107" charset="-128"/>
              </a:rPr>
              <a:t>3</a:t>
            </a:r>
            <a:r>
              <a:rPr lang="en-US" sz="2000">
                <a:ea typeface="ＭＳ Ｐゴシック" pitchFamily="-107" charset="-128"/>
                <a:cs typeface="ＭＳ Ｐゴシック" pitchFamily="-107" charset="-128"/>
              </a:rPr>
              <a:t> + Cl)</a:t>
            </a:r>
          </a:p>
          <a:p>
            <a:pPr eaLnBrk="1" hangingPunct="1"/>
            <a:r>
              <a:rPr lang="en-US" sz="2000">
                <a:ea typeface="ＭＳ Ｐゴシック" pitchFamily="-107" charset="-128"/>
                <a:cs typeface="ＭＳ Ｐゴシック" pitchFamily="-107" charset="-128"/>
              </a:rPr>
              <a:t>Normal is 12</a:t>
            </a:r>
          </a:p>
          <a:p>
            <a:pPr lvl="1" eaLnBrk="1" hangingPunct="1"/>
            <a:r>
              <a:rPr lang="en-US" sz="1800"/>
              <a:t>Varies from lab to lab</a:t>
            </a:r>
          </a:p>
          <a:p>
            <a:pPr lvl="1" eaLnBrk="1" hangingPunct="1"/>
            <a:r>
              <a:rPr lang="en-US" sz="1800"/>
              <a:t>Average anion gap in healthy controls is 6 ±3</a:t>
            </a:r>
          </a:p>
          <a:p>
            <a:pPr eaLnBrk="1" hangingPunct="1"/>
            <a:r>
              <a:rPr lang="en-US" sz="2000">
                <a:ea typeface="ＭＳ Ｐゴシック" pitchFamily="-107" charset="-128"/>
                <a:cs typeface="ＭＳ Ｐゴシック" pitchFamily="-107" charset="-128"/>
              </a:rPr>
              <a:t>Improving chloride assays have resulted in increased chloride levels and a decreased normal anion gap.</a:t>
            </a:r>
          </a:p>
        </p:txBody>
      </p:sp>
      <p:grpSp>
        <p:nvGrpSpPr>
          <p:cNvPr id="33796" name="Group 5"/>
          <p:cNvGrpSpPr>
            <a:grpSpLocks/>
          </p:cNvGrpSpPr>
          <p:nvPr/>
        </p:nvGrpSpPr>
        <p:grpSpPr bwMode="auto">
          <a:xfrm>
            <a:off x="3200400" y="1752600"/>
            <a:ext cx="2952750" cy="1739900"/>
            <a:chOff x="816" y="2794"/>
            <a:chExt cx="1860" cy="1096"/>
          </a:xfrm>
        </p:grpSpPr>
        <p:sp>
          <p:nvSpPr>
            <p:cNvPr id="33797" name="Text Box 6"/>
            <p:cNvSpPr txBox="1">
              <a:spLocks noChangeArrowheads="1"/>
            </p:cNvSpPr>
            <p:nvPr/>
          </p:nvSpPr>
          <p:spPr bwMode="auto">
            <a:xfrm>
              <a:off x="816" y="2937"/>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139   115</a:t>
              </a:r>
            </a:p>
            <a:p>
              <a:r>
                <a:rPr lang="en-US" sz="3600" b="1">
                  <a:solidFill>
                    <a:schemeClr val="accent2"/>
                  </a:solidFill>
                  <a:ea typeface="ＭＳ Ｐゴシック" pitchFamily="-107" charset="-128"/>
                  <a:cs typeface="ＭＳ Ｐゴシック" pitchFamily="-107" charset="-128"/>
                </a:rPr>
                <a:t> 3.1     17</a:t>
              </a:r>
            </a:p>
          </p:txBody>
        </p:sp>
        <p:sp>
          <p:nvSpPr>
            <p:cNvPr id="33798" name="Line 7"/>
            <p:cNvSpPr>
              <a:spLocks noChangeShapeType="1"/>
            </p:cNvSpPr>
            <p:nvPr/>
          </p:nvSpPr>
          <p:spPr bwMode="auto">
            <a:xfrm>
              <a:off x="864" y="3294"/>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33799" name="Line 8"/>
            <p:cNvSpPr>
              <a:spLocks noChangeShapeType="1"/>
            </p:cNvSpPr>
            <p:nvPr/>
          </p:nvSpPr>
          <p:spPr bwMode="auto">
            <a:xfrm rot="-5400000">
              <a:off x="1152" y="33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33800" name="Line 9"/>
            <p:cNvSpPr>
              <a:spLocks noChangeShapeType="1"/>
            </p:cNvSpPr>
            <p:nvPr/>
          </p:nvSpPr>
          <p:spPr bwMode="auto">
            <a:xfrm>
              <a:off x="2009" y="32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33801" name="Line 10"/>
            <p:cNvSpPr>
              <a:spLocks noChangeShapeType="1"/>
            </p:cNvSpPr>
            <p:nvPr/>
          </p:nvSpPr>
          <p:spPr bwMode="auto">
            <a:xfrm flipV="1">
              <a:off x="2016" y="30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33802" name="Rectangle 11"/>
            <p:cNvSpPr>
              <a:spLocks noChangeArrowheads="1"/>
            </p:cNvSpPr>
            <p:nvPr/>
          </p:nvSpPr>
          <p:spPr bwMode="auto">
            <a:xfrm>
              <a:off x="2200" y="2794"/>
              <a:ext cx="476" cy="1096"/>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16</a:t>
              </a:r>
            </a:p>
            <a:p>
              <a:r>
                <a:rPr lang="en-US" sz="3600" b="1">
                  <a:solidFill>
                    <a:schemeClr val="accent2"/>
                  </a:solidFill>
                  <a:ea typeface="ＭＳ Ｐゴシック" pitchFamily="-107" charset="-128"/>
                  <a:cs typeface="ＭＳ Ｐゴシック" pitchFamily="-107" charset="-128"/>
                </a:rPr>
                <a:t/>
              </a:r>
              <a:br>
                <a:rPr lang="en-US" sz="3600" b="1">
                  <a:solidFill>
                    <a:schemeClr val="accent2"/>
                  </a:solidFill>
                  <a:ea typeface="ＭＳ Ｐゴシック" pitchFamily="-107" charset="-128"/>
                  <a:cs typeface="ＭＳ Ｐゴシック" pitchFamily="-107" charset="-128"/>
                </a:rPr>
              </a:br>
              <a:r>
                <a:rPr lang="en-US" sz="3600" b="1">
                  <a:solidFill>
                    <a:schemeClr val="accent2"/>
                  </a:solidFill>
                  <a:ea typeface="ＭＳ Ｐゴシック" pitchFamily="-107" charset="-128"/>
                  <a:cs typeface="ＭＳ Ｐゴシック" pitchFamily="-107" charset="-128"/>
                </a:rPr>
                <a:t>1.0</a:t>
              </a:r>
              <a:endParaRPr lang="en-US">
                <a:ea typeface="ＭＳ Ｐゴシック" pitchFamily="-107" charset="-128"/>
                <a:cs typeface="ＭＳ Ｐゴシック" pitchFamily="-107" charset="-128"/>
              </a:endParaRPr>
            </a:p>
          </p:txBody>
        </p:sp>
      </p:grpSp>
    </p:spTree>
  </p:cSld>
  <p:clrMapOvr>
    <a:masterClrMapping/>
  </p:clrMapOvr>
  <p:transition>
    <p:cover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76" name="Rectangle 24"/>
          <p:cNvSpPr>
            <a:spLocks noChangeArrowheads="1"/>
          </p:cNvSpPr>
          <p:nvPr/>
        </p:nvSpPr>
        <p:spPr bwMode="auto">
          <a:xfrm>
            <a:off x="685800" y="3886200"/>
            <a:ext cx="7772400" cy="22098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2000">
                <a:latin typeface="New Century Schlbk" pitchFamily="-46" charset="0"/>
              </a:rPr>
              <a:t>Anion gap = Na – (HCO</a:t>
            </a:r>
            <a:r>
              <a:rPr lang="en-US" sz="2000" baseline="-25000">
                <a:latin typeface="New Century Schlbk" pitchFamily="-46" charset="0"/>
              </a:rPr>
              <a:t>3</a:t>
            </a:r>
            <a:r>
              <a:rPr lang="en-US" sz="2000">
                <a:latin typeface="New Century Schlbk" pitchFamily="-46" charset="0"/>
              </a:rPr>
              <a:t> + Cl)</a:t>
            </a:r>
          </a:p>
          <a:p>
            <a:pPr marL="342900" indent="-342900" eaLnBrk="1" hangingPunct="1">
              <a:spcBef>
                <a:spcPct val="20000"/>
              </a:spcBef>
              <a:buFontTx/>
              <a:buChar char="•"/>
            </a:pPr>
            <a:r>
              <a:rPr lang="en-US" sz="2000">
                <a:latin typeface="New Century Schlbk" pitchFamily="-46" charset="0"/>
              </a:rPr>
              <a:t>Normal is 12</a:t>
            </a:r>
          </a:p>
          <a:p>
            <a:pPr marL="742950" lvl="1" indent="-285750" eaLnBrk="1" hangingPunct="1">
              <a:spcBef>
                <a:spcPct val="20000"/>
              </a:spcBef>
              <a:buFontTx/>
              <a:buChar char="–"/>
            </a:pPr>
            <a:r>
              <a:rPr lang="en-US" sz="1600">
                <a:latin typeface="New Century Schlbk" pitchFamily="-46" charset="0"/>
                <a:ea typeface="ＭＳ Ｐゴシック" pitchFamily="-107" charset="-128"/>
                <a:cs typeface="ＭＳ Ｐゴシック" pitchFamily="-107" charset="-128"/>
              </a:rPr>
              <a:t>Varies from lab to lab</a:t>
            </a:r>
          </a:p>
          <a:p>
            <a:pPr marL="742950" lvl="1" indent="-285750" eaLnBrk="1" hangingPunct="1">
              <a:spcBef>
                <a:spcPct val="20000"/>
              </a:spcBef>
              <a:buFontTx/>
              <a:buChar char="–"/>
            </a:pPr>
            <a:r>
              <a:rPr lang="en-US" sz="1600">
                <a:latin typeface="New Century Schlbk" pitchFamily="-46" charset="0"/>
                <a:ea typeface="ＭＳ Ｐゴシック" pitchFamily="-107" charset="-128"/>
                <a:cs typeface="ＭＳ Ｐゴシック" pitchFamily="-107" charset="-128"/>
              </a:rPr>
              <a:t>Average anion gap in healthy controls is 6 ±3</a:t>
            </a:r>
          </a:p>
          <a:p>
            <a:pPr marL="342900" indent="-342900" eaLnBrk="1" hangingPunct="1">
              <a:spcBef>
                <a:spcPct val="20000"/>
              </a:spcBef>
              <a:buFontTx/>
              <a:buChar char="•"/>
            </a:pPr>
            <a:r>
              <a:rPr lang="en-US" sz="2000">
                <a:latin typeface="New Century Schlbk" pitchFamily="-46" charset="0"/>
              </a:rPr>
              <a:t>Improving chloride assays have resulted in increased chloride levels and a decreased normal anion gap.</a:t>
            </a:r>
          </a:p>
        </p:txBody>
      </p:sp>
      <p:sp>
        <p:nvSpPr>
          <p:cNvPr id="35843" name="Rectangle 2"/>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Calculating the anion gap</a:t>
            </a:r>
          </a:p>
        </p:txBody>
      </p:sp>
      <p:sp>
        <p:nvSpPr>
          <p:cNvPr id="407555" name="Rectangle 3"/>
          <p:cNvSpPr>
            <a:spLocks noGrp="1" noChangeArrowheads="1"/>
          </p:cNvSpPr>
          <p:nvPr>
            <p:ph type="body" idx="1"/>
          </p:nvPr>
        </p:nvSpPr>
        <p:spPr>
          <a:xfrm>
            <a:off x="685800" y="3886200"/>
            <a:ext cx="7772400" cy="2209800"/>
          </a:xfrm>
        </p:spPr>
        <p:txBody>
          <a:bodyPr/>
          <a:lstStyle/>
          <a:p>
            <a:pPr eaLnBrk="1" hangingPunct="1"/>
            <a:r>
              <a:rPr lang="en-US" sz="2000">
                <a:ea typeface="ＭＳ Ｐゴシック" pitchFamily="-107" charset="-128"/>
                <a:cs typeface="ＭＳ Ｐゴシック" pitchFamily="-107" charset="-128"/>
              </a:rPr>
              <a:t>Anion gap = 139 – (17 + 115)</a:t>
            </a:r>
          </a:p>
          <a:p>
            <a:pPr eaLnBrk="1" hangingPunct="1"/>
            <a:r>
              <a:rPr lang="en-US" sz="2000">
                <a:ea typeface="ＭＳ Ｐゴシック" pitchFamily="-107" charset="-128"/>
                <a:cs typeface="ＭＳ Ｐゴシック" pitchFamily="-107" charset="-128"/>
              </a:rPr>
              <a:t>Anion gap = 7</a:t>
            </a:r>
          </a:p>
          <a:p>
            <a:pPr lvl="1" eaLnBrk="1" hangingPunct="1"/>
            <a:r>
              <a:rPr lang="en-US" sz="1600"/>
              <a:t>Varies from lab to lab</a:t>
            </a:r>
          </a:p>
          <a:p>
            <a:pPr lvl="1" eaLnBrk="1" hangingPunct="1"/>
            <a:r>
              <a:rPr lang="en-US" sz="1600"/>
              <a:t>Average anion gap in healthy controls is 6 ±3</a:t>
            </a:r>
          </a:p>
          <a:p>
            <a:pPr eaLnBrk="1" hangingPunct="1"/>
            <a:r>
              <a:rPr lang="en-US" sz="2000">
                <a:ea typeface="ＭＳ Ｐゴシック" pitchFamily="-107" charset="-128"/>
                <a:cs typeface="ＭＳ Ｐゴシック" pitchFamily="-107" charset="-128"/>
              </a:rPr>
              <a:t>Improving chloride assays have resulted in increased chloride levels and a decreased normal anion gap.</a:t>
            </a:r>
          </a:p>
        </p:txBody>
      </p:sp>
      <p:grpSp>
        <p:nvGrpSpPr>
          <p:cNvPr id="35845" name="Group 4"/>
          <p:cNvGrpSpPr>
            <a:grpSpLocks/>
          </p:cNvGrpSpPr>
          <p:nvPr/>
        </p:nvGrpSpPr>
        <p:grpSpPr bwMode="auto">
          <a:xfrm>
            <a:off x="3200400" y="1752600"/>
            <a:ext cx="2952750" cy="1739900"/>
            <a:chOff x="816" y="2794"/>
            <a:chExt cx="1860" cy="1096"/>
          </a:xfrm>
        </p:grpSpPr>
        <p:sp>
          <p:nvSpPr>
            <p:cNvPr id="35852" name="Text Box 5"/>
            <p:cNvSpPr txBox="1">
              <a:spLocks noChangeArrowheads="1"/>
            </p:cNvSpPr>
            <p:nvPr/>
          </p:nvSpPr>
          <p:spPr bwMode="auto">
            <a:xfrm>
              <a:off x="816" y="2937"/>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139   115</a:t>
              </a:r>
            </a:p>
            <a:p>
              <a:r>
                <a:rPr lang="en-US" sz="3600" b="1">
                  <a:solidFill>
                    <a:schemeClr val="accent2"/>
                  </a:solidFill>
                  <a:ea typeface="ＭＳ Ｐゴシック" pitchFamily="-107" charset="-128"/>
                  <a:cs typeface="ＭＳ Ｐゴシック" pitchFamily="-107" charset="-128"/>
                </a:rPr>
                <a:t> 3.1     17</a:t>
              </a:r>
            </a:p>
          </p:txBody>
        </p:sp>
        <p:sp>
          <p:nvSpPr>
            <p:cNvPr id="35853" name="Line 6"/>
            <p:cNvSpPr>
              <a:spLocks noChangeShapeType="1"/>
            </p:cNvSpPr>
            <p:nvPr/>
          </p:nvSpPr>
          <p:spPr bwMode="auto">
            <a:xfrm>
              <a:off x="864" y="3294"/>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35854" name="Line 7"/>
            <p:cNvSpPr>
              <a:spLocks noChangeShapeType="1"/>
            </p:cNvSpPr>
            <p:nvPr/>
          </p:nvSpPr>
          <p:spPr bwMode="auto">
            <a:xfrm rot="-5400000">
              <a:off x="1152" y="33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35855" name="Line 8"/>
            <p:cNvSpPr>
              <a:spLocks noChangeShapeType="1"/>
            </p:cNvSpPr>
            <p:nvPr/>
          </p:nvSpPr>
          <p:spPr bwMode="auto">
            <a:xfrm>
              <a:off x="2009" y="32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35856" name="Line 9"/>
            <p:cNvSpPr>
              <a:spLocks noChangeShapeType="1"/>
            </p:cNvSpPr>
            <p:nvPr/>
          </p:nvSpPr>
          <p:spPr bwMode="auto">
            <a:xfrm flipV="1">
              <a:off x="2016" y="30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35857" name="Rectangle 10"/>
            <p:cNvSpPr>
              <a:spLocks noChangeArrowheads="1"/>
            </p:cNvSpPr>
            <p:nvPr/>
          </p:nvSpPr>
          <p:spPr bwMode="auto">
            <a:xfrm>
              <a:off x="2200" y="2794"/>
              <a:ext cx="476" cy="1096"/>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16</a:t>
              </a:r>
            </a:p>
            <a:p>
              <a:r>
                <a:rPr lang="en-US" sz="3600" b="1">
                  <a:solidFill>
                    <a:schemeClr val="accent2"/>
                  </a:solidFill>
                  <a:ea typeface="ＭＳ Ｐゴシック" pitchFamily="-107" charset="-128"/>
                  <a:cs typeface="ＭＳ Ｐゴシック" pitchFamily="-107" charset="-128"/>
                </a:rPr>
                <a:t/>
              </a:r>
              <a:br>
                <a:rPr lang="en-US" sz="3600" b="1">
                  <a:solidFill>
                    <a:schemeClr val="accent2"/>
                  </a:solidFill>
                  <a:ea typeface="ＭＳ Ｐゴシック" pitchFamily="-107" charset="-128"/>
                  <a:cs typeface="ＭＳ Ｐゴシック" pitchFamily="-107" charset="-128"/>
                </a:rPr>
              </a:br>
              <a:r>
                <a:rPr lang="en-US" sz="3600" b="1">
                  <a:solidFill>
                    <a:schemeClr val="accent2"/>
                  </a:solidFill>
                  <a:ea typeface="ＭＳ Ｐゴシック" pitchFamily="-107" charset="-128"/>
                  <a:cs typeface="ＭＳ Ｐゴシック" pitchFamily="-107" charset="-128"/>
                </a:rPr>
                <a:t>1.0</a:t>
              </a:r>
              <a:endParaRPr lang="en-US">
                <a:ea typeface="ＭＳ Ｐゴシック" pitchFamily="-107" charset="-128"/>
                <a:cs typeface="ＭＳ Ｐゴシック" pitchFamily="-107" charset="-128"/>
              </a:endParaRPr>
            </a:p>
          </p:txBody>
        </p:sp>
      </p:grpSp>
      <p:sp>
        <p:nvSpPr>
          <p:cNvPr id="407570" name="Oval 18"/>
          <p:cNvSpPr>
            <a:spLocks noChangeArrowheads="1"/>
          </p:cNvSpPr>
          <p:nvPr/>
        </p:nvSpPr>
        <p:spPr bwMode="auto">
          <a:xfrm>
            <a:off x="3222625" y="1851025"/>
            <a:ext cx="815975" cy="815975"/>
          </a:xfrm>
          <a:prstGeom prst="ellipse">
            <a:avLst/>
          </a:prstGeom>
          <a:solidFill>
            <a:srgbClr val="FF0000">
              <a:alpha val="34901"/>
            </a:srgbClr>
          </a:solidFill>
          <a:ln w="9525">
            <a:noFill/>
            <a:round/>
            <a:headEnd/>
            <a:tailEnd/>
          </a:ln>
        </p:spPr>
        <p:txBody>
          <a:bodyPr wrap="none" anchor="ctr">
            <a:prstTxWarp prst="textNoShape">
              <a:avLst/>
            </a:prstTxWarp>
          </a:bodyPr>
          <a:lstStyle/>
          <a:p>
            <a:endParaRPr lang="en-US"/>
          </a:p>
        </p:txBody>
      </p:sp>
      <p:sp>
        <p:nvSpPr>
          <p:cNvPr id="407571" name="Oval 19"/>
          <p:cNvSpPr>
            <a:spLocks noChangeArrowheads="1"/>
          </p:cNvSpPr>
          <p:nvPr/>
        </p:nvSpPr>
        <p:spPr bwMode="auto">
          <a:xfrm>
            <a:off x="4267200" y="1851025"/>
            <a:ext cx="815975" cy="815975"/>
          </a:xfrm>
          <a:prstGeom prst="ellipse">
            <a:avLst/>
          </a:prstGeom>
          <a:solidFill>
            <a:srgbClr val="800080">
              <a:alpha val="34901"/>
            </a:srgbClr>
          </a:solidFill>
          <a:ln w="9525">
            <a:noFill/>
            <a:round/>
            <a:headEnd/>
            <a:tailEnd/>
          </a:ln>
        </p:spPr>
        <p:txBody>
          <a:bodyPr wrap="none" anchor="ctr">
            <a:prstTxWarp prst="textNoShape">
              <a:avLst/>
            </a:prstTxWarp>
          </a:bodyPr>
          <a:lstStyle/>
          <a:p>
            <a:endParaRPr lang="en-US"/>
          </a:p>
        </p:txBody>
      </p:sp>
      <p:sp>
        <p:nvSpPr>
          <p:cNvPr id="407572" name="Oval 20"/>
          <p:cNvSpPr>
            <a:spLocks noChangeArrowheads="1"/>
          </p:cNvSpPr>
          <p:nvPr/>
        </p:nvSpPr>
        <p:spPr bwMode="auto">
          <a:xfrm>
            <a:off x="4505325" y="2568575"/>
            <a:ext cx="555625" cy="555625"/>
          </a:xfrm>
          <a:prstGeom prst="ellipse">
            <a:avLst/>
          </a:prstGeom>
          <a:solidFill>
            <a:srgbClr val="800080">
              <a:alpha val="34901"/>
            </a:srgbClr>
          </a:solidFill>
          <a:ln w="9525">
            <a:noFill/>
            <a:round/>
            <a:headEnd/>
            <a:tailEnd/>
          </a:ln>
        </p:spPr>
        <p:txBody>
          <a:bodyPr wrap="none" anchor="ctr">
            <a:prstTxWarp prst="textNoShape">
              <a:avLst/>
            </a:prstTxWarp>
          </a:bodyPr>
          <a:lstStyle/>
          <a:p>
            <a:endParaRPr lang="en-US"/>
          </a:p>
        </p:txBody>
      </p:sp>
      <p:sp>
        <p:nvSpPr>
          <p:cNvPr id="407574" name="AutoShape 22"/>
          <p:cNvSpPr>
            <a:spLocks noChangeArrowheads="1"/>
          </p:cNvSpPr>
          <p:nvPr/>
        </p:nvSpPr>
        <p:spPr bwMode="auto">
          <a:xfrm rot="1464977">
            <a:off x="2952750" y="2516188"/>
            <a:ext cx="381000" cy="1516062"/>
          </a:xfrm>
          <a:prstGeom prst="downArrow">
            <a:avLst>
              <a:gd name="adj1" fmla="val 50000"/>
              <a:gd name="adj2" fmla="val 99479"/>
            </a:avLst>
          </a:prstGeom>
          <a:solidFill>
            <a:srgbClr val="FF0000">
              <a:alpha val="34901"/>
            </a:srgbClr>
          </a:solidFill>
          <a:ln w="9525">
            <a:noFill/>
            <a:miter lim="800000"/>
            <a:headEnd/>
            <a:tailEnd/>
          </a:ln>
        </p:spPr>
        <p:txBody>
          <a:bodyPr wrap="none" anchor="ctr">
            <a:prstTxWarp prst="textNoShape">
              <a:avLst/>
            </a:prstTxWarp>
          </a:bodyPr>
          <a:lstStyle/>
          <a:p>
            <a:pPr algn="ctr"/>
            <a:endParaRPr lang="en-US"/>
          </a:p>
        </p:txBody>
      </p:sp>
      <p:sp>
        <p:nvSpPr>
          <p:cNvPr id="407575" name="AutoShape 23"/>
          <p:cNvSpPr>
            <a:spLocks noChangeArrowheads="1"/>
          </p:cNvSpPr>
          <p:nvPr/>
        </p:nvSpPr>
        <p:spPr bwMode="auto">
          <a:xfrm rot="1464977">
            <a:off x="3962400" y="2516188"/>
            <a:ext cx="381000" cy="1516062"/>
          </a:xfrm>
          <a:prstGeom prst="downArrow">
            <a:avLst>
              <a:gd name="adj1" fmla="val 50000"/>
              <a:gd name="adj2" fmla="val 99479"/>
            </a:avLst>
          </a:prstGeom>
          <a:solidFill>
            <a:srgbClr val="800080">
              <a:alpha val="34901"/>
            </a:srgbClr>
          </a:solidFill>
          <a:ln w="9525">
            <a:noFill/>
            <a:miter lim="800000"/>
            <a:headEnd/>
            <a:tailEnd/>
          </a:ln>
        </p:spPr>
        <p:txBody>
          <a:bodyPr wrap="none" anchor="ctr">
            <a:prstTxWarp prst="textNoShape">
              <a:avLst/>
            </a:prstTxWarp>
          </a:bodyPr>
          <a:lstStyle/>
          <a:p>
            <a:pPr algn="ctr"/>
            <a:endParaRPr lang="en-US"/>
          </a:p>
        </p:txBody>
      </p:sp>
      <p:sp>
        <p:nvSpPr>
          <p:cNvPr id="407577" name="Text Box 25"/>
          <p:cNvSpPr txBox="1">
            <a:spLocks noChangeArrowheads="1"/>
          </p:cNvSpPr>
          <p:nvPr/>
        </p:nvSpPr>
        <p:spPr bwMode="auto">
          <a:xfrm>
            <a:off x="304800" y="3886200"/>
            <a:ext cx="8610600" cy="2835275"/>
          </a:xfrm>
          <a:prstGeom prst="rect">
            <a:avLst/>
          </a:prstGeom>
          <a:solidFill>
            <a:schemeClr val="bg1"/>
          </a:solidFill>
          <a:ln w="9525">
            <a:noFill/>
            <a:miter lim="800000"/>
            <a:headEnd/>
            <a:tailEnd/>
          </a:ln>
        </p:spPr>
        <p:txBody>
          <a:bodyPr>
            <a:prstTxWarp prst="textNoShape">
              <a:avLst/>
            </a:prstTxWarp>
            <a:spAutoFit/>
          </a:bodyPr>
          <a:lstStyle/>
          <a:p>
            <a:pPr algn="ctr">
              <a:spcBef>
                <a:spcPct val="50000"/>
              </a:spcBef>
            </a:pPr>
            <a:endParaRPr lang="en-US" i="1"/>
          </a:p>
          <a:p>
            <a:pPr algn="ctr">
              <a:spcBef>
                <a:spcPct val="50000"/>
              </a:spcBef>
            </a:pPr>
            <a:r>
              <a:rPr lang="en-US" sz="4800" i="1"/>
              <a:t>Appropriately compensated </a:t>
            </a:r>
            <a:br>
              <a:rPr lang="en-US" sz="4800" i="1"/>
            </a:br>
            <a:r>
              <a:rPr lang="en-US" sz="4800" i="1"/>
              <a:t>non-anion gap metabolic acidosis</a:t>
            </a:r>
            <a:endParaRPr lang="en-US" i="1"/>
          </a:p>
          <a:p>
            <a:pPr algn="ctr">
              <a:spcBef>
                <a:spcPct val="50000"/>
              </a:spcBef>
            </a:pPr>
            <a:endParaRPr lang="en-US" i="1"/>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07570"/>
                                        </p:tgtEl>
                                        <p:attrNameLst>
                                          <p:attrName>style.visibility</p:attrName>
                                        </p:attrNameLst>
                                      </p:cBhvr>
                                      <p:to>
                                        <p:strVal val="visible"/>
                                      </p:to>
                                    </p:set>
                                    <p:anim calcmode="lin" valueType="num">
                                      <p:cBhvr>
                                        <p:cTn id="7" dur="500" fill="hold"/>
                                        <p:tgtEl>
                                          <p:spTgt spid="407570"/>
                                        </p:tgtEl>
                                        <p:attrNameLst>
                                          <p:attrName>ppt_w</p:attrName>
                                        </p:attrNameLst>
                                      </p:cBhvr>
                                      <p:tavLst>
                                        <p:tav tm="0">
                                          <p:val>
                                            <p:fltVal val="0"/>
                                          </p:val>
                                        </p:tav>
                                        <p:tav tm="100000">
                                          <p:val>
                                            <p:strVal val="#ppt_w"/>
                                          </p:val>
                                        </p:tav>
                                      </p:tavLst>
                                    </p:anim>
                                    <p:anim calcmode="lin" valueType="num">
                                      <p:cBhvr>
                                        <p:cTn id="8" dur="500" fill="hold"/>
                                        <p:tgtEl>
                                          <p:spTgt spid="407570"/>
                                        </p:tgtEl>
                                        <p:attrNameLst>
                                          <p:attrName>ppt_h</p:attrName>
                                        </p:attrNameLst>
                                      </p:cBhvr>
                                      <p:tavLst>
                                        <p:tav tm="0">
                                          <p:val>
                                            <p:fltVal val="0"/>
                                          </p:val>
                                        </p:tav>
                                        <p:tav tm="100000">
                                          <p:val>
                                            <p:strVal val="#ppt_h"/>
                                          </p:val>
                                        </p:tav>
                                      </p:tavLst>
                                    </p:anim>
                                    <p:animEffect transition="in" filter="fade">
                                      <p:cBhvr>
                                        <p:cTn id="9" dur="500"/>
                                        <p:tgtEl>
                                          <p:spTgt spid="40757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07574"/>
                                        </p:tgtEl>
                                        <p:attrNameLst>
                                          <p:attrName>style.visibility</p:attrName>
                                        </p:attrNameLst>
                                      </p:cBhvr>
                                      <p:to>
                                        <p:strVal val="visible"/>
                                      </p:to>
                                    </p:set>
                                    <p:anim calcmode="lin" valueType="num">
                                      <p:cBhvr>
                                        <p:cTn id="12" dur="500" fill="hold"/>
                                        <p:tgtEl>
                                          <p:spTgt spid="407574"/>
                                        </p:tgtEl>
                                        <p:attrNameLst>
                                          <p:attrName>ppt_w</p:attrName>
                                        </p:attrNameLst>
                                      </p:cBhvr>
                                      <p:tavLst>
                                        <p:tav tm="0">
                                          <p:val>
                                            <p:fltVal val="0"/>
                                          </p:val>
                                        </p:tav>
                                        <p:tav tm="100000">
                                          <p:val>
                                            <p:strVal val="#ppt_w"/>
                                          </p:val>
                                        </p:tav>
                                      </p:tavLst>
                                    </p:anim>
                                    <p:anim calcmode="lin" valueType="num">
                                      <p:cBhvr>
                                        <p:cTn id="13" dur="500" fill="hold"/>
                                        <p:tgtEl>
                                          <p:spTgt spid="407574"/>
                                        </p:tgtEl>
                                        <p:attrNameLst>
                                          <p:attrName>ppt_h</p:attrName>
                                        </p:attrNameLst>
                                      </p:cBhvr>
                                      <p:tavLst>
                                        <p:tav tm="0">
                                          <p:val>
                                            <p:fltVal val="0"/>
                                          </p:val>
                                        </p:tav>
                                        <p:tav tm="100000">
                                          <p:val>
                                            <p:strVal val="#ppt_h"/>
                                          </p:val>
                                        </p:tav>
                                      </p:tavLst>
                                    </p:anim>
                                    <p:animEffect transition="in" filter="fade">
                                      <p:cBhvr>
                                        <p:cTn id="14" dur="500"/>
                                        <p:tgtEl>
                                          <p:spTgt spid="407574"/>
                                        </p:tgtEl>
                                      </p:cBhvr>
                                    </p:animEffect>
                                  </p:childTnLst>
                                </p:cTn>
                              </p:par>
                            </p:childTnLst>
                          </p:cTn>
                        </p:par>
                        <p:par>
                          <p:cTn id="15" fill="hold">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407571"/>
                                        </p:tgtEl>
                                        <p:attrNameLst>
                                          <p:attrName>style.visibility</p:attrName>
                                        </p:attrNameLst>
                                      </p:cBhvr>
                                      <p:to>
                                        <p:strVal val="visible"/>
                                      </p:to>
                                    </p:set>
                                    <p:anim calcmode="lin" valueType="num">
                                      <p:cBhvr>
                                        <p:cTn id="18" dur="500" fill="hold"/>
                                        <p:tgtEl>
                                          <p:spTgt spid="407571"/>
                                        </p:tgtEl>
                                        <p:attrNameLst>
                                          <p:attrName>ppt_w</p:attrName>
                                        </p:attrNameLst>
                                      </p:cBhvr>
                                      <p:tavLst>
                                        <p:tav tm="0">
                                          <p:val>
                                            <p:fltVal val="0"/>
                                          </p:val>
                                        </p:tav>
                                        <p:tav tm="100000">
                                          <p:val>
                                            <p:strVal val="#ppt_w"/>
                                          </p:val>
                                        </p:tav>
                                      </p:tavLst>
                                    </p:anim>
                                    <p:anim calcmode="lin" valueType="num">
                                      <p:cBhvr>
                                        <p:cTn id="19" dur="500" fill="hold"/>
                                        <p:tgtEl>
                                          <p:spTgt spid="407571"/>
                                        </p:tgtEl>
                                        <p:attrNameLst>
                                          <p:attrName>ppt_h</p:attrName>
                                        </p:attrNameLst>
                                      </p:cBhvr>
                                      <p:tavLst>
                                        <p:tav tm="0">
                                          <p:val>
                                            <p:fltVal val="0"/>
                                          </p:val>
                                        </p:tav>
                                        <p:tav tm="100000">
                                          <p:val>
                                            <p:strVal val="#ppt_h"/>
                                          </p:val>
                                        </p:tav>
                                      </p:tavLst>
                                    </p:anim>
                                    <p:animEffect transition="in" filter="fade">
                                      <p:cBhvr>
                                        <p:cTn id="20" dur="500"/>
                                        <p:tgtEl>
                                          <p:spTgt spid="407571"/>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407572"/>
                                        </p:tgtEl>
                                        <p:attrNameLst>
                                          <p:attrName>style.visibility</p:attrName>
                                        </p:attrNameLst>
                                      </p:cBhvr>
                                      <p:to>
                                        <p:strVal val="visible"/>
                                      </p:to>
                                    </p:set>
                                    <p:anim calcmode="lin" valueType="num">
                                      <p:cBhvr>
                                        <p:cTn id="23" dur="500" fill="hold"/>
                                        <p:tgtEl>
                                          <p:spTgt spid="407572"/>
                                        </p:tgtEl>
                                        <p:attrNameLst>
                                          <p:attrName>ppt_w</p:attrName>
                                        </p:attrNameLst>
                                      </p:cBhvr>
                                      <p:tavLst>
                                        <p:tav tm="0">
                                          <p:val>
                                            <p:fltVal val="0"/>
                                          </p:val>
                                        </p:tav>
                                        <p:tav tm="100000">
                                          <p:val>
                                            <p:strVal val="#ppt_w"/>
                                          </p:val>
                                        </p:tav>
                                      </p:tavLst>
                                    </p:anim>
                                    <p:anim calcmode="lin" valueType="num">
                                      <p:cBhvr>
                                        <p:cTn id="24" dur="500" fill="hold"/>
                                        <p:tgtEl>
                                          <p:spTgt spid="407572"/>
                                        </p:tgtEl>
                                        <p:attrNameLst>
                                          <p:attrName>ppt_h</p:attrName>
                                        </p:attrNameLst>
                                      </p:cBhvr>
                                      <p:tavLst>
                                        <p:tav tm="0">
                                          <p:val>
                                            <p:fltVal val="0"/>
                                          </p:val>
                                        </p:tav>
                                        <p:tav tm="100000">
                                          <p:val>
                                            <p:strVal val="#ppt_h"/>
                                          </p:val>
                                        </p:tav>
                                      </p:tavLst>
                                    </p:anim>
                                    <p:animEffect transition="in" filter="fade">
                                      <p:cBhvr>
                                        <p:cTn id="25" dur="500"/>
                                        <p:tgtEl>
                                          <p:spTgt spid="407572"/>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407575"/>
                                        </p:tgtEl>
                                        <p:attrNameLst>
                                          <p:attrName>style.visibility</p:attrName>
                                        </p:attrNameLst>
                                      </p:cBhvr>
                                      <p:to>
                                        <p:strVal val="visible"/>
                                      </p:to>
                                    </p:set>
                                    <p:anim calcmode="lin" valueType="num">
                                      <p:cBhvr>
                                        <p:cTn id="28" dur="500" fill="hold"/>
                                        <p:tgtEl>
                                          <p:spTgt spid="407575"/>
                                        </p:tgtEl>
                                        <p:attrNameLst>
                                          <p:attrName>ppt_w</p:attrName>
                                        </p:attrNameLst>
                                      </p:cBhvr>
                                      <p:tavLst>
                                        <p:tav tm="0">
                                          <p:val>
                                            <p:fltVal val="0"/>
                                          </p:val>
                                        </p:tav>
                                        <p:tav tm="100000">
                                          <p:val>
                                            <p:strVal val="#ppt_w"/>
                                          </p:val>
                                        </p:tav>
                                      </p:tavLst>
                                    </p:anim>
                                    <p:anim calcmode="lin" valueType="num">
                                      <p:cBhvr>
                                        <p:cTn id="29" dur="500" fill="hold"/>
                                        <p:tgtEl>
                                          <p:spTgt spid="407575"/>
                                        </p:tgtEl>
                                        <p:attrNameLst>
                                          <p:attrName>ppt_h</p:attrName>
                                        </p:attrNameLst>
                                      </p:cBhvr>
                                      <p:tavLst>
                                        <p:tav tm="0">
                                          <p:val>
                                            <p:fltVal val="0"/>
                                          </p:val>
                                        </p:tav>
                                        <p:tav tm="100000">
                                          <p:val>
                                            <p:strVal val="#ppt_h"/>
                                          </p:val>
                                        </p:tav>
                                      </p:tavLst>
                                    </p:anim>
                                    <p:animEffect transition="in" filter="fade">
                                      <p:cBhvr>
                                        <p:cTn id="30" dur="500"/>
                                        <p:tgtEl>
                                          <p:spTgt spid="407575"/>
                                        </p:tgtEl>
                                      </p:cBhvr>
                                    </p:animEffect>
                                  </p:childTnLst>
                                </p:cTn>
                              </p:par>
                            </p:childTnLst>
                          </p:cTn>
                        </p:par>
                        <p:par>
                          <p:cTn id="31" fill="hold">
                            <p:stCondLst>
                              <p:cond delay="1000"/>
                            </p:stCondLst>
                            <p:childTnLst>
                              <p:par>
                                <p:cTn id="32" presetID="22" presetClass="entr" presetSubtype="8" fill="hold" grpId="0" nodeType="afterEffect">
                                  <p:stCondLst>
                                    <p:cond delay="1000"/>
                                  </p:stCondLst>
                                  <p:childTnLst>
                                    <p:set>
                                      <p:cBhvr>
                                        <p:cTn id="33" dur="1" fill="hold">
                                          <p:stCondLst>
                                            <p:cond delay="0"/>
                                          </p:stCondLst>
                                        </p:cTn>
                                        <p:tgtEl>
                                          <p:spTgt spid="407555"/>
                                        </p:tgtEl>
                                        <p:attrNameLst>
                                          <p:attrName>style.visibility</p:attrName>
                                        </p:attrNameLst>
                                      </p:cBhvr>
                                      <p:to>
                                        <p:strVal val="visible"/>
                                      </p:to>
                                    </p:set>
                                    <p:animEffect transition="in" filter="wipe(left)">
                                      <p:cBhvr>
                                        <p:cTn id="34" dur="1000"/>
                                        <p:tgtEl>
                                          <p:spTgt spid="407555"/>
                                        </p:tgtEl>
                                      </p:cBhvr>
                                    </p:animEffect>
                                  </p:childTnLst>
                                </p:cTn>
                              </p:par>
                              <p:par>
                                <p:cTn id="35" presetID="22" presetClass="exit" presetSubtype="8" fill="hold" grpId="0" nodeType="withEffect">
                                  <p:stCondLst>
                                    <p:cond delay="1000"/>
                                  </p:stCondLst>
                                  <p:childTnLst>
                                    <p:animEffect transition="out" filter="wipe(left)">
                                      <p:cBhvr>
                                        <p:cTn id="36" dur="1000"/>
                                        <p:tgtEl>
                                          <p:spTgt spid="407576"/>
                                        </p:tgtEl>
                                      </p:cBhvr>
                                    </p:animEffect>
                                    <p:set>
                                      <p:cBhvr>
                                        <p:cTn id="37" dur="1" fill="hold">
                                          <p:stCondLst>
                                            <p:cond delay="999"/>
                                          </p:stCondLst>
                                        </p:cTn>
                                        <p:tgtEl>
                                          <p:spTgt spid="40757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07577"/>
                                        </p:tgtEl>
                                        <p:attrNameLst>
                                          <p:attrName>style.visibility</p:attrName>
                                        </p:attrNameLst>
                                      </p:cBhvr>
                                      <p:to>
                                        <p:strVal val="visible"/>
                                      </p:to>
                                    </p:set>
                                    <p:animEffect transition="in" filter="fade">
                                      <p:cBhvr>
                                        <p:cTn id="42" dur="500"/>
                                        <p:tgtEl>
                                          <p:spTgt spid="407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76" grpId="0"/>
      <p:bldP spid="407555" grpId="0"/>
      <p:bldP spid="407570" grpId="0" animBg="1"/>
      <p:bldP spid="407571" grpId="0" animBg="1"/>
      <p:bldP spid="407572" grpId="0" animBg="1"/>
      <p:bldP spid="407574" grpId="0" animBg="1"/>
      <p:bldP spid="407575" grpId="0" animBg="1"/>
      <p:bldP spid="4075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1"/>
          <p:cNvSpPr>
            <a:spLocks noChangeArrowheads="1"/>
          </p:cNvSpPr>
          <p:nvPr/>
        </p:nvSpPr>
        <p:spPr bwMode="auto">
          <a:xfrm>
            <a:off x="0" y="0"/>
            <a:ext cx="9144000" cy="1676400"/>
          </a:xfrm>
          <a:prstGeom prst="rect">
            <a:avLst/>
          </a:prstGeom>
          <a:solidFill>
            <a:schemeClr val="tx2"/>
          </a:solidFill>
          <a:ln w="9525">
            <a:solidFill>
              <a:schemeClr val="tx1"/>
            </a:solidFill>
            <a:round/>
            <a:headEnd/>
            <a:tailEnd/>
          </a:ln>
        </p:spPr>
        <p:txBody>
          <a:bodyPr>
            <a:prstTxWarp prst="textNoShape">
              <a:avLst/>
            </a:prstTxWarp>
          </a:bodyPr>
          <a:lstStyle/>
          <a:p>
            <a:endParaRPr lang="en-US"/>
          </a:p>
        </p:txBody>
      </p:sp>
      <p:pic>
        <p:nvPicPr>
          <p:cNvPr id="102403" name="Picture 10"/>
          <p:cNvPicPr>
            <a:picLocks noChangeAspect="1"/>
          </p:cNvPicPr>
          <p:nvPr/>
        </p:nvPicPr>
        <p:blipFill>
          <a:blip r:embed="rId2"/>
          <a:srcRect b="18764"/>
          <a:stretch>
            <a:fillRect/>
          </a:stretch>
        </p:blipFill>
        <p:spPr bwMode="auto">
          <a:xfrm>
            <a:off x="0" y="1249363"/>
            <a:ext cx="9144000" cy="5608637"/>
          </a:xfrm>
          <a:prstGeom prst="rect">
            <a:avLst/>
          </a:prstGeom>
          <a:noFill/>
          <a:ln w="9525">
            <a:noFill/>
            <a:miter lim="800000"/>
            <a:headEnd/>
            <a:tailEnd/>
          </a:ln>
        </p:spPr>
      </p:pic>
      <p:sp>
        <p:nvSpPr>
          <p:cNvPr id="5" name="TextBox 4"/>
          <p:cNvSpPr txBox="1"/>
          <p:nvPr/>
        </p:nvSpPr>
        <p:spPr>
          <a:xfrm>
            <a:off x="152400" y="152400"/>
            <a:ext cx="5486400" cy="461665"/>
          </a:xfrm>
          <a:prstGeom prst="rect">
            <a:avLst/>
          </a:prstGeom>
          <a:noFill/>
        </p:spPr>
        <p:txBody>
          <a:bodyPr wrap="square" rtlCol="0">
            <a:spAutoFit/>
          </a:bodyPr>
          <a:lstStyle/>
          <a:p>
            <a:r>
              <a:rPr lang="en-US" b="1" dirty="0" smtClean="0">
                <a:solidFill>
                  <a:srgbClr val="FFFFFF"/>
                </a:solidFill>
                <a:latin typeface="Helvetica Neue" pitchFamily="20" charset="0"/>
                <a:ea typeface="Helvetica Neue" pitchFamily="20" charset="0"/>
                <a:cs typeface="Helvetica Neue" pitchFamily="20" charset="0"/>
              </a:rPr>
              <a:t>Non-anion gap metabolic acidosis</a:t>
            </a:r>
            <a:endParaRPr lang="en-US" dirty="0"/>
          </a:p>
        </p:txBody>
      </p:sp>
    </p:spTree>
  </p:cSld>
  <p:clrMapOvr>
    <a:masterClrMapping/>
  </p:clrMapOvr>
  <p:transition>
    <p:cover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bwMode="auto">
          <a:xfrm>
            <a:off x="152400" y="1524000"/>
            <a:ext cx="3124200" cy="4724400"/>
          </a:xfrm>
          <a:prstGeom prst="round2DiagRect">
            <a:avLst>
              <a:gd name="adj1" fmla="val 23127"/>
              <a:gd name="adj2" fmla="val 0"/>
            </a:avLst>
          </a:prstGeom>
          <a:solidFill>
            <a:srgbClr val="FF0000"/>
          </a:solidFill>
          <a:ln w="9525" cap="flat" cmpd="sng" algn="ctr">
            <a:noFill/>
            <a:prstDash val="solid"/>
            <a:round/>
            <a:headEnd type="none" w="med" len="med"/>
            <a:tailEnd type="none" w="med" len="med"/>
          </a:ln>
          <a:effectLst/>
        </p:spPr>
        <p:txBody>
          <a:bodyPr>
            <a:prstTxWarp prst="textNoShape">
              <a:avLst/>
            </a:prstTxWarp>
          </a:bodyPr>
          <a:lstStyle/>
          <a:p>
            <a:pPr>
              <a:defRPr/>
            </a:pPr>
            <a:endParaRPr lang="en-US">
              <a:latin typeface="Times" pitchFamily="-65" charset="0"/>
            </a:endParaRPr>
          </a:p>
        </p:txBody>
      </p:sp>
      <p:sp>
        <p:nvSpPr>
          <p:cNvPr id="103427" name="Rectangle 2"/>
          <p:cNvSpPr>
            <a:spLocks noGrp="1" noChangeArrowheads="1"/>
          </p:cNvSpPr>
          <p:nvPr>
            <p:ph type="title"/>
          </p:nvPr>
        </p:nvSpPr>
        <p:spPr/>
        <p:txBody>
          <a:bodyPr/>
          <a:lstStyle/>
          <a:p>
            <a:pPr eaLnBrk="1" hangingPunct="1"/>
            <a:r>
              <a:rPr lang="en-US" smtClean="0">
                <a:ea typeface="ＭＳ Ｐゴシック" pitchFamily="20" charset="-128"/>
                <a:cs typeface="ＭＳ Ｐゴシック" pitchFamily="20" charset="-128"/>
              </a:rPr>
              <a:t>NAGMA</a:t>
            </a:r>
          </a:p>
        </p:txBody>
      </p:sp>
      <p:pic>
        <p:nvPicPr>
          <p:cNvPr id="103428" name="Picture 4" descr="Kidney Complex"/>
          <p:cNvPicPr>
            <a:picLocks noChangeAspect="1" noChangeArrowheads="1"/>
          </p:cNvPicPr>
          <p:nvPr/>
        </p:nvPicPr>
        <p:blipFill>
          <a:blip r:embed="rId3"/>
          <a:srcRect/>
          <a:stretch>
            <a:fillRect/>
          </a:stretch>
        </p:blipFill>
        <p:spPr bwMode="auto">
          <a:xfrm>
            <a:off x="6640513" y="2209800"/>
            <a:ext cx="1436687" cy="1676400"/>
          </a:xfrm>
          <a:prstGeom prst="rect">
            <a:avLst/>
          </a:prstGeom>
          <a:noFill/>
          <a:ln w="9525">
            <a:noFill/>
            <a:miter lim="800000"/>
            <a:headEnd/>
            <a:tailEnd/>
          </a:ln>
        </p:spPr>
      </p:pic>
      <p:pic>
        <p:nvPicPr>
          <p:cNvPr id="103429" name="Picture 6" descr="colon new"/>
          <p:cNvPicPr>
            <a:picLocks noChangeAspect="1" noChangeArrowheads="1"/>
          </p:cNvPicPr>
          <p:nvPr/>
        </p:nvPicPr>
        <p:blipFill>
          <a:blip r:embed="rId4"/>
          <a:srcRect/>
          <a:stretch>
            <a:fillRect/>
          </a:stretch>
        </p:blipFill>
        <p:spPr bwMode="auto">
          <a:xfrm>
            <a:off x="3716338" y="2209800"/>
            <a:ext cx="1541462" cy="1465263"/>
          </a:xfrm>
          <a:prstGeom prst="rect">
            <a:avLst/>
          </a:prstGeom>
          <a:noFill/>
          <a:ln w="9525">
            <a:noFill/>
            <a:miter lim="800000"/>
            <a:headEnd/>
            <a:tailEnd/>
          </a:ln>
        </p:spPr>
      </p:pic>
      <p:sp>
        <p:nvSpPr>
          <p:cNvPr id="103430" name="Text Box 7"/>
          <p:cNvSpPr txBox="1">
            <a:spLocks noChangeArrowheads="1"/>
          </p:cNvSpPr>
          <p:nvPr/>
        </p:nvSpPr>
        <p:spPr bwMode="auto">
          <a:xfrm>
            <a:off x="3429000" y="4419600"/>
            <a:ext cx="2209800" cy="2149475"/>
          </a:xfrm>
          <a:prstGeom prst="rect">
            <a:avLst/>
          </a:prstGeom>
          <a:noFill/>
          <a:ln w="9525">
            <a:noFill/>
            <a:miter lim="800000"/>
            <a:headEnd/>
            <a:tailEnd/>
          </a:ln>
        </p:spPr>
        <p:txBody>
          <a:bodyPr>
            <a:prstTxWarp prst="textNoShape">
              <a:avLst/>
            </a:prstTxWarp>
            <a:spAutoFit/>
          </a:bodyPr>
          <a:lstStyle/>
          <a:p>
            <a:pPr>
              <a:spcBef>
                <a:spcPct val="50000"/>
              </a:spcBef>
            </a:pPr>
            <a:r>
              <a:rPr lang="en-US"/>
              <a:t>GI loss of HCO</a:t>
            </a:r>
            <a:r>
              <a:rPr lang="en-US" baseline="-25000"/>
              <a:t>3</a:t>
            </a:r>
            <a:endParaRPr lang="en-US"/>
          </a:p>
          <a:p>
            <a:pPr>
              <a:lnSpc>
                <a:spcPct val="80000"/>
              </a:lnSpc>
              <a:spcBef>
                <a:spcPct val="50000"/>
              </a:spcBef>
            </a:pPr>
            <a:r>
              <a:rPr lang="en-US" sz="1400"/>
              <a:t>Diarrhea</a:t>
            </a:r>
          </a:p>
          <a:p>
            <a:pPr>
              <a:lnSpc>
                <a:spcPct val="80000"/>
              </a:lnSpc>
              <a:spcBef>
                <a:spcPct val="50000"/>
              </a:spcBef>
            </a:pPr>
            <a:r>
              <a:rPr lang="en-US" sz="1400"/>
              <a:t>Surgical drains</a:t>
            </a:r>
          </a:p>
          <a:p>
            <a:pPr>
              <a:lnSpc>
                <a:spcPct val="80000"/>
              </a:lnSpc>
              <a:spcBef>
                <a:spcPct val="50000"/>
              </a:spcBef>
            </a:pPr>
            <a:r>
              <a:rPr lang="en-US" sz="1400"/>
              <a:t>Fistulas</a:t>
            </a:r>
          </a:p>
          <a:p>
            <a:pPr>
              <a:lnSpc>
                <a:spcPct val="80000"/>
              </a:lnSpc>
              <a:spcBef>
                <a:spcPct val="50000"/>
              </a:spcBef>
            </a:pPr>
            <a:r>
              <a:rPr lang="en-US" sz="1400"/>
              <a:t>Ureterosigmoidostomy</a:t>
            </a:r>
          </a:p>
          <a:p>
            <a:pPr>
              <a:lnSpc>
                <a:spcPct val="80000"/>
              </a:lnSpc>
              <a:spcBef>
                <a:spcPct val="50000"/>
              </a:spcBef>
            </a:pPr>
            <a:r>
              <a:rPr lang="en-US" sz="1400"/>
              <a:t>Obstructed ureteroileostomy</a:t>
            </a:r>
          </a:p>
          <a:p>
            <a:pPr>
              <a:lnSpc>
                <a:spcPct val="80000"/>
              </a:lnSpc>
              <a:spcBef>
                <a:spcPct val="50000"/>
              </a:spcBef>
            </a:pPr>
            <a:r>
              <a:rPr lang="en-US" sz="1400"/>
              <a:t>Cholestyramine</a:t>
            </a:r>
          </a:p>
        </p:txBody>
      </p:sp>
      <p:sp>
        <p:nvSpPr>
          <p:cNvPr id="103431" name="Text Box 9"/>
          <p:cNvSpPr txBox="1">
            <a:spLocks noChangeArrowheads="1"/>
          </p:cNvSpPr>
          <p:nvPr/>
        </p:nvSpPr>
        <p:spPr bwMode="auto">
          <a:xfrm>
            <a:off x="6096000" y="4419600"/>
            <a:ext cx="2590800" cy="1589088"/>
          </a:xfrm>
          <a:prstGeom prst="rect">
            <a:avLst/>
          </a:prstGeom>
          <a:noFill/>
          <a:ln w="9525">
            <a:noFill/>
            <a:miter lim="800000"/>
            <a:headEnd/>
            <a:tailEnd/>
          </a:ln>
        </p:spPr>
        <p:txBody>
          <a:bodyPr>
            <a:prstTxWarp prst="textNoShape">
              <a:avLst/>
            </a:prstTxWarp>
            <a:spAutoFit/>
          </a:bodyPr>
          <a:lstStyle/>
          <a:p>
            <a:pPr>
              <a:spcBef>
                <a:spcPct val="50000"/>
              </a:spcBef>
            </a:pPr>
            <a:r>
              <a:rPr lang="en-US"/>
              <a:t>Renal loss of HCO</a:t>
            </a:r>
            <a:r>
              <a:rPr lang="en-US" baseline="-25000"/>
              <a:t>3</a:t>
            </a:r>
            <a:endParaRPr lang="en-US"/>
          </a:p>
          <a:p>
            <a:pPr>
              <a:lnSpc>
                <a:spcPct val="80000"/>
              </a:lnSpc>
              <a:spcBef>
                <a:spcPct val="50000"/>
              </a:spcBef>
            </a:pPr>
            <a:r>
              <a:rPr lang="en-US" sz="1400"/>
              <a:t>Renal tubular acidosis</a:t>
            </a:r>
          </a:p>
          <a:p>
            <a:pPr lvl="1">
              <a:lnSpc>
                <a:spcPct val="80000"/>
              </a:lnSpc>
              <a:spcBef>
                <a:spcPct val="50000"/>
              </a:spcBef>
            </a:pPr>
            <a:r>
              <a:rPr lang="en-US" sz="1400"/>
              <a:t>Proximal</a:t>
            </a:r>
          </a:p>
          <a:p>
            <a:pPr lvl="1">
              <a:lnSpc>
                <a:spcPct val="80000"/>
              </a:lnSpc>
              <a:spcBef>
                <a:spcPct val="50000"/>
              </a:spcBef>
            </a:pPr>
            <a:r>
              <a:rPr lang="en-US" sz="1400"/>
              <a:t>Distal</a:t>
            </a:r>
          </a:p>
          <a:p>
            <a:pPr lvl="1">
              <a:lnSpc>
                <a:spcPct val="80000"/>
              </a:lnSpc>
              <a:spcBef>
                <a:spcPct val="50000"/>
              </a:spcBef>
            </a:pPr>
            <a:r>
              <a:rPr lang="en-US" sz="1400"/>
              <a:t>Hypoaldosteronism</a:t>
            </a:r>
          </a:p>
        </p:txBody>
      </p:sp>
      <p:sp>
        <p:nvSpPr>
          <p:cNvPr id="103432" name="Rectangle 10"/>
          <p:cNvSpPr>
            <a:spLocks noChangeArrowheads="1"/>
          </p:cNvSpPr>
          <p:nvPr/>
        </p:nvSpPr>
        <p:spPr bwMode="auto">
          <a:xfrm>
            <a:off x="304800" y="4419600"/>
            <a:ext cx="2971800" cy="1735138"/>
          </a:xfrm>
          <a:prstGeom prst="rect">
            <a:avLst/>
          </a:prstGeom>
          <a:noFill/>
          <a:ln w="9525">
            <a:noFill/>
            <a:miter lim="800000"/>
            <a:headEnd/>
            <a:tailEnd/>
          </a:ln>
        </p:spPr>
        <p:txBody>
          <a:bodyPr>
            <a:prstTxWarp prst="textNoShape">
              <a:avLst/>
            </a:prstTxWarp>
            <a:spAutoFit/>
          </a:bodyPr>
          <a:lstStyle/>
          <a:p>
            <a:pPr eaLnBrk="1" hangingPunct="1">
              <a:spcBef>
                <a:spcPct val="20000"/>
              </a:spcBef>
            </a:pPr>
            <a:r>
              <a:rPr lang="en-US"/>
              <a:t>Chloride intoxication</a:t>
            </a:r>
            <a:r>
              <a:rPr lang="en-US" sz="2000"/>
              <a:t/>
            </a:r>
            <a:br>
              <a:rPr lang="en-US" sz="2000"/>
            </a:br>
            <a:r>
              <a:rPr lang="en-US" sz="1800"/>
              <a:t>Dilutional acidosis</a:t>
            </a:r>
          </a:p>
          <a:p>
            <a:pPr eaLnBrk="1" hangingPunct="1">
              <a:spcBef>
                <a:spcPct val="20000"/>
              </a:spcBef>
            </a:pPr>
            <a:r>
              <a:rPr lang="en-US" sz="1800"/>
              <a:t>HCl intoxication</a:t>
            </a:r>
          </a:p>
          <a:p>
            <a:pPr eaLnBrk="1" hangingPunct="1">
              <a:spcBef>
                <a:spcPct val="20000"/>
              </a:spcBef>
            </a:pPr>
            <a:r>
              <a:rPr lang="en-US" sz="1800"/>
              <a:t>Chloride gas intoxication</a:t>
            </a:r>
          </a:p>
          <a:p>
            <a:pPr eaLnBrk="1" hangingPunct="1">
              <a:spcBef>
                <a:spcPct val="20000"/>
              </a:spcBef>
            </a:pPr>
            <a:r>
              <a:rPr lang="en-US" sz="1800"/>
              <a:t>Early renal failure</a:t>
            </a:r>
          </a:p>
        </p:txBody>
      </p:sp>
      <p:pic>
        <p:nvPicPr>
          <p:cNvPr id="103433" name="Picture 12" descr="IV Bag, one"/>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363663" y="2209800"/>
            <a:ext cx="617537" cy="198596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endParaRPr lang="en-US">
              <a:ea typeface="ＭＳ Ｐゴシック" pitchFamily="20" charset="-128"/>
              <a:cs typeface="ＭＳ Ｐゴシック" pitchFamily="20" charset="-128"/>
            </a:endParaRPr>
          </a:p>
        </p:txBody>
      </p:sp>
      <p:pic>
        <p:nvPicPr>
          <p:cNvPr id="105475" name="Picture 2" descr="Google ChromeScreenSnapz001.png"/>
          <p:cNvPicPr>
            <a:picLocks noChangeAspect="1"/>
          </p:cNvPicPr>
          <p:nvPr/>
        </p:nvPicPr>
        <p:blipFill>
          <a:blip r:embed="rId2"/>
          <a:srcRect l="7509" t="9763"/>
          <a:stretch>
            <a:fillRect/>
          </a:stretch>
        </p:blipFill>
        <p:spPr bwMode="auto">
          <a:xfrm>
            <a:off x="0" y="0"/>
            <a:ext cx="9385300" cy="6858000"/>
          </a:xfrm>
          <a:prstGeom prst="rect">
            <a:avLst/>
          </a:prstGeom>
          <a:noFill/>
          <a:ln w="9525">
            <a:noFill/>
            <a:miter lim="800000"/>
            <a:headEnd/>
            <a:tailEnd/>
          </a:ln>
        </p:spPr>
      </p:pic>
      <p:sp>
        <p:nvSpPr>
          <p:cNvPr id="105476" name="TextBox 3"/>
          <p:cNvSpPr txBox="1">
            <a:spLocks noChangeArrowheads="1"/>
          </p:cNvSpPr>
          <p:nvPr/>
        </p:nvSpPr>
        <p:spPr bwMode="auto">
          <a:xfrm>
            <a:off x="6010275" y="1066800"/>
            <a:ext cx="3057525" cy="1077913"/>
          </a:xfrm>
          <a:prstGeom prst="rect">
            <a:avLst/>
          </a:prstGeom>
          <a:noFill/>
          <a:ln w="9525">
            <a:noFill/>
            <a:miter lim="800000"/>
            <a:headEnd/>
            <a:tailEnd/>
          </a:ln>
        </p:spPr>
        <p:txBody>
          <a:bodyPr wrap="none">
            <a:prstTxWarp prst="textNoShape">
              <a:avLst/>
            </a:prstTxWarp>
            <a:spAutoFit/>
          </a:bodyPr>
          <a:lstStyle/>
          <a:p>
            <a:r>
              <a:rPr lang="en-US" sz="3200">
                <a:solidFill>
                  <a:schemeClr val="bg1"/>
                </a:solidFill>
              </a:rPr>
              <a:t>pH = 5.5</a:t>
            </a:r>
          </a:p>
          <a:p>
            <a:r>
              <a:rPr lang="en-US" sz="3200">
                <a:solidFill>
                  <a:schemeClr val="bg1"/>
                </a:solidFill>
              </a:rPr>
              <a:t>Cl = 154 mmol/L</a:t>
            </a:r>
          </a:p>
        </p:txBody>
      </p:sp>
      <p:sp>
        <p:nvSpPr>
          <p:cNvPr id="5" name="TextBox 4"/>
          <p:cNvSpPr txBox="1">
            <a:spLocks noChangeArrowheads="1"/>
          </p:cNvSpPr>
          <p:nvPr/>
        </p:nvSpPr>
        <p:spPr bwMode="auto">
          <a:xfrm>
            <a:off x="6010275" y="3886200"/>
            <a:ext cx="2913063" cy="1570038"/>
          </a:xfrm>
          <a:prstGeom prst="rect">
            <a:avLst/>
          </a:prstGeom>
          <a:noFill/>
          <a:ln w="9525">
            <a:noFill/>
            <a:miter lim="800000"/>
            <a:headEnd/>
            <a:tailEnd/>
          </a:ln>
        </p:spPr>
        <p:txBody>
          <a:bodyPr wrap="none">
            <a:prstTxWarp prst="textNoShape">
              <a:avLst/>
            </a:prstTxWarp>
            <a:spAutoFit/>
          </a:bodyPr>
          <a:lstStyle/>
          <a:p>
            <a:r>
              <a:rPr lang="en-US" sz="3200">
                <a:solidFill>
                  <a:schemeClr val="bg1"/>
                </a:solidFill>
              </a:rPr>
              <a:t>Plasma volume</a:t>
            </a:r>
            <a:br>
              <a:rPr lang="en-US" sz="3200">
                <a:solidFill>
                  <a:schemeClr val="bg1"/>
                </a:solidFill>
              </a:rPr>
            </a:br>
            <a:r>
              <a:rPr lang="en-US" sz="3200">
                <a:solidFill>
                  <a:schemeClr val="bg1"/>
                </a:solidFill>
              </a:rPr>
              <a:t>3 liters</a:t>
            </a:r>
          </a:p>
          <a:p>
            <a:r>
              <a:rPr lang="en-US" sz="3200">
                <a:solidFill>
                  <a:schemeClr val="bg1"/>
                </a:solidFill>
              </a:rPr>
              <a:t>Plasma Cl = 105</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 y="0"/>
            <a:ext cx="9525000" cy="7010400"/>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768"/>
          <a:stretch/>
        </p:blipFill>
        <p:spPr>
          <a:xfrm>
            <a:off x="4254284" y="76200"/>
            <a:ext cx="5055032" cy="488881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3542612"/>
            <a:ext cx="6667500" cy="3343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3405872"/>
      </p:ext>
    </p:extLst>
  </p:cSld>
  <p:clrMapOvr>
    <a:masterClrMapping/>
  </p:clrMapOvr>
  <p:transition>
    <p:cover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creen Shot 2012-08-13 at 10.14.40 PM.png"/>
          <p:cNvPicPr>
            <a:picLocks noChangeAspect="1"/>
          </p:cNvPicPr>
          <p:nvPr/>
        </p:nvPicPr>
        <p:blipFill>
          <a:blip r:embed="rId2">
            <a:clrChange>
              <a:clrFrom>
                <a:srgbClr val="FFFFFF"/>
              </a:clrFrom>
              <a:clrTo>
                <a:srgbClr val="FFFFFF">
                  <a:alpha val="0"/>
                </a:srgbClr>
              </a:clrTo>
            </a:clrChange>
          </a:blip>
          <a:srcRect l="31667" t="5826" b="64209"/>
          <a:stretch>
            <a:fillRect/>
          </a:stretch>
        </p:blipFill>
        <p:spPr bwMode="auto">
          <a:xfrm>
            <a:off x="1828800" y="1905000"/>
            <a:ext cx="6248400" cy="1600200"/>
          </a:xfrm>
          <a:prstGeom prst="rect">
            <a:avLst/>
          </a:prstGeom>
          <a:noFill/>
          <a:ln w="9525">
            <a:noFill/>
            <a:miter lim="800000"/>
            <a:headEnd/>
            <a:tailEnd/>
          </a:ln>
        </p:spPr>
      </p:pic>
      <p:pic>
        <p:nvPicPr>
          <p:cNvPr id="4" name="Picture 4" descr="Screen Shot 2012-08-13 at 10.14.40 PM.png"/>
          <p:cNvPicPr>
            <a:picLocks noChangeAspect="1"/>
          </p:cNvPicPr>
          <p:nvPr/>
        </p:nvPicPr>
        <p:blipFill>
          <a:blip r:embed="rId2">
            <a:clrChange>
              <a:clrFrom>
                <a:srgbClr val="FFFFFF"/>
              </a:clrFrom>
              <a:clrTo>
                <a:srgbClr val="FFFFFF">
                  <a:alpha val="0"/>
                </a:srgbClr>
              </a:clrTo>
            </a:clrChange>
          </a:blip>
          <a:srcRect l="31667" t="48633" b="24255"/>
          <a:stretch>
            <a:fillRect/>
          </a:stretch>
        </p:blipFill>
        <p:spPr bwMode="auto">
          <a:xfrm>
            <a:off x="1524000" y="5029200"/>
            <a:ext cx="6248400" cy="1447800"/>
          </a:xfrm>
          <a:prstGeom prst="rect">
            <a:avLst/>
          </a:prstGeom>
          <a:noFill/>
          <a:ln w="9525">
            <a:noFill/>
            <a:miter lim="800000"/>
            <a:headEnd/>
            <a:tailEnd/>
          </a:ln>
        </p:spPr>
      </p:pic>
      <p:sp>
        <p:nvSpPr>
          <p:cNvPr id="5" name="Title 3"/>
          <p:cNvSpPr txBox="1">
            <a:spLocks/>
          </p:cNvSpPr>
          <p:nvPr/>
        </p:nvSpPr>
        <p:spPr bwMode="auto">
          <a:xfrm>
            <a:off x="685800" y="3581400"/>
            <a:ext cx="7772400" cy="1219200"/>
          </a:xfrm>
          <a:prstGeom prst="rect">
            <a:avLst/>
          </a:prstGeom>
          <a:noFill/>
          <a:ln w="9525">
            <a:noFill/>
            <a:miter lim="800000"/>
            <a:headEnd/>
            <a:tailEnd/>
          </a:ln>
        </p:spPr>
        <p:txBody>
          <a:bodyPr anchor="ctr">
            <a:prstTxWarp prst="textNoShape">
              <a:avLst/>
            </a:prstTxWarp>
          </a:bodyPr>
          <a:lstStyle/>
          <a:p>
            <a:pPr>
              <a:defRPr/>
            </a:pPr>
            <a:r>
              <a:rPr lang="en-US" sz="2800" kern="0" dirty="0">
                <a:solidFill>
                  <a:schemeClr val="tx2"/>
                </a:solidFill>
                <a:latin typeface="+mj-lt"/>
                <a:ea typeface="ＭＳ Ｐゴシック" charset="-128"/>
                <a:cs typeface="ＭＳ Ｐゴシック" charset="-128"/>
              </a:rPr>
              <a:t>Decreases in bicarbonate force the reaction to the left, replacing the bicarbonate and increasing H</a:t>
            </a:r>
            <a:r>
              <a:rPr lang="en-US" sz="2800" kern="0" baseline="30000" dirty="0">
                <a:solidFill>
                  <a:schemeClr val="tx2"/>
                </a:solidFill>
                <a:latin typeface="+mj-lt"/>
                <a:ea typeface="ＭＳ Ｐゴシック" charset="-128"/>
                <a:cs typeface="ＭＳ Ｐゴシック" charset="-128"/>
              </a:rPr>
              <a:t>+</a:t>
            </a:r>
          </a:p>
        </p:txBody>
      </p:sp>
      <p:sp>
        <p:nvSpPr>
          <p:cNvPr id="6" name="Title 3"/>
          <p:cNvSpPr txBox="1">
            <a:spLocks/>
          </p:cNvSpPr>
          <p:nvPr/>
        </p:nvSpPr>
        <p:spPr bwMode="auto">
          <a:xfrm>
            <a:off x="685800" y="533400"/>
            <a:ext cx="7772400" cy="1524000"/>
          </a:xfrm>
          <a:prstGeom prst="rect">
            <a:avLst/>
          </a:prstGeom>
          <a:noFill/>
          <a:ln w="9525">
            <a:noFill/>
            <a:miter lim="800000"/>
            <a:headEnd/>
            <a:tailEnd/>
          </a:ln>
        </p:spPr>
        <p:txBody>
          <a:bodyPr anchor="ctr">
            <a:prstTxWarp prst="textNoShape">
              <a:avLst/>
            </a:prstTxWarp>
          </a:bodyPr>
          <a:lstStyle/>
          <a:p>
            <a:r>
              <a:rPr lang="en-US" sz="2800">
                <a:solidFill>
                  <a:schemeClr val="tx2"/>
                </a:solidFill>
                <a:latin typeface="New Century Schlbk" pitchFamily="-46" charset="0"/>
                <a:ea typeface="ＭＳ Ｐゴシック" pitchFamily="20" charset="-128"/>
                <a:cs typeface="ＭＳ Ｐゴシック" pitchFamily="20" charset="-128"/>
              </a:rPr>
              <a:t>Increases in exogenous acid drive the reaction to the right, bicarbonate is consumed</a:t>
            </a:r>
            <a:endParaRPr lang="en-US" sz="2800" baseline="30000">
              <a:solidFill>
                <a:schemeClr val="tx2"/>
              </a:solidFill>
              <a:latin typeface="New Century Schlbk" pitchFamily="-46" charset="0"/>
              <a:ea typeface="ＭＳ Ｐゴシック" pitchFamily="20" charset="-128"/>
              <a:cs typeface="ＭＳ Ｐゴシック" pitchFamily="20" charset="-128"/>
            </a:endParaRPr>
          </a:p>
        </p:txBody>
      </p:sp>
      <p:pic>
        <p:nvPicPr>
          <p:cNvPr id="7" name="Picture 9" descr="Screen Shot 2012-08-13 at 11.04.45 PM.pn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524000" y="2370138"/>
            <a:ext cx="463550" cy="896937"/>
          </a:xfrm>
          <a:prstGeom prst="rect">
            <a:avLst/>
          </a:prstGeom>
          <a:noFill/>
          <a:ln w="9525">
            <a:noFill/>
            <a:miter lim="800000"/>
            <a:headEnd/>
            <a:tailEnd/>
          </a:ln>
        </p:spPr>
      </p:pic>
      <p:pic>
        <p:nvPicPr>
          <p:cNvPr id="8" name="Picture 7" descr="Screen Shot 2012-08-13 at 11.04.45 PM.png"/>
          <p:cNvPicPr>
            <a:picLocks noChangeAspect="1"/>
          </p:cNvPicPr>
          <p:nvPr/>
        </p:nvPicPr>
        <p:blipFill>
          <a:blip r:embed="rId3">
            <a:clrChange>
              <a:clrFrom>
                <a:srgbClr val="FFFFFF"/>
              </a:clrFrom>
              <a:clrTo>
                <a:srgbClr val="FFFFFF">
                  <a:alpha val="0"/>
                </a:srgbClr>
              </a:clrTo>
            </a:clrChange>
          </a:blip>
          <a:srcRect/>
          <a:stretch>
            <a:fillRect/>
          </a:stretch>
        </p:blipFill>
        <p:spPr bwMode="auto">
          <a:xfrm flipV="1">
            <a:off x="2489200" y="5486400"/>
            <a:ext cx="463550" cy="896938"/>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accel="50000" decel="5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fill="hold"/>
                                        <p:tgtEl>
                                          <p:spTgt spid="5"/>
                                        </p:tgtEl>
                                        <p:attrNameLst>
                                          <p:attrName>ppt_x</p:attrName>
                                        </p:attrNameLst>
                                      </p:cBhvr>
                                      <p:tavLst>
                                        <p:tav tm="0">
                                          <p:val>
                                            <p:strVal val="1+#ppt_w/2"/>
                                          </p:val>
                                        </p:tav>
                                        <p:tav tm="100000">
                                          <p:val>
                                            <p:strVal val="#ppt_x"/>
                                          </p:val>
                                        </p:tav>
                                      </p:tavLst>
                                    </p:anim>
                                    <p:anim calcmode="lin" valueType="num">
                                      <p:cBhvr additive="base">
                                        <p:cTn id="22" dur="10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4" accel="50000" decel="5000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ppt_x"/>
                                          </p:val>
                                        </p:tav>
                                        <p:tav tm="100000">
                                          <p:val>
                                            <p:strVal val="#ppt_x"/>
                                          </p:val>
                                        </p:tav>
                                      </p:tavLst>
                                    </p:anim>
                                    <p:anim calcmode="lin" valueType="num">
                                      <p:cBhvr additive="base">
                                        <p:cTn id="26" dur="1000" fill="hold"/>
                                        <p:tgtEl>
                                          <p:spTgt spid="4"/>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Screen Shot 2012-08-13 at 10.14.40 PM.png"/>
          <p:cNvPicPr>
            <a:picLocks noChangeAspect="1"/>
          </p:cNvPicPr>
          <p:nvPr/>
        </p:nvPicPr>
        <p:blipFill>
          <a:blip r:embed="rId2">
            <a:clrChange>
              <a:clrFrom>
                <a:srgbClr val="FFFFFF"/>
              </a:clrFrom>
              <a:clrTo>
                <a:srgbClr val="FFFFFF">
                  <a:alpha val="0"/>
                </a:srgbClr>
              </a:clrTo>
            </a:clrChange>
          </a:blip>
          <a:srcRect l="31667" t="5826" b="64209"/>
          <a:stretch>
            <a:fillRect/>
          </a:stretch>
        </p:blipFill>
        <p:spPr bwMode="auto">
          <a:xfrm>
            <a:off x="1828800" y="685800"/>
            <a:ext cx="6248400" cy="1600200"/>
          </a:xfrm>
          <a:prstGeom prst="rect">
            <a:avLst/>
          </a:prstGeom>
          <a:noFill/>
          <a:ln w="9525">
            <a:noFill/>
            <a:miter lim="800000"/>
            <a:headEnd/>
            <a:tailEnd/>
          </a:ln>
        </p:spPr>
      </p:pic>
      <p:pic>
        <p:nvPicPr>
          <p:cNvPr id="107523" name="Picture 9" descr="Screen Shot 2012-08-13 at 11.04.45 PM.pn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524000" y="1143000"/>
            <a:ext cx="463550" cy="896938"/>
          </a:xfrm>
          <a:prstGeom prst="rect">
            <a:avLst/>
          </a:prstGeom>
          <a:noFill/>
          <a:ln w="9525">
            <a:noFill/>
            <a:miter lim="800000"/>
            <a:headEnd/>
            <a:tailEnd/>
          </a:ln>
        </p:spPr>
      </p:pic>
      <p:pic>
        <p:nvPicPr>
          <p:cNvPr id="107524" name="Picture 4" descr="Screen Shot 2012-08-13 at 10.14.40 PM.png"/>
          <p:cNvPicPr>
            <a:picLocks noChangeAspect="1"/>
          </p:cNvPicPr>
          <p:nvPr/>
        </p:nvPicPr>
        <p:blipFill>
          <a:blip r:embed="rId2">
            <a:clrChange>
              <a:clrFrom>
                <a:srgbClr val="FFFFFF"/>
              </a:clrFrom>
              <a:clrTo>
                <a:srgbClr val="FFFFFF">
                  <a:alpha val="0"/>
                </a:srgbClr>
              </a:clrTo>
            </a:clrChange>
          </a:blip>
          <a:srcRect l="31667" t="48633" b="24255"/>
          <a:stretch>
            <a:fillRect/>
          </a:stretch>
        </p:blipFill>
        <p:spPr bwMode="auto">
          <a:xfrm>
            <a:off x="1828800" y="2971800"/>
            <a:ext cx="6248400" cy="1447800"/>
          </a:xfrm>
          <a:prstGeom prst="rect">
            <a:avLst/>
          </a:prstGeom>
          <a:noFill/>
          <a:ln w="9525">
            <a:noFill/>
            <a:miter lim="800000"/>
            <a:headEnd/>
            <a:tailEnd/>
          </a:ln>
        </p:spPr>
      </p:pic>
      <p:pic>
        <p:nvPicPr>
          <p:cNvPr id="107525" name="Picture 9" descr="Screen Shot 2012-08-13 at 11.04.45 PM.png"/>
          <p:cNvPicPr>
            <a:picLocks noChangeAspect="1"/>
          </p:cNvPicPr>
          <p:nvPr/>
        </p:nvPicPr>
        <p:blipFill>
          <a:blip r:embed="rId3">
            <a:clrChange>
              <a:clrFrom>
                <a:srgbClr val="FFFFFF"/>
              </a:clrFrom>
              <a:clrTo>
                <a:srgbClr val="FFFFFF">
                  <a:alpha val="0"/>
                </a:srgbClr>
              </a:clrTo>
            </a:clrChange>
          </a:blip>
          <a:srcRect/>
          <a:stretch>
            <a:fillRect/>
          </a:stretch>
        </p:blipFill>
        <p:spPr bwMode="auto">
          <a:xfrm flipV="1">
            <a:off x="2795588" y="3438525"/>
            <a:ext cx="463550" cy="896938"/>
          </a:xfrm>
          <a:prstGeom prst="rect">
            <a:avLst/>
          </a:prstGeom>
          <a:noFill/>
          <a:ln w="9525">
            <a:noFill/>
            <a:miter lim="800000"/>
            <a:headEnd/>
            <a:tailEnd/>
          </a:ln>
        </p:spPr>
      </p:pic>
      <p:sp>
        <p:nvSpPr>
          <p:cNvPr id="107526" name="Title 3"/>
          <p:cNvSpPr txBox="1">
            <a:spLocks/>
          </p:cNvSpPr>
          <p:nvPr/>
        </p:nvSpPr>
        <p:spPr bwMode="auto">
          <a:xfrm>
            <a:off x="0" y="4495800"/>
            <a:ext cx="8458200" cy="2362200"/>
          </a:xfrm>
          <a:prstGeom prst="rect">
            <a:avLst/>
          </a:prstGeom>
          <a:noFill/>
          <a:ln w="9525">
            <a:noFill/>
            <a:miter lim="800000"/>
            <a:headEnd/>
            <a:tailEnd/>
          </a:ln>
        </p:spPr>
        <p:txBody>
          <a:bodyPr anchor="ctr">
            <a:prstTxWarp prst="textNoShape">
              <a:avLst/>
            </a:prstTxWarp>
          </a:bodyPr>
          <a:lstStyle/>
          <a:p>
            <a:pPr algn="r"/>
            <a:r>
              <a:rPr lang="en-US" sz="3800" dirty="0">
                <a:solidFill>
                  <a:schemeClr val="tx2"/>
                </a:solidFill>
                <a:latin typeface="New Century Schlbk" pitchFamily="-46" charset="0"/>
                <a:ea typeface="ＭＳ Ｐゴシック" pitchFamily="20" charset="-128"/>
                <a:cs typeface="ＭＳ Ｐゴシック" pitchFamily="20" charset="-128"/>
              </a:rPr>
              <a:t>in both, the end result is an increase </a:t>
            </a:r>
            <a:br>
              <a:rPr lang="en-US" sz="3800" dirty="0">
                <a:solidFill>
                  <a:schemeClr val="tx2"/>
                </a:solidFill>
                <a:latin typeface="New Century Schlbk" pitchFamily="-46" charset="0"/>
                <a:ea typeface="ＭＳ Ｐゴシック" pitchFamily="20" charset="-128"/>
                <a:cs typeface="ＭＳ Ｐゴシック" pitchFamily="20" charset="-128"/>
              </a:rPr>
            </a:br>
            <a:r>
              <a:rPr lang="en-US" sz="3800" dirty="0">
                <a:solidFill>
                  <a:schemeClr val="tx2"/>
                </a:solidFill>
                <a:latin typeface="New Century Schlbk" pitchFamily="-46" charset="0"/>
                <a:ea typeface="ＭＳ Ｐゴシック" pitchFamily="20" charset="-128"/>
                <a:cs typeface="ＭＳ Ｐゴシック" pitchFamily="20" charset="-128"/>
              </a:rPr>
              <a:t>in H</a:t>
            </a:r>
            <a:r>
              <a:rPr lang="en-US" sz="3800" baseline="30000" dirty="0">
                <a:solidFill>
                  <a:schemeClr val="tx2"/>
                </a:solidFill>
                <a:latin typeface="New Century Schlbk" pitchFamily="-46" charset="0"/>
                <a:ea typeface="ＭＳ Ｐゴシック" pitchFamily="20" charset="-128"/>
                <a:cs typeface="ＭＳ Ｐゴシック" pitchFamily="20" charset="-128"/>
              </a:rPr>
              <a:t>+</a:t>
            </a:r>
            <a:r>
              <a:rPr lang="en-US" sz="3800" dirty="0">
                <a:solidFill>
                  <a:schemeClr val="tx2"/>
                </a:solidFill>
                <a:latin typeface="New Century Schlbk" pitchFamily="-46" charset="0"/>
                <a:ea typeface="ＭＳ Ｐゴシック" pitchFamily="20" charset="-128"/>
                <a:cs typeface="ＭＳ Ｐゴシック" pitchFamily="20" charset="-128"/>
              </a:rPr>
              <a:t> and a decrease in </a:t>
            </a:r>
            <a:r>
              <a:rPr lang="en-US" sz="3800" dirty="0" smtClean="0">
                <a:solidFill>
                  <a:schemeClr val="tx2"/>
                </a:solidFill>
                <a:latin typeface="New Century Schlbk" pitchFamily="-46" charset="0"/>
                <a:ea typeface="ＭＳ Ｐゴシック" pitchFamily="20" charset="-128"/>
                <a:cs typeface="ＭＳ Ｐゴシック" pitchFamily="20" charset="-128"/>
              </a:rPr>
              <a:t>HCO</a:t>
            </a:r>
            <a:r>
              <a:rPr lang="en-US" sz="3800" baseline="-25000" dirty="0" smtClean="0">
                <a:solidFill>
                  <a:schemeClr val="tx2"/>
                </a:solidFill>
                <a:latin typeface="New Century Schlbk" pitchFamily="-46" charset="0"/>
                <a:ea typeface="ＭＳ Ｐゴシック" pitchFamily="20" charset="-128"/>
                <a:cs typeface="ＭＳ Ｐゴシック" pitchFamily="20" charset="-128"/>
              </a:rPr>
              <a:t>3</a:t>
            </a:r>
            <a:r>
              <a:rPr lang="en-US" sz="3800" dirty="0" smtClean="0">
                <a:solidFill>
                  <a:schemeClr val="tx2"/>
                </a:solidFill>
                <a:latin typeface="New Century Schlbk" pitchFamily="-46" charset="0"/>
                <a:ea typeface="ＭＳ Ｐゴシック" pitchFamily="20" charset="-128"/>
                <a:cs typeface="ＭＳ Ｐゴシック" pitchFamily="20" charset="-128"/>
              </a:rPr>
              <a:t>, </a:t>
            </a:r>
            <a:br>
              <a:rPr lang="en-US" sz="3800" dirty="0" smtClean="0">
                <a:solidFill>
                  <a:schemeClr val="tx2"/>
                </a:solidFill>
                <a:latin typeface="New Century Schlbk" pitchFamily="-46" charset="0"/>
                <a:ea typeface="ＭＳ Ｐゴシック" pitchFamily="20" charset="-128"/>
                <a:cs typeface="ＭＳ Ｐゴシック" pitchFamily="20" charset="-128"/>
              </a:rPr>
            </a:br>
            <a:endParaRPr lang="en-US" sz="3800" i="1" dirty="0">
              <a:solidFill>
                <a:schemeClr val="tx2"/>
              </a:solidFill>
              <a:latin typeface="New Century Schlbk" pitchFamily="-46" charset="0"/>
              <a:ea typeface="ＭＳ Ｐゴシック" pitchFamily="20" charset="-128"/>
              <a:cs typeface="ＭＳ Ｐゴシック" pitchFamily="20" charset="-128"/>
            </a:endParaRPr>
          </a:p>
        </p:txBody>
      </p:sp>
      <p:sp>
        <p:nvSpPr>
          <p:cNvPr id="7" name="Title 3"/>
          <p:cNvSpPr txBox="1">
            <a:spLocks/>
          </p:cNvSpPr>
          <p:nvPr/>
        </p:nvSpPr>
        <p:spPr bwMode="auto">
          <a:xfrm>
            <a:off x="0" y="5943600"/>
            <a:ext cx="8458200" cy="762000"/>
          </a:xfrm>
          <a:prstGeom prst="rect">
            <a:avLst/>
          </a:prstGeom>
          <a:noFill/>
          <a:ln w="9525">
            <a:noFill/>
            <a:miter lim="800000"/>
            <a:headEnd/>
            <a:tailEnd/>
          </a:ln>
        </p:spPr>
        <p:txBody>
          <a:bodyPr anchor="ctr">
            <a:prstTxWarp prst="textNoShape">
              <a:avLst/>
            </a:prstTxWarp>
          </a:bodyPr>
          <a:lstStyle/>
          <a:p>
            <a:pPr algn="r"/>
            <a:r>
              <a:rPr lang="en-US" sz="3200" i="1" dirty="0" smtClean="0">
                <a:solidFill>
                  <a:schemeClr val="tx2"/>
                </a:solidFill>
                <a:latin typeface="New Century Schlbk" pitchFamily="-46" charset="0"/>
                <a:ea typeface="ＭＳ Ｐゴシック" pitchFamily="20" charset="-128"/>
                <a:cs typeface="ＭＳ Ｐゴシック" pitchFamily="20" charset="-128"/>
              </a:rPr>
              <a:t>the defining characteristic of metabolic acidosis</a:t>
            </a:r>
            <a:endParaRPr lang="en-US" sz="3200" i="1" dirty="0">
              <a:solidFill>
                <a:schemeClr val="tx2"/>
              </a:solidFill>
              <a:latin typeface="New Century Schlbk" pitchFamily="-46" charset="0"/>
              <a:ea typeface="ＭＳ Ｐゴシック" pitchFamily="20" charset="-128"/>
              <a:cs typeface="ＭＳ Ｐゴシック" pitchFamily="20"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7" name="Picture 6" descr="IMG_2596.PNG"/>
          <p:cNvPicPr>
            <a:picLocks noChangeAspect="1"/>
          </p:cNvPicPr>
          <p:nvPr/>
        </p:nvPicPr>
        <p:blipFill>
          <a:blip r:embed="rId3"/>
          <a:stretch>
            <a:fillRect/>
          </a:stretch>
        </p:blipFill>
        <p:spPr>
          <a:xfrm>
            <a:off x="2514600" y="0"/>
            <a:ext cx="3863976" cy="6858000"/>
          </a:xfrm>
          <a:prstGeom prst="rect">
            <a:avLst/>
          </a:prstGeom>
        </p:spPr>
      </p:pic>
      <p:pic>
        <p:nvPicPr>
          <p:cNvPr id="8" name="Picture 7" descr="IMG_2597.PNG"/>
          <p:cNvPicPr>
            <a:picLocks noChangeAspect="1"/>
          </p:cNvPicPr>
          <p:nvPr/>
        </p:nvPicPr>
        <p:blipFill>
          <a:blip r:embed="rId4"/>
          <a:stretch>
            <a:fillRect/>
          </a:stretch>
        </p:blipFill>
        <p:spPr>
          <a:xfrm>
            <a:off x="2514600" y="0"/>
            <a:ext cx="3863975" cy="6858000"/>
          </a:xfrm>
          <a:prstGeom prst="rect">
            <a:avLst/>
          </a:prstGeom>
        </p:spPr>
      </p:pic>
      <p:pic>
        <p:nvPicPr>
          <p:cNvPr id="9" name="Picture 8" descr="IMG_2598.PNG"/>
          <p:cNvPicPr>
            <a:picLocks noChangeAspect="1"/>
          </p:cNvPicPr>
          <p:nvPr/>
        </p:nvPicPr>
        <p:blipFill>
          <a:blip r:embed="rId5"/>
          <a:stretch>
            <a:fillRect/>
          </a:stretch>
        </p:blipFill>
        <p:spPr>
          <a:xfrm>
            <a:off x="2514600" y="0"/>
            <a:ext cx="3863975" cy="6858000"/>
          </a:xfrm>
          <a:prstGeom prst="rect">
            <a:avLst/>
          </a:prstGeom>
        </p:spPr>
      </p:pic>
      <p:pic>
        <p:nvPicPr>
          <p:cNvPr id="11" name="Picture 10" descr="IMG_2599.PNG"/>
          <p:cNvPicPr>
            <a:picLocks noChangeAspect="1"/>
          </p:cNvPicPr>
          <p:nvPr/>
        </p:nvPicPr>
        <p:blipFill>
          <a:blip r:embed="rId6"/>
          <a:stretch>
            <a:fillRect/>
          </a:stretch>
        </p:blipFill>
        <p:spPr>
          <a:xfrm>
            <a:off x="2514600" y="0"/>
            <a:ext cx="3863975" cy="6858000"/>
          </a:xfrm>
          <a:prstGeom prst="rect">
            <a:avLst/>
          </a:prstGeom>
        </p:spPr>
      </p:pic>
      <p:pic>
        <p:nvPicPr>
          <p:cNvPr id="12" name="Picture 11" descr="IMG_2600.PNG"/>
          <p:cNvPicPr>
            <a:picLocks noChangeAspect="1"/>
          </p:cNvPicPr>
          <p:nvPr/>
        </p:nvPicPr>
        <p:blipFill>
          <a:blip r:embed="rId7"/>
          <a:stretch>
            <a:fillRect/>
          </a:stretch>
        </p:blipFill>
        <p:spPr>
          <a:xfrm>
            <a:off x="2514600" y="0"/>
            <a:ext cx="3863975" cy="6858000"/>
          </a:xfrm>
          <a:prstGeom prst="rect">
            <a:avLst/>
          </a:prstGeom>
        </p:spPr>
      </p:pic>
      <p:sp>
        <p:nvSpPr>
          <p:cNvPr id="13" name="Rectangle 2"/>
          <p:cNvSpPr txBox="1">
            <a:spLocks noChangeArrowheads="1"/>
          </p:cNvSpPr>
          <p:nvPr/>
        </p:nvSpPr>
        <p:spPr bwMode="auto">
          <a:xfrm>
            <a:off x="0" y="6019800"/>
            <a:ext cx="9144000" cy="838200"/>
          </a:xfrm>
          <a:prstGeom prst="rect">
            <a:avLst/>
          </a:prstGeom>
          <a:solidFill>
            <a:srgbClr val="C0504D"/>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00" u="none" strike="noStrike" kern="0" cap="none" spc="0" normalizeH="0" baseline="0" noProof="0" dirty="0" err="1" smtClean="0">
                <a:ln>
                  <a:noFill/>
                </a:ln>
                <a:solidFill>
                  <a:schemeClr val="bg1"/>
                </a:solidFill>
                <a:effectLst/>
                <a:uLnTx/>
                <a:uFillTx/>
                <a:latin typeface="+mj-lt"/>
                <a:ea typeface="ＭＳ Ｐゴシック" pitchFamily="-107" charset="-128"/>
                <a:cs typeface="ＭＳ Ｐゴシック" pitchFamily="-107" charset="-128"/>
              </a:rPr>
              <a:t>App.GoSoapbox.com</a:t>
            </a:r>
            <a:r>
              <a:rPr lang="en-US" sz="4100" kern="0" dirty="0" smtClean="0">
                <a:solidFill>
                  <a:schemeClr val="bg1"/>
                </a:solidFill>
                <a:latin typeface="+mj-lt"/>
                <a:ea typeface="ＭＳ Ｐゴシック" pitchFamily="-107" charset="-128"/>
                <a:cs typeface="ＭＳ Ｐゴシック" pitchFamily="-107" charset="-128"/>
              </a:rPr>
              <a:t> 665-971-584</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1" accel="50000" decel="50000" fill="hold"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0-ppt_h/2"/>
                                          </p:val>
                                        </p:tav>
                                      </p:tavLst>
                                    </p:anim>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Screen Shot 2012-08-13 at 10.14.40 PM.png"/>
          <p:cNvPicPr>
            <a:picLocks noChangeAspect="1"/>
          </p:cNvPicPr>
          <p:nvPr/>
        </p:nvPicPr>
        <p:blipFill>
          <a:blip r:embed="rId2">
            <a:clrChange>
              <a:clrFrom>
                <a:srgbClr val="FFFFFF"/>
              </a:clrFrom>
              <a:clrTo>
                <a:srgbClr val="FFFFFF">
                  <a:alpha val="0"/>
                </a:srgbClr>
              </a:clrTo>
            </a:clrChange>
          </a:blip>
          <a:srcRect l="31667" t="48633" b="24255"/>
          <a:stretch>
            <a:fillRect/>
          </a:stretch>
        </p:blipFill>
        <p:spPr bwMode="auto">
          <a:xfrm>
            <a:off x="1828800" y="2971800"/>
            <a:ext cx="6248400" cy="1447800"/>
          </a:xfrm>
          <a:prstGeom prst="rect">
            <a:avLst/>
          </a:prstGeom>
          <a:noFill/>
          <a:ln w="9525">
            <a:noFill/>
            <a:miter lim="800000"/>
            <a:headEnd/>
            <a:tailEnd/>
          </a:ln>
        </p:spPr>
      </p:pic>
      <p:pic>
        <p:nvPicPr>
          <p:cNvPr id="108547" name="Picture 9" descr="Screen Shot 2012-08-13 at 11.04.45 PM.png"/>
          <p:cNvPicPr>
            <a:picLocks noChangeAspect="1"/>
          </p:cNvPicPr>
          <p:nvPr/>
        </p:nvPicPr>
        <p:blipFill>
          <a:blip r:embed="rId3">
            <a:clrChange>
              <a:clrFrom>
                <a:srgbClr val="FFFFFF"/>
              </a:clrFrom>
              <a:clrTo>
                <a:srgbClr val="FFFFFF">
                  <a:alpha val="0"/>
                </a:srgbClr>
              </a:clrTo>
            </a:clrChange>
          </a:blip>
          <a:srcRect/>
          <a:stretch>
            <a:fillRect/>
          </a:stretch>
        </p:blipFill>
        <p:spPr bwMode="auto">
          <a:xfrm flipV="1">
            <a:off x="2795588" y="3438525"/>
            <a:ext cx="463550" cy="896938"/>
          </a:xfrm>
          <a:prstGeom prst="rect">
            <a:avLst/>
          </a:prstGeom>
          <a:noFill/>
          <a:ln w="9525">
            <a:noFill/>
            <a:miter lim="800000"/>
            <a:headEnd/>
            <a:tailEnd/>
          </a:ln>
        </p:spPr>
      </p:pic>
      <p:sp>
        <p:nvSpPr>
          <p:cNvPr id="108548" name="Title 3"/>
          <p:cNvSpPr txBox="1">
            <a:spLocks/>
          </p:cNvSpPr>
          <p:nvPr/>
        </p:nvSpPr>
        <p:spPr bwMode="auto">
          <a:xfrm>
            <a:off x="685800" y="4419600"/>
            <a:ext cx="7772400" cy="2057400"/>
          </a:xfrm>
          <a:prstGeom prst="rect">
            <a:avLst/>
          </a:prstGeom>
          <a:noFill/>
          <a:ln w="9525">
            <a:noFill/>
            <a:miter lim="800000"/>
            <a:headEnd/>
            <a:tailEnd/>
          </a:ln>
        </p:spPr>
        <p:txBody>
          <a:bodyPr anchor="ctr">
            <a:prstTxWarp prst="textNoShape">
              <a:avLst/>
            </a:prstTxWarp>
          </a:bodyPr>
          <a:lstStyle/>
          <a:p>
            <a:pPr algn="r"/>
            <a:r>
              <a:rPr lang="en-US" sz="3800" dirty="0">
                <a:solidFill>
                  <a:schemeClr val="tx2"/>
                </a:solidFill>
                <a:latin typeface="New Century Schlbk" pitchFamily="-46" charset="0"/>
                <a:ea typeface="ＭＳ Ｐゴシック" pitchFamily="20" charset="-128"/>
                <a:cs typeface="ＭＳ Ｐゴシック" pitchFamily="20" charset="-128"/>
              </a:rPr>
              <a:t>In NAGMA we will use the</a:t>
            </a:r>
            <a:r>
              <a:rPr lang="en-US" sz="3800" dirty="0" smtClean="0">
                <a:solidFill>
                  <a:schemeClr val="tx2"/>
                </a:solidFill>
                <a:latin typeface="New Century Schlbk" pitchFamily="-46" charset="0"/>
                <a:ea typeface="ＭＳ Ｐゴシック" pitchFamily="20" charset="-128"/>
                <a:cs typeface="ＭＳ Ｐゴシック" pitchFamily="20" charset="-128"/>
              </a:rPr>
              <a:t> </a:t>
            </a:r>
            <a:br>
              <a:rPr lang="en-US" sz="3800" dirty="0" smtClean="0">
                <a:solidFill>
                  <a:schemeClr val="tx2"/>
                </a:solidFill>
                <a:latin typeface="New Century Schlbk" pitchFamily="-46" charset="0"/>
                <a:ea typeface="ＭＳ Ｐゴシック" pitchFamily="20" charset="-128"/>
                <a:cs typeface="ＭＳ Ｐゴシック" pitchFamily="20" charset="-128"/>
              </a:rPr>
            </a:br>
            <a:r>
              <a:rPr lang="en-US" sz="3800" dirty="0" smtClean="0">
                <a:solidFill>
                  <a:schemeClr val="tx2"/>
                </a:solidFill>
                <a:latin typeface="New Century Schlbk" pitchFamily="-46" charset="0"/>
                <a:ea typeface="ＭＳ Ｐゴシック" pitchFamily="20" charset="-128"/>
                <a:cs typeface="ＭＳ Ｐゴシック" pitchFamily="20" charset="-128"/>
              </a:rPr>
              <a:t>“</a:t>
            </a:r>
            <a:r>
              <a:rPr lang="en-US" sz="3800" dirty="0">
                <a:solidFill>
                  <a:schemeClr val="tx2"/>
                </a:solidFill>
                <a:latin typeface="New Century Schlbk" pitchFamily="-46" charset="0"/>
                <a:ea typeface="ＭＳ Ｐゴシック" pitchFamily="20" charset="-128"/>
                <a:cs typeface="ＭＳ Ｐゴシック" pitchFamily="20" charset="-128"/>
              </a:rPr>
              <a:t>loss of HCO</a:t>
            </a:r>
            <a:r>
              <a:rPr lang="en-US" sz="3800" baseline="-25000" dirty="0">
                <a:solidFill>
                  <a:schemeClr val="tx2"/>
                </a:solidFill>
                <a:latin typeface="New Century Schlbk" pitchFamily="-46" charset="0"/>
                <a:ea typeface="ＭＳ Ｐゴシック" pitchFamily="20" charset="-128"/>
                <a:cs typeface="ＭＳ Ｐゴシック" pitchFamily="20" charset="-128"/>
              </a:rPr>
              <a:t>3</a:t>
            </a:r>
            <a:r>
              <a:rPr lang="en-US" sz="3800" dirty="0">
                <a:solidFill>
                  <a:schemeClr val="tx2"/>
                </a:solidFill>
                <a:latin typeface="New Century Schlbk" pitchFamily="-46" charset="0"/>
                <a:ea typeface="ＭＳ Ｐゴシック" pitchFamily="20" charset="-128"/>
                <a:cs typeface="ＭＳ Ｐゴシック" pitchFamily="20" charset="-128"/>
              </a:rPr>
              <a:t>” model</a:t>
            </a:r>
            <a:endParaRPr lang="en-US" sz="3800" baseline="-25000" dirty="0">
              <a:solidFill>
                <a:schemeClr val="tx2"/>
              </a:solidFill>
              <a:latin typeface="New Century Schlbk" pitchFamily="-46" charset="0"/>
              <a:ea typeface="ＭＳ Ｐゴシック" pitchFamily="20" charset="-128"/>
              <a:cs typeface="ＭＳ Ｐゴシック" pitchFamily="20" charset="-128"/>
            </a:endParaRPr>
          </a:p>
        </p:txBody>
      </p:sp>
      <p:sp>
        <p:nvSpPr>
          <p:cNvPr id="5" name="Oval 4"/>
          <p:cNvSpPr/>
          <p:nvPr/>
        </p:nvSpPr>
        <p:spPr bwMode="auto">
          <a:xfrm>
            <a:off x="1371600" y="2743200"/>
            <a:ext cx="6553200" cy="1905000"/>
          </a:xfrm>
          <a:prstGeom prst="ellipse">
            <a:avLst/>
          </a:prstGeom>
          <a:noFill/>
          <a:ln w="57150" cmpd="sng">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6" name="Picture 4" descr="Screen Shot 2012-08-13 at 10.14.40 PM.png"/>
          <p:cNvPicPr>
            <a:picLocks noChangeAspect="1"/>
          </p:cNvPicPr>
          <p:nvPr/>
        </p:nvPicPr>
        <p:blipFill>
          <a:blip r:embed="rId2">
            <a:clrChange>
              <a:clrFrom>
                <a:srgbClr val="FFFFFF"/>
              </a:clrFrom>
              <a:clrTo>
                <a:srgbClr val="FFFFFF">
                  <a:alpha val="0"/>
                </a:srgbClr>
              </a:clrTo>
            </a:clrChange>
          </a:blip>
          <a:srcRect l="31667" t="5826" b="64209"/>
          <a:stretch>
            <a:fillRect/>
          </a:stretch>
        </p:blipFill>
        <p:spPr bwMode="auto">
          <a:xfrm>
            <a:off x="1828800" y="685800"/>
            <a:ext cx="6248400" cy="1600200"/>
          </a:xfrm>
          <a:prstGeom prst="rect">
            <a:avLst/>
          </a:prstGeom>
          <a:noFill/>
          <a:ln w="9525">
            <a:noFill/>
            <a:miter lim="800000"/>
            <a:headEnd/>
            <a:tailEnd/>
          </a:ln>
        </p:spPr>
      </p:pic>
      <p:pic>
        <p:nvPicPr>
          <p:cNvPr id="7" name="Picture 9" descr="Screen Shot 2012-08-13 at 11.04.45 PM.pn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524000" y="1143000"/>
            <a:ext cx="463550" cy="89693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bwMode="auto">
          <a:xfrm>
            <a:off x="3200400" y="1524000"/>
            <a:ext cx="2667000" cy="5181600"/>
          </a:xfrm>
          <a:prstGeom prst="round2DiagRect">
            <a:avLst>
              <a:gd name="adj1" fmla="val 23127"/>
              <a:gd name="adj2" fmla="val 0"/>
            </a:avLst>
          </a:prstGeom>
          <a:solidFill>
            <a:srgbClr val="FF0000"/>
          </a:solidFill>
          <a:ln w="9525" cap="flat" cmpd="sng" algn="ctr">
            <a:noFill/>
            <a:prstDash val="solid"/>
            <a:round/>
            <a:headEnd type="none" w="med" len="med"/>
            <a:tailEnd type="none" w="med" len="med"/>
          </a:ln>
          <a:effectLst/>
        </p:spPr>
        <p:txBody>
          <a:bodyPr>
            <a:prstTxWarp prst="textNoShape">
              <a:avLst/>
            </a:prstTxWarp>
          </a:bodyPr>
          <a:lstStyle/>
          <a:p>
            <a:pPr>
              <a:defRPr/>
            </a:pPr>
            <a:endParaRPr lang="en-US">
              <a:latin typeface="Times" pitchFamily="-65" charset="0"/>
            </a:endParaRPr>
          </a:p>
        </p:txBody>
      </p:sp>
      <p:sp>
        <p:nvSpPr>
          <p:cNvPr id="109571" name="Rectangle 2"/>
          <p:cNvSpPr>
            <a:spLocks noGrp="1" noChangeArrowheads="1"/>
          </p:cNvSpPr>
          <p:nvPr>
            <p:ph type="title"/>
          </p:nvPr>
        </p:nvSpPr>
        <p:spPr/>
        <p:txBody>
          <a:bodyPr/>
          <a:lstStyle/>
          <a:p>
            <a:pPr eaLnBrk="1" hangingPunct="1"/>
            <a:r>
              <a:rPr lang="en-US" smtClean="0">
                <a:ea typeface="ＭＳ Ｐゴシック" pitchFamily="20" charset="-128"/>
                <a:cs typeface="ＭＳ Ｐゴシック" pitchFamily="20" charset="-128"/>
              </a:rPr>
              <a:t>NAGMA</a:t>
            </a:r>
          </a:p>
        </p:txBody>
      </p:sp>
      <p:pic>
        <p:nvPicPr>
          <p:cNvPr id="109572" name="Picture 4" descr="Kidney Complex"/>
          <p:cNvPicPr>
            <a:picLocks noChangeAspect="1" noChangeArrowheads="1"/>
          </p:cNvPicPr>
          <p:nvPr/>
        </p:nvPicPr>
        <p:blipFill>
          <a:blip r:embed="rId3"/>
          <a:srcRect/>
          <a:stretch>
            <a:fillRect/>
          </a:stretch>
        </p:blipFill>
        <p:spPr bwMode="auto">
          <a:xfrm>
            <a:off x="6640513" y="2209800"/>
            <a:ext cx="1436687" cy="1676400"/>
          </a:xfrm>
          <a:prstGeom prst="rect">
            <a:avLst/>
          </a:prstGeom>
          <a:noFill/>
          <a:ln w="9525">
            <a:noFill/>
            <a:miter lim="800000"/>
            <a:headEnd/>
            <a:tailEnd/>
          </a:ln>
        </p:spPr>
      </p:pic>
      <p:pic>
        <p:nvPicPr>
          <p:cNvPr id="109573" name="Picture 6" descr="colon new"/>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716338" y="2209800"/>
            <a:ext cx="1541462" cy="1465263"/>
          </a:xfrm>
          <a:prstGeom prst="rect">
            <a:avLst/>
          </a:prstGeom>
          <a:noFill/>
          <a:ln w="9525">
            <a:noFill/>
            <a:miter lim="800000"/>
            <a:headEnd/>
            <a:tailEnd/>
          </a:ln>
        </p:spPr>
      </p:pic>
      <p:sp>
        <p:nvSpPr>
          <p:cNvPr id="109574" name="Text Box 7"/>
          <p:cNvSpPr txBox="1">
            <a:spLocks noChangeArrowheads="1"/>
          </p:cNvSpPr>
          <p:nvPr/>
        </p:nvSpPr>
        <p:spPr bwMode="auto">
          <a:xfrm>
            <a:off x="3429000" y="4419600"/>
            <a:ext cx="2209800" cy="2149475"/>
          </a:xfrm>
          <a:prstGeom prst="rect">
            <a:avLst/>
          </a:prstGeom>
          <a:noFill/>
          <a:ln w="9525">
            <a:noFill/>
            <a:miter lim="800000"/>
            <a:headEnd/>
            <a:tailEnd/>
          </a:ln>
        </p:spPr>
        <p:txBody>
          <a:bodyPr>
            <a:prstTxWarp prst="textNoShape">
              <a:avLst/>
            </a:prstTxWarp>
            <a:spAutoFit/>
          </a:bodyPr>
          <a:lstStyle/>
          <a:p>
            <a:pPr>
              <a:spcBef>
                <a:spcPct val="50000"/>
              </a:spcBef>
            </a:pPr>
            <a:r>
              <a:rPr lang="en-US"/>
              <a:t>GI loss of HCO</a:t>
            </a:r>
            <a:r>
              <a:rPr lang="en-US" baseline="-25000"/>
              <a:t>3</a:t>
            </a:r>
            <a:endParaRPr lang="en-US"/>
          </a:p>
          <a:p>
            <a:pPr>
              <a:lnSpc>
                <a:spcPct val="80000"/>
              </a:lnSpc>
              <a:spcBef>
                <a:spcPct val="50000"/>
              </a:spcBef>
            </a:pPr>
            <a:r>
              <a:rPr lang="en-US" sz="1400"/>
              <a:t>Diarrhea</a:t>
            </a:r>
          </a:p>
          <a:p>
            <a:pPr>
              <a:lnSpc>
                <a:spcPct val="80000"/>
              </a:lnSpc>
              <a:spcBef>
                <a:spcPct val="50000"/>
              </a:spcBef>
            </a:pPr>
            <a:r>
              <a:rPr lang="en-US" sz="1400"/>
              <a:t>Surgical drains</a:t>
            </a:r>
          </a:p>
          <a:p>
            <a:pPr>
              <a:lnSpc>
                <a:spcPct val="80000"/>
              </a:lnSpc>
              <a:spcBef>
                <a:spcPct val="50000"/>
              </a:spcBef>
            </a:pPr>
            <a:r>
              <a:rPr lang="en-US" sz="1400"/>
              <a:t>Fistulas</a:t>
            </a:r>
          </a:p>
          <a:p>
            <a:pPr>
              <a:lnSpc>
                <a:spcPct val="80000"/>
              </a:lnSpc>
              <a:spcBef>
                <a:spcPct val="50000"/>
              </a:spcBef>
            </a:pPr>
            <a:r>
              <a:rPr lang="en-US" sz="1400"/>
              <a:t>Ureterosigmoidostomy</a:t>
            </a:r>
          </a:p>
          <a:p>
            <a:pPr>
              <a:lnSpc>
                <a:spcPct val="80000"/>
              </a:lnSpc>
              <a:spcBef>
                <a:spcPct val="50000"/>
              </a:spcBef>
            </a:pPr>
            <a:r>
              <a:rPr lang="en-US" sz="1400"/>
              <a:t>Obstructed ureteroileostomy</a:t>
            </a:r>
          </a:p>
          <a:p>
            <a:pPr>
              <a:lnSpc>
                <a:spcPct val="80000"/>
              </a:lnSpc>
              <a:spcBef>
                <a:spcPct val="50000"/>
              </a:spcBef>
            </a:pPr>
            <a:r>
              <a:rPr lang="en-US" sz="1400"/>
              <a:t>Cholestyramine</a:t>
            </a:r>
          </a:p>
        </p:txBody>
      </p:sp>
      <p:sp>
        <p:nvSpPr>
          <p:cNvPr id="109575" name="Text Box 9"/>
          <p:cNvSpPr txBox="1">
            <a:spLocks noChangeArrowheads="1"/>
          </p:cNvSpPr>
          <p:nvPr/>
        </p:nvSpPr>
        <p:spPr bwMode="auto">
          <a:xfrm>
            <a:off x="6096000" y="4419600"/>
            <a:ext cx="2590800" cy="1589088"/>
          </a:xfrm>
          <a:prstGeom prst="rect">
            <a:avLst/>
          </a:prstGeom>
          <a:noFill/>
          <a:ln w="9525">
            <a:noFill/>
            <a:miter lim="800000"/>
            <a:headEnd/>
            <a:tailEnd/>
          </a:ln>
        </p:spPr>
        <p:txBody>
          <a:bodyPr>
            <a:prstTxWarp prst="textNoShape">
              <a:avLst/>
            </a:prstTxWarp>
            <a:spAutoFit/>
          </a:bodyPr>
          <a:lstStyle/>
          <a:p>
            <a:pPr>
              <a:spcBef>
                <a:spcPct val="50000"/>
              </a:spcBef>
            </a:pPr>
            <a:r>
              <a:rPr lang="en-US"/>
              <a:t>Renal loss of HCO</a:t>
            </a:r>
            <a:r>
              <a:rPr lang="en-US" baseline="-25000"/>
              <a:t>3</a:t>
            </a:r>
            <a:endParaRPr lang="en-US"/>
          </a:p>
          <a:p>
            <a:pPr>
              <a:lnSpc>
                <a:spcPct val="80000"/>
              </a:lnSpc>
              <a:spcBef>
                <a:spcPct val="50000"/>
              </a:spcBef>
            </a:pPr>
            <a:r>
              <a:rPr lang="en-US" sz="1400"/>
              <a:t>Renal tubular acidosis</a:t>
            </a:r>
          </a:p>
          <a:p>
            <a:pPr lvl="1">
              <a:lnSpc>
                <a:spcPct val="80000"/>
              </a:lnSpc>
              <a:spcBef>
                <a:spcPct val="50000"/>
              </a:spcBef>
            </a:pPr>
            <a:r>
              <a:rPr lang="en-US" sz="1400"/>
              <a:t>Proximal</a:t>
            </a:r>
          </a:p>
          <a:p>
            <a:pPr lvl="1">
              <a:lnSpc>
                <a:spcPct val="80000"/>
              </a:lnSpc>
              <a:spcBef>
                <a:spcPct val="50000"/>
              </a:spcBef>
            </a:pPr>
            <a:r>
              <a:rPr lang="en-US" sz="1400"/>
              <a:t>Distal</a:t>
            </a:r>
          </a:p>
          <a:p>
            <a:pPr lvl="1">
              <a:lnSpc>
                <a:spcPct val="80000"/>
              </a:lnSpc>
              <a:spcBef>
                <a:spcPct val="50000"/>
              </a:spcBef>
            </a:pPr>
            <a:r>
              <a:rPr lang="en-US" sz="1400"/>
              <a:t>Hypoaldosteronism</a:t>
            </a:r>
          </a:p>
        </p:txBody>
      </p:sp>
      <p:sp>
        <p:nvSpPr>
          <p:cNvPr id="109576" name="Rectangle 10"/>
          <p:cNvSpPr>
            <a:spLocks noChangeArrowheads="1"/>
          </p:cNvSpPr>
          <p:nvPr/>
        </p:nvSpPr>
        <p:spPr bwMode="auto">
          <a:xfrm>
            <a:off x="304800" y="4419600"/>
            <a:ext cx="2971800" cy="1735138"/>
          </a:xfrm>
          <a:prstGeom prst="rect">
            <a:avLst/>
          </a:prstGeom>
          <a:noFill/>
          <a:ln w="9525">
            <a:noFill/>
            <a:miter lim="800000"/>
            <a:headEnd/>
            <a:tailEnd/>
          </a:ln>
        </p:spPr>
        <p:txBody>
          <a:bodyPr>
            <a:prstTxWarp prst="textNoShape">
              <a:avLst/>
            </a:prstTxWarp>
            <a:spAutoFit/>
          </a:bodyPr>
          <a:lstStyle/>
          <a:p>
            <a:pPr eaLnBrk="1" hangingPunct="1">
              <a:spcBef>
                <a:spcPct val="20000"/>
              </a:spcBef>
            </a:pPr>
            <a:r>
              <a:rPr lang="en-US"/>
              <a:t>Chloride intoxication</a:t>
            </a:r>
            <a:r>
              <a:rPr lang="en-US" sz="2000"/>
              <a:t/>
            </a:r>
            <a:br>
              <a:rPr lang="en-US" sz="2000"/>
            </a:br>
            <a:r>
              <a:rPr lang="en-US" sz="1800"/>
              <a:t>Dilutional acidosis</a:t>
            </a:r>
          </a:p>
          <a:p>
            <a:pPr eaLnBrk="1" hangingPunct="1">
              <a:spcBef>
                <a:spcPct val="20000"/>
              </a:spcBef>
            </a:pPr>
            <a:r>
              <a:rPr lang="en-US" sz="1800"/>
              <a:t>HCl intoxication</a:t>
            </a:r>
          </a:p>
          <a:p>
            <a:pPr eaLnBrk="1" hangingPunct="1">
              <a:spcBef>
                <a:spcPct val="20000"/>
              </a:spcBef>
            </a:pPr>
            <a:r>
              <a:rPr lang="en-US" sz="1800"/>
              <a:t>Chloride gas intoxication</a:t>
            </a:r>
          </a:p>
          <a:p>
            <a:pPr eaLnBrk="1" hangingPunct="1">
              <a:spcBef>
                <a:spcPct val="20000"/>
              </a:spcBef>
            </a:pPr>
            <a:r>
              <a:rPr lang="en-US" sz="1800"/>
              <a:t>Early renal failure</a:t>
            </a:r>
          </a:p>
        </p:txBody>
      </p:sp>
      <p:pic>
        <p:nvPicPr>
          <p:cNvPr id="109577" name="Picture 12" descr="IV Bag, one"/>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363663" y="2209800"/>
            <a:ext cx="617537" cy="198596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209800" y="0"/>
            <a:ext cx="5143500" cy="6858000"/>
            <a:chOff x="1392" y="0"/>
            <a:chExt cx="3240" cy="4320"/>
          </a:xfrm>
        </p:grpSpPr>
        <p:pic>
          <p:nvPicPr>
            <p:cNvPr id="111619" name="Picture 2"/>
            <p:cNvPicPr>
              <a:picLocks noChangeAspect="1" noChangeArrowheads="1"/>
            </p:cNvPicPr>
            <p:nvPr/>
          </p:nvPicPr>
          <p:blipFill>
            <a:blip r:embed="rId3">
              <a:lum bright="-2000"/>
            </a:blip>
            <a:srcRect/>
            <a:stretch>
              <a:fillRect/>
            </a:stretch>
          </p:blipFill>
          <p:spPr bwMode="auto">
            <a:xfrm>
              <a:off x="1392" y="0"/>
              <a:ext cx="3240" cy="4320"/>
            </a:xfrm>
            <a:prstGeom prst="rect">
              <a:avLst/>
            </a:prstGeom>
            <a:noFill/>
            <a:ln w="9525">
              <a:noFill/>
              <a:miter lim="800000"/>
              <a:headEnd/>
              <a:tailEnd/>
            </a:ln>
          </p:spPr>
        </p:pic>
        <p:sp>
          <p:nvSpPr>
            <p:cNvPr id="111620" name="Rectangle 3"/>
            <p:cNvSpPr>
              <a:spLocks noChangeArrowheads="1"/>
            </p:cNvSpPr>
            <p:nvPr/>
          </p:nvSpPr>
          <p:spPr bwMode="auto">
            <a:xfrm>
              <a:off x="3696" y="1872"/>
              <a:ext cx="912" cy="2304"/>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sp>
          <p:nvSpPr>
            <p:cNvPr id="111621" name="Rectangle 4"/>
            <p:cNvSpPr>
              <a:spLocks noChangeArrowheads="1"/>
            </p:cNvSpPr>
            <p:nvPr/>
          </p:nvSpPr>
          <p:spPr bwMode="auto">
            <a:xfrm>
              <a:off x="3504" y="2736"/>
              <a:ext cx="288" cy="192"/>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grpSp>
    </p:spTree>
  </p:cSld>
  <p:clrMapOvr>
    <a:masterClrMapping/>
  </p:clrMapOvr>
  <p:transition>
    <p:wheel spokes="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6008688" y="457200"/>
            <a:ext cx="2144712" cy="1027113"/>
            <a:chOff x="2976" y="1920"/>
            <a:chExt cx="1351" cy="647"/>
          </a:xfrm>
        </p:grpSpPr>
        <p:sp>
          <p:nvSpPr>
            <p:cNvPr id="113709" name="Text Box 3"/>
            <p:cNvSpPr txBox="1">
              <a:spLocks noChangeArrowheads="1"/>
            </p:cNvSpPr>
            <p:nvPr/>
          </p:nvSpPr>
          <p:spPr bwMode="auto">
            <a:xfrm>
              <a:off x="2976" y="1920"/>
              <a:ext cx="1344"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20" charset="0"/>
                <a:buNone/>
              </a:pPr>
              <a:r>
                <a:rPr lang="en-US" sz="3600" b="1">
                  <a:solidFill>
                    <a:schemeClr val="accent2"/>
                  </a:solidFill>
                </a:rPr>
                <a:t>140   102</a:t>
              </a:r>
            </a:p>
            <a:p>
              <a:pPr marL="457200" indent="-457200">
                <a:lnSpc>
                  <a:spcPct val="60000"/>
                </a:lnSpc>
                <a:spcBef>
                  <a:spcPct val="50000"/>
                </a:spcBef>
                <a:buFont typeface="Times" pitchFamily="20" charset="0"/>
                <a:buNone/>
              </a:pPr>
              <a:r>
                <a:rPr lang="en-US" sz="3600" b="1">
                  <a:solidFill>
                    <a:schemeClr val="accent2"/>
                  </a:solidFill>
                </a:rPr>
                <a:t> 4.4    </a:t>
              </a:r>
              <a:r>
                <a:rPr lang="en-US" sz="3600" b="1">
                  <a:solidFill>
                    <a:srgbClr val="FF0000"/>
                  </a:solidFill>
                </a:rPr>
                <a:t>24</a:t>
              </a:r>
              <a:endParaRPr lang="en-US" sz="3600" b="1">
                <a:solidFill>
                  <a:schemeClr val="accent2"/>
                </a:solidFill>
              </a:endParaRPr>
            </a:p>
          </p:txBody>
        </p:sp>
        <p:sp>
          <p:nvSpPr>
            <p:cNvPr id="113710" name="Line 4"/>
            <p:cNvSpPr>
              <a:spLocks noChangeShapeType="1"/>
            </p:cNvSpPr>
            <p:nvPr/>
          </p:nvSpPr>
          <p:spPr bwMode="auto">
            <a:xfrm>
              <a:off x="3024" y="2194"/>
              <a:ext cx="1104"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13711" name="Line 5"/>
            <p:cNvSpPr>
              <a:spLocks noChangeShapeType="1"/>
            </p:cNvSpPr>
            <p:nvPr/>
          </p:nvSpPr>
          <p:spPr bwMode="auto">
            <a:xfrm rot="-5400000">
              <a:off x="3264" y="22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nvGrpSpPr>
            <p:cNvPr id="3" name="Group 10"/>
            <p:cNvGrpSpPr>
              <a:grpSpLocks/>
            </p:cNvGrpSpPr>
            <p:nvPr/>
          </p:nvGrpSpPr>
          <p:grpSpPr bwMode="auto">
            <a:xfrm>
              <a:off x="4128" y="1954"/>
              <a:ext cx="199" cy="480"/>
              <a:chOff x="4608" y="1954"/>
              <a:chExt cx="199" cy="480"/>
            </a:xfrm>
          </p:grpSpPr>
          <p:sp>
            <p:nvSpPr>
              <p:cNvPr id="113713" name="Line 6"/>
              <p:cNvSpPr>
                <a:spLocks noChangeShapeType="1"/>
              </p:cNvSpPr>
              <p:nvPr/>
            </p:nvSpPr>
            <p:spPr bwMode="auto">
              <a:xfrm>
                <a:off x="4608" y="21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13714" name="Line 7"/>
              <p:cNvSpPr>
                <a:spLocks noChangeShapeType="1"/>
              </p:cNvSpPr>
              <p:nvPr/>
            </p:nvSpPr>
            <p:spPr bwMode="auto">
              <a:xfrm flipV="1">
                <a:off x="4615" y="19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grpSp>
      <p:grpSp>
        <p:nvGrpSpPr>
          <p:cNvPr id="4" name="Group 12"/>
          <p:cNvGrpSpPr>
            <a:grpSpLocks/>
          </p:cNvGrpSpPr>
          <p:nvPr/>
        </p:nvGrpSpPr>
        <p:grpSpPr bwMode="auto">
          <a:xfrm>
            <a:off x="6008688" y="1695450"/>
            <a:ext cx="2144712" cy="1027113"/>
            <a:chOff x="2976" y="1920"/>
            <a:chExt cx="1351" cy="647"/>
          </a:xfrm>
        </p:grpSpPr>
        <p:sp>
          <p:nvSpPr>
            <p:cNvPr id="113703" name="Text Box 13"/>
            <p:cNvSpPr txBox="1">
              <a:spLocks noChangeArrowheads="1"/>
            </p:cNvSpPr>
            <p:nvPr/>
          </p:nvSpPr>
          <p:spPr bwMode="auto">
            <a:xfrm>
              <a:off x="2976" y="1920"/>
              <a:ext cx="1344"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20" charset="0"/>
                <a:buNone/>
              </a:pPr>
              <a:r>
                <a:rPr lang="en-US" sz="3600" b="1">
                  <a:solidFill>
                    <a:schemeClr val="accent2"/>
                  </a:solidFill>
                </a:rPr>
                <a:t>135   100</a:t>
              </a:r>
            </a:p>
            <a:p>
              <a:pPr marL="457200" indent="-457200">
                <a:lnSpc>
                  <a:spcPct val="60000"/>
                </a:lnSpc>
                <a:spcBef>
                  <a:spcPct val="50000"/>
                </a:spcBef>
                <a:buFont typeface="Times" pitchFamily="20" charset="0"/>
                <a:buNone/>
              </a:pPr>
              <a:r>
                <a:rPr lang="en-US" sz="3600" b="1">
                  <a:solidFill>
                    <a:schemeClr val="accent2"/>
                  </a:solidFill>
                </a:rPr>
                <a:t> 5.0    </a:t>
              </a:r>
              <a:r>
                <a:rPr lang="en-US" sz="3600" b="1">
                  <a:solidFill>
                    <a:srgbClr val="FF0000"/>
                  </a:solidFill>
                </a:rPr>
                <a:t>35</a:t>
              </a:r>
              <a:endParaRPr lang="en-US" sz="3600" b="1">
                <a:solidFill>
                  <a:schemeClr val="accent2"/>
                </a:solidFill>
              </a:endParaRPr>
            </a:p>
          </p:txBody>
        </p:sp>
        <p:sp>
          <p:nvSpPr>
            <p:cNvPr id="113704" name="Line 14"/>
            <p:cNvSpPr>
              <a:spLocks noChangeShapeType="1"/>
            </p:cNvSpPr>
            <p:nvPr/>
          </p:nvSpPr>
          <p:spPr bwMode="auto">
            <a:xfrm>
              <a:off x="3024" y="2194"/>
              <a:ext cx="1104"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13705" name="Line 15"/>
            <p:cNvSpPr>
              <a:spLocks noChangeShapeType="1"/>
            </p:cNvSpPr>
            <p:nvPr/>
          </p:nvSpPr>
          <p:spPr bwMode="auto">
            <a:xfrm rot="-5400000">
              <a:off x="3264" y="22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nvGrpSpPr>
            <p:cNvPr id="5" name="Group 16"/>
            <p:cNvGrpSpPr>
              <a:grpSpLocks/>
            </p:cNvGrpSpPr>
            <p:nvPr/>
          </p:nvGrpSpPr>
          <p:grpSpPr bwMode="auto">
            <a:xfrm>
              <a:off x="4128" y="1954"/>
              <a:ext cx="199" cy="480"/>
              <a:chOff x="4608" y="1954"/>
              <a:chExt cx="199" cy="480"/>
            </a:xfrm>
          </p:grpSpPr>
          <p:sp>
            <p:nvSpPr>
              <p:cNvPr id="113707" name="Line 17"/>
              <p:cNvSpPr>
                <a:spLocks noChangeShapeType="1"/>
              </p:cNvSpPr>
              <p:nvPr/>
            </p:nvSpPr>
            <p:spPr bwMode="auto">
              <a:xfrm>
                <a:off x="4608" y="21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13708" name="Line 18"/>
              <p:cNvSpPr>
                <a:spLocks noChangeShapeType="1"/>
              </p:cNvSpPr>
              <p:nvPr/>
            </p:nvSpPr>
            <p:spPr bwMode="auto">
              <a:xfrm flipV="1">
                <a:off x="4615" y="19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grpSp>
      <p:grpSp>
        <p:nvGrpSpPr>
          <p:cNvPr id="6" name="Group 19"/>
          <p:cNvGrpSpPr>
            <a:grpSpLocks/>
          </p:cNvGrpSpPr>
          <p:nvPr/>
        </p:nvGrpSpPr>
        <p:grpSpPr bwMode="auto">
          <a:xfrm>
            <a:off x="6008688" y="2933700"/>
            <a:ext cx="2144712" cy="1027113"/>
            <a:chOff x="2976" y="1920"/>
            <a:chExt cx="1351" cy="647"/>
          </a:xfrm>
        </p:grpSpPr>
        <p:sp>
          <p:nvSpPr>
            <p:cNvPr id="113697" name="Text Box 20"/>
            <p:cNvSpPr txBox="1">
              <a:spLocks noChangeArrowheads="1"/>
            </p:cNvSpPr>
            <p:nvPr/>
          </p:nvSpPr>
          <p:spPr bwMode="auto">
            <a:xfrm>
              <a:off x="2976" y="1920"/>
              <a:ext cx="1344"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20" charset="0"/>
                <a:buNone/>
              </a:pPr>
              <a:r>
                <a:rPr lang="en-US" sz="3600" b="1">
                  <a:solidFill>
                    <a:schemeClr val="accent2"/>
                  </a:solidFill>
                </a:rPr>
                <a:t>135    50</a:t>
              </a:r>
            </a:p>
            <a:p>
              <a:pPr marL="457200" indent="-457200">
                <a:lnSpc>
                  <a:spcPct val="60000"/>
                </a:lnSpc>
                <a:spcBef>
                  <a:spcPct val="50000"/>
                </a:spcBef>
                <a:buFont typeface="Times" pitchFamily="20" charset="0"/>
                <a:buNone/>
              </a:pPr>
              <a:r>
                <a:rPr lang="en-US" sz="3600" b="1">
                  <a:solidFill>
                    <a:schemeClr val="accent2"/>
                  </a:solidFill>
                </a:rPr>
                <a:t> 5.0    </a:t>
              </a:r>
              <a:r>
                <a:rPr lang="en-US" sz="3600" b="1">
                  <a:solidFill>
                    <a:srgbClr val="FF0000"/>
                  </a:solidFill>
                </a:rPr>
                <a:t>90</a:t>
              </a:r>
              <a:endParaRPr lang="en-US" sz="3600" b="1">
                <a:solidFill>
                  <a:schemeClr val="accent2"/>
                </a:solidFill>
              </a:endParaRPr>
            </a:p>
          </p:txBody>
        </p:sp>
        <p:sp>
          <p:nvSpPr>
            <p:cNvPr id="113698" name="Line 21"/>
            <p:cNvSpPr>
              <a:spLocks noChangeShapeType="1"/>
            </p:cNvSpPr>
            <p:nvPr/>
          </p:nvSpPr>
          <p:spPr bwMode="auto">
            <a:xfrm>
              <a:off x="3024" y="2194"/>
              <a:ext cx="1104"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13699" name="Line 22"/>
            <p:cNvSpPr>
              <a:spLocks noChangeShapeType="1"/>
            </p:cNvSpPr>
            <p:nvPr/>
          </p:nvSpPr>
          <p:spPr bwMode="auto">
            <a:xfrm rot="-5400000">
              <a:off x="3264" y="22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nvGrpSpPr>
            <p:cNvPr id="7" name="Group 23"/>
            <p:cNvGrpSpPr>
              <a:grpSpLocks/>
            </p:cNvGrpSpPr>
            <p:nvPr/>
          </p:nvGrpSpPr>
          <p:grpSpPr bwMode="auto">
            <a:xfrm>
              <a:off x="4128" y="1954"/>
              <a:ext cx="199" cy="480"/>
              <a:chOff x="4608" y="1954"/>
              <a:chExt cx="199" cy="480"/>
            </a:xfrm>
          </p:grpSpPr>
          <p:sp>
            <p:nvSpPr>
              <p:cNvPr id="113701" name="Line 24"/>
              <p:cNvSpPr>
                <a:spLocks noChangeShapeType="1"/>
              </p:cNvSpPr>
              <p:nvPr/>
            </p:nvSpPr>
            <p:spPr bwMode="auto">
              <a:xfrm>
                <a:off x="4608" y="21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13702" name="Line 25"/>
              <p:cNvSpPr>
                <a:spLocks noChangeShapeType="1"/>
              </p:cNvSpPr>
              <p:nvPr/>
            </p:nvSpPr>
            <p:spPr bwMode="auto">
              <a:xfrm flipV="1">
                <a:off x="4615" y="19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grpSp>
      <p:grpSp>
        <p:nvGrpSpPr>
          <p:cNvPr id="8" name="Group 26"/>
          <p:cNvGrpSpPr>
            <a:grpSpLocks/>
          </p:cNvGrpSpPr>
          <p:nvPr/>
        </p:nvGrpSpPr>
        <p:grpSpPr bwMode="auto">
          <a:xfrm>
            <a:off x="6008688" y="4171950"/>
            <a:ext cx="2144712" cy="1027113"/>
            <a:chOff x="2976" y="1920"/>
            <a:chExt cx="1351" cy="647"/>
          </a:xfrm>
        </p:grpSpPr>
        <p:sp>
          <p:nvSpPr>
            <p:cNvPr id="113691" name="Text Box 27"/>
            <p:cNvSpPr txBox="1">
              <a:spLocks noChangeArrowheads="1"/>
            </p:cNvSpPr>
            <p:nvPr/>
          </p:nvSpPr>
          <p:spPr bwMode="auto">
            <a:xfrm>
              <a:off x="2976" y="1920"/>
              <a:ext cx="1344"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20" charset="0"/>
                <a:buNone/>
              </a:pPr>
              <a:r>
                <a:rPr lang="en-US" sz="3600" b="1">
                  <a:solidFill>
                    <a:schemeClr val="accent2"/>
                  </a:solidFill>
                </a:rPr>
                <a:t>135    50</a:t>
              </a:r>
            </a:p>
            <a:p>
              <a:pPr marL="457200" indent="-457200">
                <a:lnSpc>
                  <a:spcPct val="60000"/>
                </a:lnSpc>
                <a:spcBef>
                  <a:spcPct val="50000"/>
                </a:spcBef>
                <a:buFont typeface="Times" pitchFamily="20" charset="0"/>
                <a:buNone/>
              </a:pPr>
              <a:r>
                <a:rPr lang="en-US" sz="3600" b="1">
                  <a:solidFill>
                    <a:schemeClr val="accent2"/>
                  </a:solidFill>
                </a:rPr>
                <a:t> 5.0    </a:t>
              </a:r>
              <a:r>
                <a:rPr lang="en-US" sz="3600" b="1">
                  <a:solidFill>
                    <a:srgbClr val="FF0000"/>
                  </a:solidFill>
                </a:rPr>
                <a:t>90</a:t>
              </a:r>
              <a:endParaRPr lang="en-US" sz="3600" b="1">
                <a:solidFill>
                  <a:schemeClr val="accent2"/>
                </a:solidFill>
              </a:endParaRPr>
            </a:p>
          </p:txBody>
        </p:sp>
        <p:sp>
          <p:nvSpPr>
            <p:cNvPr id="113692" name="Line 28"/>
            <p:cNvSpPr>
              <a:spLocks noChangeShapeType="1"/>
            </p:cNvSpPr>
            <p:nvPr/>
          </p:nvSpPr>
          <p:spPr bwMode="auto">
            <a:xfrm>
              <a:off x="3024" y="2194"/>
              <a:ext cx="1104"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13693" name="Line 29"/>
            <p:cNvSpPr>
              <a:spLocks noChangeShapeType="1"/>
            </p:cNvSpPr>
            <p:nvPr/>
          </p:nvSpPr>
          <p:spPr bwMode="auto">
            <a:xfrm rot="-5400000">
              <a:off x="3264" y="22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nvGrpSpPr>
            <p:cNvPr id="9" name="Group 30"/>
            <p:cNvGrpSpPr>
              <a:grpSpLocks/>
            </p:cNvGrpSpPr>
            <p:nvPr/>
          </p:nvGrpSpPr>
          <p:grpSpPr bwMode="auto">
            <a:xfrm>
              <a:off x="4128" y="1954"/>
              <a:ext cx="199" cy="480"/>
              <a:chOff x="4608" y="1954"/>
              <a:chExt cx="199" cy="480"/>
            </a:xfrm>
          </p:grpSpPr>
          <p:sp>
            <p:nvSpPr>
              <p:cNvPr id="113695" name="Line 31"/>
              <p:cNvSpPr>
                <a:spLocks noChangeShapeType="1"/>
              </p:cNvSpPr>
              <p:nvPr/>
            </p:nvSpPr>
            <p:spPr bwMode="auto">
              <a:xfrm>
                <a:off x="4608" y="21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13696" name="Line 32"/>
              <p:cNvSpPr>
                <a:spLocks noChangeShapeType="1"/>
              </p:cNvSpPr>
              <p:nvPr/>
            </p:nvSpPr>
            <p:spPr bwMode="auto">
              <a:xfrm flipV="1">
                <a:off x="4615" y="19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grpSp>
      <p:sp>
        <p:nvSpPr>
          <p:cNvPr id="113670" name="Rectangle 33"/>
          <p:cNvSpPr>
            <a:spLocks noChangeArrowheads="1"/>
          </p:cNvSpPr>
          <p:nvPr/>
        </p:nvSpPr>
        <p:spPr bwMode="auto">
          <a:xfrm>
            <a:off x="1819275" y="573088"/>
            <a:ext cx="1065213" cy="457200"/>
          </a:xfrm>
          <a:prstGeom prst="rect">
            <a:avLst/>
          </a:prstGeom>
          <a:noFill/>
          <a:ln w="9525">
            <a:noFill/>
            <a:miter lim="800000"/>
            <a:headEnd/>
            <a:tailEnd/>
          </a:ln>
        </p:spPr>
        <p:txBody>
          <a:bodyPr wrap="none">
            <a:prstTxWarp prst="textNoShape">
              <a:avLst/>
            </a:prstTxWarp>
            <a:spAutoFit/>
          </a:bodyPr>
          <a:lstStyle/>
          <a:p>
            <a:r>
              <a:rPr lang="en-US"/>
              <a:t>Plasma</a:t>
            </a:r>
          </a:p>
        </p:txBody>
      </p:sp>
      <p:sp>
        <p:nvSpPr>
          <p:cNvPr id="113671" name="Rectangle 34"/>
          <p:cNvSpPr>
            <a:spLocks noChangeArrowheads="1"/>
          </p:cNvSpPr>
          <p:nvPr/>
        </p:nvSpPr>
        <p:spPr bwMode="auto">
          <a:xfrm>
            <a:off x="2192338" y="1905000"/>
            <a:ext cx="692150" cy="457200"/>
          </a:xfrm>
          <a:prstGeom prst="rect">
            <a:avLst/>
          </a:prstGeom>
          <a:noFill/>
          <a:ln w="9525">
            <a:noFill/>
            <a:miter lim="800000"/>
            <a:headEnd/>
            <a:tailEnd/>
          </a:ln>
        </p:spPr>
        <p:txBody>
          <a:bodyPr wrap="none">
            <a:prstTxWarp prst="textNoShape">
              <a:avLst/>
            </a:prstTxWarp>
            <a:spAutoFit/>
          </a:bodyPr>
          <a:lstStyle/>
          <a:p>
            <a:r>
              <a:rPr lang="en-US"/>
              <a:t>Bile</a:t>
            </a:r>
          </a:p>
        </p:txBody>
      </p:sp>
      <p:sp>
        <p:nvSpPr>
          <p:cNvPr id="113672" name="Rectangle 35"/>
          <p:cNvSpPr>
            <a:spLocks noChangeArrowheads="1"/>
          </p:cNvSpPr>
          <p:nvPr/>
        </p:nvSpPr>
        <p:spPr bwMode="auto">
          <a:xfrm>
            <a:off x="1617663" y="3429000"/>
            <a:ext cx="1266825" cy="457200"/>
          </a:xfrm>
          <a:prstGeom prst="rect">
            <a:avLst/>
          </a:prstGeom>
          <a:noFill/>
          <a:ln w="9525">
            <a:noFill/>
            <a:miter lim="800000"/>
            <a:headEnd/>
            <a:tailEnd/>
          </a:ln>
        </p:spPr>
        <p:txBody>
          <a:bodyPr wrap="none">
            <a:prstTxWarp prst="textNoShape">
              <a:avLst/>
            </a:prstTxWarp>
            <a:spAutoFit/>
          </a:bodyPr>
          <a:lstStyle/>
          <a:p>
            <a:r>
              <a:rPr lang="en-US"/>
              <a:t>Pancreas</a:t>
            </a:r>
          </a:p>
        </p:txBody>
      </p:sp>
      <p:sp>
        <p:nvSpPr>
          <p:cNvPr id="113673" name="Rectangle 36"/>
          <p:cNvSpPr>
            <a:spLocks noChangeArrowheads="1"/>
          </p:cNvSpPr>
          <p:nvPr/>
        </p:nvSpPr>
        <p:spPr bwMode="auto">
          <a:xfrm>
            <a:off x="762000" y="4648200"/>
            <a:ext cx="2122488" cy="457200"/>
          </a:xfrm>
          <a:prstGeom prst="rect">
            <a:avLst/>
          </a:prstGeom>
          <a:noFill/>
          <a:ln w="9525">
            <a:noFill/>
            <a:miter lim="800000"/>
            <a:headEnd/>
            <a:tailEnd/>
          </a:ln>
        </p:spPr>
        <p:txBody>
          <a:bodyPr wrap="none">
            <a:prstTxWarp prst="textNoShape">
              <a:avLst/>
            </a:prstTxWarp>
            <a:spAutoFit/>
          </a:bodyPr>
          <a:lstStyle/>
          <a:p>
            <a:r>
              <a:rPr lang="en-US"/>
              <a:t>Small intestines</a:t>
            </a:r>
          </a:p>
        </p:txBody>
      </p:sp>
      <p:sp>
        <p:nvSpPr>
          <p:cNvPr id="113674" name="Rectangle 37"/>
          <p:cNvSpPr>
            <a:spLocks noChangeArrowheads="1"/>
          </p:cNvSpPr>
          <p:nvPr/>
        </p:nvSpPr>
        <p:spPr bwMode="auto">
          <a:xfrm>
            <a:off x="762000" y="5867400"/>
            <a:ext cx="2122488" cy="457200"/>
          </a:xfrm>
          <a:prstGeom prst="rect">
            <a:avLst/>
          </a:prstGeom>
          <a:noFill/>
          <a:ln w="9525">
            <a:noFill/>
            <a:miter lim="800000"/>
            <a:headEnd/>
            <a:tailEnd/>
          </a:ln>
        </p:spPr>
        <p:txBody>
          <a:bodyPr wrap="none">
            <a:prstTxWarp prst="textNoShape">
              <a:avLst/>
            </a:prstTxWarp>
            <a:spAutoFit/>
          </a:bodyPr>
          <a:lstStyle/>
          <a:p>
            <a:r>
              <a:rPr lang="en-US"/>
              <a:t>Large intestines</a:t>
            </a:r>
          </a:p>
        </p:txBody>
      </p:sp>
      <p:grpSp>
        <p:nvGrpSpPr>
          <p:cNvPr id="10" name="Group 38"/>
          <p:cNvGrpSpPr>
            <a:grpSpLocks/>
          </p:cNvGrpSpPr>
          <p:nvPr/>
        </p:nvGrpSpPr>
        <p:grpSpPr bwMode="auto">
          <a:xfrm>
            <a:off x="6008688" y="5410200"/>
            <a:ext cx="2144712" cy="1027113"/>
            <a:chOff x="2976" y="1920"/>
            <a:chExt cx="1351" cy="647"/>
          </a:xfrm>
        </p:grpSpPr>
        <p:sp>
          <p:nvSpPr>
            <p:cNvPr id="113685" name="Text Box 39"/>
            <p:cNvSpPr txBox="1">
              <a:spLocks noChangeArrowheads="1"/>
            </p:cNvSpPr>
            <p:nvPr/>
          </p:nvSpPr>
          <p:spPr bwMode="auto">
            <a:xfrm>
              <a:off x="2976" y="1920"/>
              <a:ext cx="1344"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20" charset="0"/>
                <a:buNone/>
              </a:pPr>
              <a:r>
                <a:rPr lang="en-US" sz="3600" b="1">
                  <a:solidFill>
                    <a:schemeClr val="accent2"/>
                  </a:solidFill>
                </a:rPr>
                <a:t>110    90</a:t>
              </a:r>
            </a:p>
            <a:p>
              <a:pPr marL="457200" indent="-457200">
                <a:lnSpc>
                  <a:spcPct val="60000"/>
                </a:lnSpc>
                <a:spcBef>
                  <a:spcPct val="50000"/>
                </a:spcBef>
                <a:buFont typeface="Times" pitchFamily="20" charset="0"/>
                <a:buNone/>
              </a:pPr>
              <a:r>
                <a:rPr lang="en-US" sz="3600" b="1">
                  <a:solidFill>
                    <a:schemeClr val="accent2"/>
                  </a:solidFill>
                </a:rPr>
                <a:t> 35     </a:t>
              </a:r>
              <a:r>
                <a:rPr lang="en-US" sz="3600" b="1">
                  <a:solidFill>
                    <a:srgbClr val="FF0000"/>
                  </a:solidFill>
                </a:rPr>
                <a:t>40</a:t>
              </a:r>
              <a:endParaRPr lang="en-US" sz="3600" b="1">
                <a:solidFill>
                  <a:schemeClr val="accent2"/>
                </a:solidFill>
              </a:endParaRPr>
            </a:p>
          </p:txBody>
        </p:sp>
        <p:sp>
          <p:nvSpPr>
            <p:cNvPr id="113686" name="Line 40"/>
            <p:cNvSpPr>
              <a:spLocks noChangeShapeType="1"/>
            </p:cNvSpPr>
            <p:nvPr/>
          </p:nvSpPr>
          <p:spPr bwMode="auto">
            <a:xfrm>
              <a:off x="3024" y="2194"/>
              <a:ext cx="1104"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13687" name="Line 41"/>
            <p:cNvSpPr>
              <a:spLocks noChangeShapeType="1"/>
            </p:cNvSpPr>
            <p:nvPr/>
          </p:nvSpPr>
          <p:spPr bwMode="auto">
            <a:xfrm rot="-5400000">
              <a:off x="3264" y="22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nvGrpSpPr>
            <p:cNvPr id="11" name="Group 42"/>
            <p:cNvGrpSpPr>
              <a:grpSpLocks/>
            </p:cNvGrpSpPr>
            <p:nvPr/>
          </p:nvGrpSpPr>
          <p:grpSpPr bwMode="auto">
            <a:xfrm>
              <a:off x="4128" y="1954"/>
              <a:ext cx="199" cy="480"/>
              <a:chOff x="4608" y="1954"/>
              <a:chExt cx="199" cy="480"/>
            </a:xfrm>
          </p:grpSpPr>
          <p:sp>
            <p:nvSpPr>
              <p:cNvPr id="113689" name="Line 43"/>
              <p:cNvSpPr>
                <a:spLocks noChangeShapeType="1"/>
              </p:cNvSpPr>
              <p:nvPr/>
            </p:nvSpPr>
            <p:spPr bwMode="auto">
              <a:xfrm>
                <a:off x="4608" y="21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13690" name="Line 44"/>
              <p:cNvSpPr>
                <a:spLocks noChangeShapeType="1"/>
              </p:cNvSpPr>
              <p:nvPr/>
            </p:nvSpPr>
            <p:spPr bwMode="auto">
              <a:xfrm flipV="1">
                <a:off x="4615" y="19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grpSp>
      <p:pic>
        <p:nvPicPr>
          <p:cNvPr id="113676" name="Picture 46" descr="red top"/>
          <p:cNvPicPr>
            <a:picLocks noChangeAspect="1" noChangeArrowheads="1"/>
          </p:cNvPicPr>
          <p:nvPr/>
        </p:nvPicPr>
        <p:blipFill>
          <a:blip r:embed="rId3"/>
          <a:srcRect/>
          <a:stretch>
            <a:fillRect/>
          </a:stretch>
        </p:blipFill>
        <p:spPr bwMode="auto">
          <a:xfrm rot="4139920">
            <a:off x="4326731" y="173832"/>
            <a:ext cx="261937" cy="1524000"/>
          </a:xfrm>
          <a:prstGeom prst="rect">
            <a:avLst/>
          </a:prstGeom>
          <a:noFill/>
          <a:ln w="9525">
            <a:noFill/>
            <a:miter lim="800000"/>
            <a:headEnd/>
            <a:tailEnd/>
          </a:ln>
        </p:spPr>
      </p:pic>
      <p:pic>
        <p:nvPicPr>
          <p:cNvPr id="113677" name="Picture 47" descr="liver and gb"/>
          <p:cNvPicPr>
            <a:picLocks noChangeAspect="1" noChangeArrowheads="1"/>
          </p:cNvPicPr>
          <p:nvPr/>
        </p:nvPicPr>
        <p:blipFill>
          <a:blip r:embed="rId4"/>
          <a:srcRect/>
          <a:stretch>
            <a:fillRect/>
          </a:stretch>
        </p:blipFill>
        <p:spPr bwMode="auto">
          <a:xfrm>
            <a:off x="3505200" y="1524000"/>
            <a:ext cx="1905000" cy="1279525"/>
          </a:xfrm>
          <a:prstGeom prst="rect">
            <a:avLst/>
          </a:prstGeom>
          <a:noFill/>
          <a:ln w="9525">
            <a:noFill/>
            <a:miter lim="800000"/>
            <a:headEnd/>
            <a:tailEnd/>
          </a:ln>
        </p:spPr>
      </p:pic>
      <p:pic>
        <p:nvPicPr>
          <p:cNvPr id="113678" name="Picture 48" descr="Pancreas"/>
          <p:cNvPicPr>
            <a:picLocks noChangeAspect="1" noChangeArrowheads="1"/>
          </p:cNvPicPr>
          <p:nvPr/>
        </p:nvPicPr>
        <p:blipFill>
          <a:blip r:embed="rId5"/>
          <a:srcRect/>
          <a:stretch>
            <a:fillRect/>
          </a:stretch>
        </p:blipFill>
        <p:spPr bwMode="auto">
          <a:xfrm rot="607236">
            <a:off x="3697288" y="3181350"/>
            <a:ext cx="1524000" cy="868363"/>
          </a:xfrm>
          <a:prstGeom prst="rect">
            <a:avLst/>
          </a:prstGeom>
          <a:noFill/>
          <a:ln w="9525">
            <a:noFill/>
            <a:miter lim="800000"/>
            <a:headEnd/>
            <a:tailEnd/>
          </a:ln>
        </p:spPr>
      </p:pic>
      <p:pic>
        <p:nvPicPr>
          <p:cNvPr id="113679" name="Picture 50" descr="intestines, fixed up part 2"/>
          <p:cNvPicPr>
            <a:picLocks noChangeAspect="1" noChangeArrowheads="1"/>
          </p:cNvPicPr>
          <p:nvPr/>
        </p:nvPicPr>
        <p:blipFill>
          <a:blip r:embed="rId6"/>
          <a:srcRect r="12816" b="13416"/>
          <a:stretch>
            <a:fillRect/>
          </a:stretch>
        </p:blipFill>
        <p:spPr bwMode="auto">
          <a:xfrm>
            <a:off x="3848100" y="4183063"/>
            <a:ext cx="1219200" cy="1082675"/>
          </a:xfrm>
          <a:prstGeom prst="rect">
            <a:avLst/>
          </a:prstGeom>
          <a:noFill/>
          <a:ln w="9525">
            <a:noFill/>
            <a:miter lim="800000"/>
            <a:headEnd/>
            <a:tailEnd/>
          </a:ln>
        </p:spPr>
      </p:pic>
      <p:pic>
        <p:nvPicPr>
          <p:cNvPr id="113680" name="Picture 49" descr="colon new"/>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781425" y="5405438"/>
            <a:ext cx="1352550" cy="1285875"/>
          </a:xfrm>
          <a:prstGeom prst="rect">
            <a:avLst/>
          </a:prstGeom>
          <a:noFill/>
          <a:ln w="9525">
            <a:noFill/>
            <a:miter lim="800000"/>
            <a:headEnd/>
            <a:tailEnd/>
          </a:ln>
        </p:spPr>
      </p:pic>
      <p:sp>
        <p:nvSpPr>
          <p:cNvPr id="290867" name="Rectangle 51"/>
          <p:cNvSpPr>
            <a:spLocks noChangeArrowheads="1"/>
          </p:cNvSpPr>
          <p:nvPr/>
        </p:nvSpPr>
        <p:spPr bwMode="auto">
          <a:xfrm>
            <a:off x="0" y="1447800"/>
            <a:ext cx="9144000" cy="1371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90868" name="Rectangle 52"/>
          <p:cNvSpPr>
            <a:spLocks noChangeArrowheads="1"/>
          </p:cNvSpPr>
          <p:nvPr/>
        </p:nvSpPr>
        <p:spPr bwMode="auto">
          <a:xfrm>
            <a:off x="0" y="2819400"/>
            <a:ext cx="9144000" cy="1219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90870" name="Rectangle 54"/>
          <p:cNvSpPr>
            <a:spLocks noChangeArrowheads="1"/>
          </p:cNvSpPr>
          <p:nvPr/>
        </p:nvSpPr>
        <p:spPr bwMode="auto">
          <a:xfrm>
            <a:off x="0" y="4038600"/>
            <a:ext cx="9144000" cy="1219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90871" name="Rectangle 55"/>
          <p:cNvSpPr>
            <a:spLocks noChangeArrowheads="1"/>
          </p:cNvSpPr>
          <p:nvPr/>
        </p:nvSpPr>
        <p:spPr bwMode="auto">
          <a:xfrm>
            <a:off x="0" y="5257800"/>
            <a:ext cx="9144000" cy="1600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290867"/>
                                        </p:tgtEl>
                                        <p:attrNameLst>
                                          <p:attrName>ppt_w</p:attrName>
                                        </p:attrNameLst>
                                      </p:cBhvr>
                                      <p:tavLst>
                                        <p:tav tm="0">
                                          <p:val>
                                            <p:strVal val="ppt_w"/>
                                          </p:val>
                                        </p:tav>
                                        <p:tav tm="100000">
                                          <p:val>
                                            <p:fltVal val="0"/>
                                          </p:val>
                                        </p:tav>
                                      </p:tavLst>
                                    </p:anim>
                                    <p:anim calcmode="lin" valueType="num">
                                      <p:cBhvr>
                                        <p:cTn id="7" dur="500"/>
                                        <p:tgtEl>
                                          <p:spTgt spid="290867"/>
                                        </p:tgtEl>
                                        <p:attrNameLst>
                                          <p:attrName>ppt_h</p:attrName>
                                        </p:attrNameLst>
                                      </p:cBhvr>
                                      <p:tavLst>
                                        <p:tav tm="0">
                                          <p:val>
                                            <p:strVal val="ppt_h"/>
                                          </p:val>
                                        </p:tav>
                                        <p:tav tm="100000">
                                          <p:val>
                                            <p:strVal val="ppt_h"/>
                                          </p:val>
                                        </p:tav>
                                      </p:tavLst>
                                    </p:anim>
                                    <p:set>
                                      <p:cBhvr>
                                        <p:cTn id="8" dur="1" fill="hold">
                                          <p:stCondLst>
                                            <p:cond delay="499"/>
                                          </p:stCondLst>
                                        </p:cTn>
                                        <p:tgtEl>
                                          <p:spTgt spid="29086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7" presetClass="exit" presetSubtype="10" fill="hold" grpId="0" nodeType="clickEffect">
                                  <p:stCondLst>
                                    <p:cond delay="0"/>
                                  </p:stCondLst>
                                  <p:childTnLst>
                                    <p:anim calcmode="lin" valueType="num">
                                      <p:cBhvr>
                                        <p:cTn id="12" dur="500"/>
                                        <p:tgtEl>
                                          <p:spTgt spid="290868"/>
                                        </p:tgtEl>
                                        <p:attrNameLst>
                                          <p:attrName>ppt_w</p:attrName>
                                        </p:attrNameLst>
                                      </p:cBhvr>
                                      <p:tavLst>
                                        <p:tav tm="0">
                                          <p:val>
                                            <p:strVal val="ppt_w"/>
                                          </p:val>
                                        </p:tav>
                                        <p:tav tm="100000">
                                          <p:val>
                                            <p:fltVal val="0"/>
                                          </p:val>
                                        </p:tav>
                                      </p:tavLst>
                                    </p:anim>
                                    <p:anim calcmode="lin" valueType="num">
                                      <p:cBhvr>
                                        <p:cTn id="13" dur="500"/>
                                        <p:tgtEl>
                                          <p:spTgt spid="290868"/>
                                        </p:tgtEl>
                                        <p:attrNameLst>
                                          <p:attrName>ppt_h</p:attrName>
                                        </p:attrNameLst>
                                      </p:cBhvr>
                                      <p:tavLst>
                                        <p:tav tm="0">
                                          <p:val>
                                            <p:strVal val="ppt_h"/>
                                          </p:val>
                                        </p:tav>
                                        <p:tav tm="100000">
                                          <p:val>
                                            <p:strVal val="ppt_h"/>
                                          </p:val>
                                        </p:tav>
                                      </p:tavLst>
                                    </p:anim>
                                    <p:set>
                                      <p:cBhvr>
                                        <p:cTn id="14" dur="1" fill="hold">
                                          <p:stCondLst>
                                            <p:cond delay="499"/>
                                          </p:stCondLst>
                                        </p:cTn>
                                        <p:tgtEl>
                                          <p:spTgt spid="29086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7" presetClass="exit" presetSubtype="10" fill="hold" grpId="0" nodeType="clickEffect">
                                  <p:stCondLst>
                                    <p:cond delay="0"/>
                                  </p:stCondLst>
                                  <p:childTnLst>
                                    <p:anim calcmode="lin" valueType="num">
                                      <p:cBhvr>
                                        <p:cTn id="18" dur="500"/>
                                        <p:tgtEl>
                                          <p:spTgt spid="290870"/>
                                        </p:tgtEl>
                                        <p:attrNameLst>
                                          <p:attrName>ppt_w</p:attrName>
                                        </p:attrNameLst>
                                      </p:cBhvr>
                                      <p:tavLst>
                                        <p:tav tm="0">
                                          <p:val>
                                            <p:strVal val="ppt_w"/>
                                          </p:val>
                                        </p:tav>
                                        <p:tav tm="100000">
                                          <p:val>
                                            <p:fltVal val="0"/>
                                          </p:val>
                                        </p:tav>
                                      </p:tavLst>
                                    </p:anim>
                                    <p:anim calcmode="lin" valueType="num">
                                      <p:cBhvr>
                                        <p:cTn id="19" dur="500"/>
                                        <p:tgtEl>
                                          <p:spTgt spid="290870"/>
                                        </p:tgtEl>
                                        <p:attrNameLst>
                                          <p:attrName>ppt_h</p:attrName>
                                        </p:attrNameLst>
                                      </p:cBhvr>
                                      <p:tavLst>
                                        <p:tav tm="0">
                                          <p:val>
                                            <p:strVal val="ppt_h"/>
                                          </p:val>
                                        </p:tav>
                                        <p:tav tm="100000">
                                          <p:val>
                                            <p:strVal val="ppt_h"/>
                                          </p:val>
                                        </p:tav>
                                      </p:tavLst>
                                    </p:anim>
                                    <p:set>
                                      <p:cBhvr>
                                        <p:cTn id="20" dur="1" fill="hold">
                                          <p:stCondLst>
                                            <p:cond delay="499"/>
                                          </p:stCondLst>
                                        </p:cTn>
                                        <p:tgtEl>
                                          <p:spTgt spid="29087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7" presetClass="exit" presetSubtype="10" fill="hold" grpId="0" nodeType="clickEffect">
                                  <p:stCondLst>
                                    <p:cond delay="0"/>
                                  </p:stCondLst>
                                  <p:childTnLst>
                                    <p:anim calcmode="lin" valueType="num">
                                      <p:cBhvr>
                                        <p:cTn id="24" dur="500"/>
                                        <p:tgtEl>
                                          <p:spTgt spid="290871"/>
                                        </p:tgtEl>
                                        <p:attrNameLst>
                                          <p:attrName>ppt_w</p:attrName>
                                        </p:attrNameLst>
                                      </p:cBhvr>
                                      <p:tavLst>
                                        <p:tav tm="0">
                                          <p:val>
                                            <p:strVal val="ppt_w"/>
                                          </p:val>
                                        </p:tav>
                                        <p:tav tm="100000">
                                          <p:val>
                                            <p:fltVal val="0"/>
                                          </p:val>
                                        </p:tav>
                                      </p:tavLst>
                                    </p:anim>
                                    <p:anim calcmode="lin" valueType="num">
                                      <p:cBhvr>
                                        <p:cTn id="25" dur="500"/>
                                        <p:tgtEl>
                                          <p:spTgt spid="290871"/>
                                        </p:tgtEl>
                                        <p:attrNameLst>
                                          <p:attrName>ppt_h</p:attrName>
                                        </p:attrNameLst>
                                      </p:cBhvr>
                                      <p:tavLst>
                                        <p:tav tm="0">
                                          <p:val>
                                            <p:strVal val="ppt_h"/>
                                          </p:val>
                                        </p:tav>
                                        <p:tav tm="100000">
                                          <p:val>
                                            <p:strVal val="ppt_h"/>
                                          </p:val>
                                        </p:tav>
                                      </p:tavLst>
                                    </p:anim>
                                    <p:set>
                                      <p:cBhvr>
                                        <p:cTn id="26" dur="1" fill="hold">
                                          <p:stCondLst>
                                            <p:cond delay="499"/>
                                          </p:stCondLst>
                                        </p:cTn>
                                        <p:tgtEl>
                                          <p:spTgt spid="2908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67" grpId="0" animBg="1"/>
      <p:bldP spid="290868" grpId="0" animBg="1"/>
      <p:bldP spid="290870" grpId="0" animBg="1"/>
      <p:bldP spid="29087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intestines with drain"/>
          <p:cNvPicPr>
            <a:picLocks noChangeAspect="1" noChangeArrowheads="1"/>
          </p:cNvPicPr>
          <p:nvPr/>
        </p:nvPicPr>
        <p:blipFill>
          <a:blip r:embed="rId3"/>
          <a:srcRect/>
          <a:stretch>
            <a:fillRect/>
          </a:stretch>
        </p:blipFill>
        <p:spPr bwMode="auto">
          <a:xfrm>
            <a:off x="1577975" y="1433513"/>
            <a:ext cx="5988050" cy="3990975"/>
          </a:xfrm>
          <a:prstGeom prst="rect">
            <a:avLst/>
          </a:prstGeom>
          <a:noFill/>
          <a:ln w="9525">
            <a:noFill/>
            <a:miter lim="800000"/>
            <a:headEnd/>
            <a:tailEnd/>
          </a:ln>
        </p:spPr>
      </p:pic>
    </p:spTree>
  </p:cSld>
  <p:clrMapOvr>
    <a:masterClrMapping/>
  </p:clrMapOvr>
  <p:transition>
    <p:wheel spokes="3"/>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5" descr="uretero1"/>
          <p:cNvPicPr>
            <a:picLocks noChangeAspect="1" noChangeArrowheads="1"/>
          </p:cNvPicPr>
          <p:nvPr/>
        </p:nvPicPr>
        <p:blipFill>
          <a:blip r:embed="rId3"/>
          <a:srcRect/>
          <a:stretch>
            <a:fillRect/>
          </a:stretch>
        </p:blipFill>
        <p:spPr bwMode="auto">
          <a:xfrm>
            <a:off x="3551238" y="2438400"/>
            <a:ext cx="2163762" cy="1954213"/>
          </a:xfrm>
          <a:prstGeom prst="rect">
            <a:avLst/>
          </a:prstGeom>
          <a:noFill/>
          <a:ln w="9525">
            <a:noFill/>
            <a:miter lim="800000"/>
            <a:headEnd/>
            <a:tailEnd/>
          </a:ln>
        </p:spPr>
      </p:pic>
      <p:pic>
        <p:nvPicPr>
          <p:cNvPr id="294918" name="Picture 6" descr="uretero2"/>
          <p:cNvPicPr>
            <a:picLocks noChangeAspect="1" noChangeArrowheads="1"/>
          </p:cNvPicPr>
          <p:nvPr/>
        </p:nvPicPr>
        <p:blipFill>
          <a:blip r:embed="rId4"/>
          <a:srcRect/>
          <a:stretch>
            <a:fillRect/>
          </a:stretch>
        </p:blipFill>
        <p:spPr bwMode="auto">
          <a:xfrm>
            <a:off x="2019300" y="2438400"/>
            <a:ext cx="3690938" cy="1954213"/>
          </a:xfrm>
          <a:prstGeom prst="rect">
            <a:avLst/>
          </a:prstGeom>
          <a:noFill/>
          <a:ln w="9525">
            <a:noFill/>
            <a:miter lim="800000"/>
            <a:headEnd/>
            <a:tailEnd/>
          </a:ln>
        </p:spPr>
      </p:pic>
      <p:pic>
        <p:nvPicPr>
          <p:cNvPr id="294919" name="Picture 7" descr="uretero3"/>
          <p:cNvPicPr>
            <a:picLocks noChangeAspect="1" noChangeArrowheads="1"/>
          </p:cNvPicPr>
          <p:nvPr/>
        </p:nvPicPr>
        <p:blipFill>
          <a:blip r:embed="rId5"/>
          <a:srcRect/>
          <a:stretch>
            <a:fillRect/>
          </a:stretch>
        </p:blipFill>
        <p:spPr bwMode="auto">
          <a:xfrm>
            <a:off x="2019300" y="2438400"/>
            <a:ext cx="5249863" cy="2124075"/>
          </a:xfrm>
          <a:prstGeom prst="rect">
            <a:avLst/>
          </a:prstGeom>
          <a:noFill/>
          <a:ln w="9525">
            <a:noFill/>
            <a:miter lim="800000"/>
            <a:headEnd/>
            <a:tailEnd/>
          </a:ln>
        </p:spPr>
      </p:pic>
      <p:sp>
        <p:nvSpPr>
          <p:cNvPr id="294920" name="Rectangle 8"/>
          <p:cNvSpPr>
            <a:spLocks noChangeArrowheads="1"/>
          </p:cNvSpPr>
          <p:nvPr/>
        </p:nvSpPr>
        <p:spPr bwMode="auto">
          <a:xfrm>
            <a:off x="1828800" y="4648200"/>
            <a:ext cx="2470150" cy="366713"/>
          </a:xfrm>
          <a:prstGeom prst="rect">
            <a:avLst/>
          </a:prstGeom>
          <a:noFill/>
          <a:ln w="9525">
            <a:noFill/>
            <a:miter lim="800000"/>
            <a:headEnd/>
            <a:tailEnd/>
          </a:ln>
        </p:spPr>
        <p:txBody>
          <a:bodyPr wrap="none">
            <a:prstTxWarp prst="textNoShape">
              <a:avLst/>
            </a:prstTxWarp>
            <a:spAutoFit/>
          </a:bodyPr>
          <a:lstStyle/>
          <a:p>
            <a:r>
              <a:rPr lang="en-US" sz="1800">
                <a:latin typeface="Arial" pitchFamily="20" charset="0"/>
              </a:rPr>
              <a:t>Ureterosigmoidostomy</a:t>
            </a:r>
          </a:p>
        </p:txBody>
      </p:sp>
      <p:sp>
        <p:nvSpPr>
          <p:cNvPr id="294921" name="Rectangle 9"/>
          <p:cNvSpPr>
            <a:spLocks noChangeArrowheads="1"/>
          </p:cNvSpPr>
          <p:nvPr/>
        </p:nvSpPr>
        <p:spPr bwMode="auto">
          <a:xfrm>
            <a:off x="4876800" y="4648200"/>
            <a:ext cx="1911350" cy="366713"/>
          </a:xfrm>
          <a:prstGeom prst="rect">
            <a:avLst/>
          </a:prstGeom>
          <a:noFill/>
          <a:ln w="9525">
            <a:noFill/>
            <a:miter lim="800000"/>
            <a:headEnd/>
            <a:tailEnd/>
          </a:ln>
        </p:spPr>
        <p:txBody>
          <a:bodyPr wrap="none">
            <a:prstTxWarp prst="textNoShape">
              <a:avLst/>
            </a:prstTxWarp>
            <a:spAutoFit/>
          </a:bodyPr>
          <a:lstStyle/>
          <a:p>
            <a:r>
              <a:rPr lang="en-US" sz="1800">
                <a:latin typeface="Arial" pitchFamily="20" charset="0"/>
              </a:rPr>
              <a:t>Ureteroileostomy</a:t>
            </a:r>
          </a:p>
        </p:txBody>
      </p:sp>
      <p:sp>
        <p:nvSpPr>
          <p:cNvPr id="117767" name="Rectangle 10"/>
          <p:cNvSpPr>
            <a:spLocks noChangeArrowheads="1"/>
          </p:cNvSpPr>
          <p:nvPr/>
        </p:nvSpPr>
        <p:spPr bwMode="auto">
          <a:xfrm>
            <a:off x="2209800" y="838200"/>
            <a:ext cx="1879600" cy="457200"/>
          </a:xfrm>
          <a:prstGeom prst="rect">
            <a:avLst/>
          </a:prstGeom>
          <a:noFill/>
          <a:ln w="9525">
            <a:noFill/>
            <a:miter lim="800000"/>
            <a:headEnd/>
            <a:tailEnd/>
          </a:ln>
        </p:spPr>
        <p:txBody>
          <a:bodyPr wrap="none">
            <a:prstTxWarp prst="textNoShape">
              <a:avLst/>
            </a:prstTxWarp>
            <a:spAutoFit/>
          </a:bodyPr>
          <a:lstStyle/>
          <a:p>
            <a:r>
              <a:rPr lang="en-US"/>
              <a:t>Urine pH=5.5</a:t>
            </a:r>
          </a:p>
        </p:txBody>
      </p:sp>
      <p:sp>
        <p:nvSpPr>
          <p:cNvPr id="117768" name="Rectangle 11"/>
          <p:cNvSpPr>
            <a:spLocks noChangeArrowheads="1"/>
          </p:cNvSpPr>
          <p:nvPr/>
        </p:nvSpPr>
        <p:spPr bwMode="auto">
          <a:xfrm>
            <a:off x="5257800" y="838200"/>
            <a:ext cx="1981200" cy="457200"/>
          </a:xfrm>
          <a:prstGeom prst="rect">
            <a:avLst/>
          </a:prstGeom>
          <a:noFill/>
          <a:ln w="9525">
            <a:noFill/>
            <a:miter lim="800000"/>
            <a:headEnd/>
            <a:tailEnd/>
          </a:ln>
        </p:spPr>
        <p:txBody>
          <a:bodyPr wrap="none">
            <a:prstTxWarp prst="textNoShape">
              <a:avLst/>
            </a:prstTxWarp>
            <a:spAutoFit/>
          </a:bodyPr>
          <a:lstStyle/>
          <a:p>
            <a:r>
              <a:rPr lang="en-US"/>
              <a:t>Serum pH=7.4</a:t>
            </a:r>
          </a:p>
        </p:txBody>
      </p:sp>
      <p:sp>
        <p:nvSpPr>
          <p:cNvPr id="294924" name="Rectangle 12"/>
          <p:cNvSpPr>
            <a:spLocks noChangeArrowheads="1"/>
          </p:cNvSpPr>
          <p:nvPr/>
        </p:nvSpPr>
        <p:spPr bwMode="auto">
          <a:xfrm>
            <a:off x="3429000" y="1524000"/>
            <a:ext cx="2519363" cy="457200"/>
          </a:xfrm>
          <a:prstGeom prst="rect">
            <a:avLst/>
          </a:prstGeom>
          <a:noFill/>
          <a:ln w="9525">
            <a:noFill/>
            <a:miter lim="800000"/>
            <a:headEnd/>
            <a:tailEnd/>
          </a:ln>
        </p:spPr>
        <p:txBody>
          <a:bodyPr wrap="none">
            <a:prstTxWarp prst="textNoShape">
              <a:avLst/>
            </a:prstTxWarp>
            <a:spAutoFit/>
          </a:bodyPr>
          <a:lstStyle/>
          <a:p>
            <a:r>
              <a:rPr lang="en-US"/>
              <a:t>100 fold difference</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94924"/>
                                        </p:tgtEl>
                                        <p:attrNameLst>
                                          <p:attrName>style.visibility</p:attrName>
                                        </p:attrNameLst>
                                      </p:cBhvr>
                                      <p:to>
                                        <p:strVal val="visible"/>
                                      </p:to>
                                    </p:set>
                                    <p:anim calcmode="lin" valueType="num">
                                      <p:cBhvr>
                                        <p:cTn id="7" dur="500" fill="hold"/>
                                        <p:tgtEl>
                                          <p:spTgt spid="294924"/>
                                        </p:tgtEl>
                                        <p:attrNameLst>
                                          <p:attrName>ppt_w</p:attrName>
                                        </p:attrNameLst>
                                      </p:cBhvr>
                                      <p:tavLst>
                                        <p:tav tm="0">
                                          <p:val>
                                            <p:fltVal val="0"/>
                                          </p:val>
                                        </p:tav>
                                        <p:tav tm="100000">
                                          <p:val>
                                            <p:strVal val="#ppt_w"/>
                                          </p:val>
                                        </p:tav>
                                      </p:tavLst>
                                    </p:anim>
                                    <p:anim calcmode="lin" valueType="num">
                                      <p:cBhvr>
                                        <p:cTn id="8" dur="500" fill="hold"/>
                                        <p:tgtEl>
                                          <p:spTgt spid="294924"/>
                                        </p:tgtEl>
                                        <p:attrNameLst>
                                          <p:attrName>ppt_h</p:attrName>
                                        </p:attrNameLst>
                                      </p:cBhvr>
                                      <p:tavLst>
                                        <p:tav tm="0">
                                          <p:val>
                                            <p:fltVal val="0"/>
                                          </p:val>
                                        </p:tav>
                                        <p:tav tm="100000">
                                          <p:val>
                                            <p:strVal val="#ppt_h"/>
                                          </p:val>
                                        </p:tav>
                                      </p:tavLst>
                                    </p:anim>
                                    <p:animEffect transition="in" filter="fade">
                                      <p:cBhvr>
                                        <p:cTn id="9" dur="500"/>
                                        <p:tgtEl>
                                          <p:spTgt spid="2949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4918"/>
                                        </p:tgtEl>
                                        <p:attrNameLst>
                                          <p:attrName>style.visibility</p:attrName>
                                        </p:attrNameLst>
                                      </p:cBhvr>
                                      <p:to>
                                        <p:strVal val="visible"/>
                                      </p:to>
                                    </p:set>
                                    <p:animEffect transition="in" filter="fade">
                                      <p:cBhvr>
                                        <p:cTn id="14" dur="1000"/>
                                        <p:tgtEl>
                                          <p:spTgt spid="29491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94920"/>
                                        </p:tgtEl>
                                        <p:attrNameLst>
                                          <p:attrName>style.visibility</p:attrName>
                                        </p:attrNameLst>
                                      </p:cBhvr>
                                      <p:to>
                                        <p:strVal val="visible"/>
                                      </p:to>
                                    </p:set>
                                    <p:animEffect transition="in" filter="fade">
                                      <p:cBhvr>
                                        <p:cTn id="18" dur="500"/>
                                        <p:tgtEl>
                                          <p:spTgt spid="2949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4919"/>
                                        </p:tgtEl>
                                        <p:attrNameLst>
                                          <p:attrName>style.visibility</p:attrName>
                                        </p:attrNameLst>
                                      </p:cBhvr>
                                      <p:to>
                                        <p:strVal val="visible"/>
                                      </p:to>
                                    </p:set>
                                    <p:animEffect transition="in" filter="fade">
                                      <p:cBhvr>
                                        <p:cTn id="23" dur="1000"/>
                                        <p:tgtEl>
                                          <p:spTgt spid="294919"/>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94921"/>
                                        </p:tgtEl>
                                        <p:attrNameLst>
                                          <p:attrName>style.visibility</p:attrName>
                                        </p:attrNameLst>
                                      </p:cBhvr>
                                      <p:to>
                                        <p:strVal val="visible"/>
                                      </p:to>
                                    </p:set>
                                    <p:animEffect transition="in" filter="fade">
                                      <p:cBhvr>
                                        <p:cTn id="27" dur="500"/>
                                        <p:tgtEl>
                                          <p:spTgt spid="294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20" grpId="0"/>
      <p:bldP spid="294921" grpId="0"/>
      <p:bldP spid="294924"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ea typeface="ＭＳ Ｐゴシック" pitchFamily="-107" charset="-128"/>
                <a:cs typeface="ＭＳ Ｐゴシック" pitchFamily="-107" charset="-128"/>
              </a:rPr>
              <a:t>Urinary diversion</a:t>
            </a:r>
          </a:p>
        </p:txBody>
      </p:sp>
      <p:sp>
        <p:nvSpPr>
          <p:cNvPr id="48131" name="Content Placeholder 2"/>
          <p:cNvSpPr>
            <a:spLocks noGrp="1"/>
          </p:cNvSpPr>
          <p:nvPr>
            <p:ph idx="1"/>
          </p:nvPr>
        </p:nvSpPr>
        <p:spPr/>
        <p:txBody>
          <a:bodyPr anchor="ctr"/>
          <a:lstStyle/>
          <a:p>
            <a:pPr>
              <a:spcAft>
                <a:spcPts val="2400"/>
              </a:spcAft>
            </a:pPr>
            <a:r>
              <a:rPr lang="en-US" smtClean="0">
                <a:ea typeface="ＭＳ Ｐゴシック" pitchFamily="-107" charset="-128"/>
                <a:cs typeface="ＭＳ Ｐゴシック" pitchFamily="-107" charset="-128"/>
              </a:rPr>
              <a:t>Urine NH</a:t>
            </a:r>
            <a:r>
              <a:rPr lang="en-US" baseline="-25000" smtClean="0">
                <a:ea typeface="ＭＳ Ｐゴシック" pitchFamily="-107" charset="-128"/>
                <a:cs typeface="ＭＳ Ｐゴシック" pitchFamily="-107" charset="-128"/>
              </a:rPr>
              <a:t>4</a:t>
            </a:r>
            <a:r>
              <a:rPr lang="en-US" baseline="30000" smtClean="0">
                <a:ea typeface="ＭＳ Ｐゴシック" pitchFamily="-107" charset="-128"/>
                <a:cs typeface="ＭＳ Ｐゴシック" pitchFamily="-107" charset="-128"/>
              </a:rPr>
              <a:t>+</a:t>
            </a:r>
            <a:r>
              <a:rPr lang="en-US" smtClean="0">
                <a:ea typeface="ＭＳ Ｐゴシック" pitchFamily="-107" charset="-128"/>
                <a:cs typeface="ＭＳ Ｐゴシック" pitchFamily="-107" charset="-128"/>
              </a:rPr>
              <a:t> is absorbed by the intestinal mucosa and converted to H</a:t>
            </a:r>
            <a:r>
              <a:rPr lang="en-US" baseline="30000" smtClean="0">
                <a:ea typeface="ＭＳ Ｐゴシック" pitchFamily="-107" charset="-128"/>
                <a:cs typeface="ＭＳ Ｐゴシック" pitchFamily="-107" charset="-128"/>
              </a:rPr>
              <a:t>+</a:t>
            </a:r>
            <a:r>
              <a:rPr lang="en-US" smtClean="0">
                <a:ea typeface="ＭＳ Ｐゴシック" pitchFamily="-107" charset="-128"/>
                <a:cs typeface="ＭＳ Ｐゴシック" pitchFamily="-107" charset="-128"/>
              </a:rPr>
              <a:t> and NH</a:t>
            </a:r>
            <a:r>
              <a:rPr lang="en-US" baseline="-25000" smtClean="0">
                <a:ea typeface="ＭＳ Ｐゴシック" pitchFamily="-107" charset="-128"/>
                <a:cs typeface="ＭＳ Ｐゴシック" pitchFamily="-107" charset="-128"/>
              </a:rPr>
              <a:t>3</a:t>
            </a:r>
            <a:r>
              <a:rPr lang="en-US" smtClean="0">
                <a:ea typeface="ＭＳ Ｐゴシック" pitchFamily="-107" charset="-128"/>
                <a:cs typeface="ＭＳ Ｐゴシック" pitchFamily="-107" charset="-128"/>
              </a:rPr>
              <a:t>.</a:t>
            </a:r>
          </a:p>
          <a:p>
            <a:pPr>
              <a:spcAft>
                <a:spcPts val="2400"/>
              </a:spcAft>
            </a:pPr>
            <a:r>
              <a:rPr lang="en-US" smtClean="0">
                <a:ea typeface="ＭＳ Ｐゴシック" pitchFamily="-107" charset="-128"/>
                <a:cs typeface="ＭＳ Ｐゴシック" pitchFamily="-107" charset="-128"/>
              </a:rPr>
              <a:t>Urine Chloride stimulates colonic expression and activation of Cl</a:t>
            </a:r>
            <a:r>
              <a:rPr lang="en-US" baseline="30000" smtClean="0">
                <a:ea typeface="ＭＳ Ｐゴシック" pitchFamily="-107" charset="-128"/>
                <a:cs typeface="ＭＳ Ｐゴシック" pitchFamily="-107" charset="-128"/>
              </a:rPr>
              <a:t>-</a:t>
            </a:r>
            <a:r>
              <a:rPr lang="en-US" smtClean="0">
                <a:ea typeface="ＭＳ Ｐゴシック" pitchFamily="-107" charset="-128"/>
                <a:cs typeface="ＭＳ Ｐゴシック" pitchFamily="-107" charset="-128"/>
              </a:rPr>
              <a:t>/HCO</a:t>
            </a:r>
            <a:r>
              <a:rPr lang="en-US" baseline="-25000" smtClean="0">
                <a:ea typeface="ＭＳ Ｐゴシック" pitchFamily="-107" charset="-128"/>
                <a:cs typeface="ＭＳ Ｐゴシック" pitchFamily="-107" charset="-128"/>
              </a:rPr>
              <a:t>3</a:t>
            </a:r>
            <a:r>
              <a:rPr lang="en-US" baseline="30000" smtClean="0">
                <a:ea typeface="ＭＳ Ｐゴシック" pitchFamily="-107" charset="-128"/>
                <a:cs typeface="ＭＳ Ｐゴシック" pitchFamily="-107" charset="-128"/>
              </a:rPr>
              <a:t>-</a:t>
            </a:r>
            <a:r>
              <a:rPr lang="en-US" smtClean="0">
                <a:ea typeface="ＭＳ Ｐゴシック" pitchFamily="-107" charset="-128"/>
                <a:cs typeface="ＭＳ Ｐゴシック" pitchFamily="-107" charset="-128"/>
              </a:rPr>
              <a:t> exchangers exacerbating the loss of bicarbonate.</a:t>
            </a:r>
          </a:p>
          <a:p>
            <a:pPr>
              <a:spcAft>
                <a:spcPts val="2400"/>
              </a:spcAft>
            </a:pPr>
            <a:r>
              <a:rPr lang="en-US" smtClean="0">
                <a:ea typeface="ＭＳ Ｐゴシック" pitchFamily="-107" charset="-128"/>
                <a:cs typeface="ＭＳ Ｐゴシック" pitchFamily="-107" charset="-128"/>
              </a:rPr>
              <a:t>Increased colonic pressures can cause urinary obstruction resulting in a urinary acidification defect</a:t>
            </a:r>
          </a:p>
          <a:p>
            <a:pPr lvl="1">
              <a:spcAft>
                <a:spcPts val="2400"/>
              </a:spcAft>
            </a:pPr>
            <a:r>
              <a:rPr lang="en-US" smtClean="0"/>
              <a:t>Repeated episodes of pyelonephritis may do the same</a:t>
            </a:r>
          </a:p>
        </p:txBody>
      </p:sp>
    </p:spTree>
  </p:cSld>
  <p:clrMapOvr>
    <a:masterClrMapping/>
  </p:clrMapOvr>
  <p:transition>
    <p:cover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bwMode="auto">
          <a:xfrm>
            <a:off x="5943600" y="1524000"/>
            <a:ext cx="2819400" cy="5181600"/>
          </a:xfrm>
          <a:prstGeom prst="round2DiagRect">
            <a:avLst>
              <a:gd name="adj1" fmla="val 23127"/>
              <a:gd name="adj2" fmla="val 0"/>
            </a:avLst>
          </a:prstGeom>
          <a:solidFill>
            <a:srgbClr val="FF0000"/>
          </a:solidFill>
          <a:ln w="9525" cap="flat" cmpd="sng" algn="ctr">
            <a:noFill/>
            <a:prstDash val="solid"/>
            <a:round/>
            <a:headEnd type="none" w="med" len="med"/>
            <a:tailEnd type="none" w="med" len="med"/>
          </a:ln>
          <a:effectLst/>
        </p:spPr>
        <p:txBody>
          <a:bodyPr>
            <a:prstTxWarp prst="textNoShape">
              <a:avLst/>
            </a:prstTxWarp>
          </a:bodyPr>
          <a:lstStyle/>
          <a:p>
            <a:pPr>
              <a:defRPr/>
            </a:pPr>
            <a:endParaRPr lang="en-US">
              <a:latin typeface="Times" pitchFamily="-65" charset="0"/>
            </a:endParaRPr>
          </a:p>
        </p:txBody>
      </p:sp>
      <p:sp>
        <p:nvSpPr>
          <p:cNvPr id="120835" name="Rectangle 2"/>
          <p:cNvSpPr>
            <a:spLocks noGrp="1" noChangeArrowheads="1"/>
          </p:cNvSpPr>
          <p:nvPr>
            <p:ph type="title"/>
          </p:nvPr>
        </p:nvSpPr>
        <p:spPr/>
        <p:txBody>
          <a:bodyPr/>
          <a:lstStyle/>
          <a:p>
            <a:pPr eaLnBrk="1" hangingPunct="1"/>
            <a:r>
              <a:rPr lang="en-US" smtClean="0">
                <a:ea typeface="ＭＳ Ｐゴシック" pitchFamily="20" charset="-128"/>
                <a:cs typeface="ＭＳ Ｐゴシック" pitchFamily="20" charset="-128"/>
              </a:rPr>
              <a:t>NAGMA</a:t>
            </a:r>
          </a:p>
        </p:txBody>
      </p:sp>
      <p:pic>
        <p:nvPicPr>
          <p:cNvPr id="120836" name="Picture 4" descr="Kidney Complex"/>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640513" y="2209800"/>
            <a:ext cx="1436687" cy="1676400"/>
          </a:xfrm>
          <a:prstGeom prst="rect">
            <a:avLst/>
          </a:prstGeom>
          <a:noFill/>
          <a:ln w="9525">
            <a:noFill/>
            <a:miter lim="800000"/>
            <a:headEnd/>
            <a:tailEnd/>
          </a:ln>
        </p:spPr>
      </p:pic>
      <p:pic>
        <p:nvPicPr>
          <p:cNvPr id="120837" name="Picture 6" descr="colon new"/>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716338" y="2209800"/>
            <a:ext cx="1541462" cy="1465263"/>
          </a:xfrm>
          <a:prstGeom prst="rect">
            <a:avLst/>
          </a:prstGeom>
          <a:noFill/>
          <a:ln w="9525">
            <a:noFill/>
            <a:miter lim="800000"/>
            <a:headEnd/>
            <a:tailEnd/>
          </a:ln>
        </p:spPr>
      </p:pic>
      <p:sp>
        <p:nvSpPr>
          <p:cNvPr id="120838" name="Text Box 7"/>
          <p:cNvSpPr txBox="1">
            <a:spLocks noChangeArrowheads="1"/>
          </p:cNvSpPr>
          <p:nvPr/>
        </p:nvSpPr>
        <p:spPr bwMode="auto">
          <a:xfrm>
            <a:off x="3429000" y="4419600"/>
            <a:ext cx="2209800" cy="2149475"/>
          </a:xfrm>
          <a:prstGeom prst="rect">
            <a:avLst/>
          </a:prstGeom>
          <a:noFill/>
          <a:ln w="9525">
            <a:noFill/>
            <a:miter lim="800000"/>
            <a:headEnd/>
            <a:tailEnd/>
          </a:ln>
        </p:spPr>
        <p:txBody>
          <a:bodyPr>
            <a:prstTxWarp prst="textNoShape">
              <a:avLst/>
            </a:prstTxWarp>
            <a:spAutoFit/>
          </a:bodyPr>
          <a:lstStyle/>
          <a:p>
            <a:pPr>
              <a:spcBef>
                <a:spcPct val="50000"/>
              </a:spcBef>
            </a:pPr>
            <a:r>
              <a:rPr lang="en-US"/>
              <a:t>GI loss of HCO</a:t>
            </a:r>
            <a:r>
              <a:rPr lang="en-US" baseline="-25000"/>
              <a:t>3</a:t>
            </a:r>
            <a:endParaRPr lang="en-US"/>
          </a:p>
          <a:p>
            <a:pPr>
              <a:lnSpc>
                <a:spcPct val="80000"/>
              </a:lnSpc>
              <a:spcBef>
                <a:spcPct val="50000"/>
              </a:spcBef>
            </a:pPr>
            <a:r>
              <a:rPr lang="en-US" sz="1400"/>
              <a:t>Diarrhea</a:t>
            </a:r>
          </a:p>
          <a:p>
            <a:pPr>
              <a:lnSpc>
                <a:spcPct val="80000"/>
              </a:lnSpc>
              <a:spcBef>
                <a:spcPct val="50000"/>
              </a:spcBef>
            </a:pPr>
            <a:r>
              <a:rPr lang="en-US" sz="1400"/>
              <a:t>Surgical drains</a:t>
            </a:r>
          </a:p>
          <a:p>
            <a:pPr>
              <a:lnSpc>
                <a:spcPct val="80000"/>
              </a:lnSpc>
              <a:spcBef>
                <a:spcPct val="50000"/>
              </a:spcBef>
            </a:pPr>
            <a:r>
              <a:rPr lang="en-US" sz="1400"/>
              <a:t>Fistulas</a:t>
            </a:r>
          </a:p>
          <a:p>
            <a:pPr>
              <a:lnSpc>
                <a:spcPct val="80000"/>
              </a:lnSpc>
              <a:spcBef>
                <a:spcPct val="50000"/>
              </a:spcBef>
            </a:pPr>
            <a:r>
              <a:rPr lang="en-US" sz="1400"/>
              <a:t>Ureterosigmoidostomy</a:t>
            </a:r>
          </a:p>
          <a:p>
            <a:pPr>
              <a:lnSpc>
                <a:spcPct val="80000"/>
              </a:lnSpc>
              <a:spcBef>
                <a:spcPct val="50000"/>
              </a:spcBef>
            </a:pPr>
            <a:r>
              <a:rPr lang="en-US" sz="1400"/>
              <a:t>Obstructed ureteroileostomy</a:t>
            </a:r>
          </a:p>
          <a:p>
            <a:pPr>
              <a:lnSpc>
                <a:spcPct val="80000"/>
              </a:lnSpc>
              <a:spcBef>
                <a:spcPct val="50000"/>
              </a:spcBef>
            </a:pPr>
            <a:r>
              <a:rPr lang="en-US" sz="1400"/>
              <a:t>Cholestyramine</a:t>
            </a:r>
          </a:p>
        </p:txBody>
      </p:sp>
      <p:sp>
        <p:nvSpPr>
          <p:cNvPr id="120839" name="Text Box 9"/>
          <p:cNvSpPr txBox="1">
            <a:spLocks noChangeArrowheads="1"/>
          </p:cNvSpPr>
          <p:nvPr/>
        </p:nvSpPr>
        <p:spPr bwMode="auto">
          <a:xfrm>
            <a:off x="6096000" y="4419600"/>
            <a:ext cx="2590800" cy="1589088"/>
          </a:xfrm>
          <a:prstGeom prst="rect">
            <a:avLst/>
          </a:prstGeom>
          <a:noFill/>
          <a:ln w="9525">
            <a:noFill/>
            <a:miter lim="800000"/>
            <a:headEnd/>
            <a:tailEnd/>
          </a:ln>
        </p:spPr>
        <p:txBody>
          <a:bodyPr>
            <a:prstTxWarp prst="textNoShape">
              <a:avLst/>
            </a:prstTxWarp>
            <a:spAutoFit/>
          </a:bodyPr>
          <a:lstStyle/>
          <a:p>
            <a:pPr>
              <a:spcBef>
                <a:spcPct val="50000"/>
              </a:spcBef>
            </a:pPr>
            <a:r>
              <a:rPr lang="en-US"/>
              <a:t>Renal loss of HCO</a:t>
            </a:r>
            <a:r>
              <a:rPr lang="en-US" baseline="-25000"/>
              <a:t>3</a:t>
            </a:r>
            <a:endParaRPr lang="en-US"/>
          </a:p>
          <a:p>
            <a:pPr>
              <a:lnSpc>
                <a:spcPct val="80000"/>
              </a:lnSpc>
              <a:spcBef>
                <a:spcPct val="50000"/>
              </a:spcBef>
            </a:pPr>
            <a:r>
              <a:rPr lang="en-US" sz="1400"/>
              <a:t>Renal tubular acidosis</a:t>
            </a:r>
          </a:p>
          <a:p>
            <a:pPr lvl="1">
              <a:lnSpc>
                <a:spcPct val="80000"/>
              </a:lnSpc>
              <a:spcBef>
                <a:spcPct val="50000"/>
              </a:spcBef>
            </a:pPr>
            <a:r>
              <a:rPr lang="en-US" sz="1400"/>
              <a:t>Proximal</a:t>
            </a:r>
          </a:p>
          <a:p>
            <a:pPr lvl="1">
              <a:lnSpc>
                <a:spcPct val="80000"/>
              </a:lnSpc>
              <a:spcBef>
                <a:spcPct val="50000"/>
              </a:spcBef>
            </a:pPr>
            <a:r>
              <a:rPr lang="en-US" sz="1400"/>
              <a:t>Distal</a:t>
            </a:r>
          </a:p>
          <a:p>
            <a:pPr lvl="1">
              <a:lnSpc>
                <a:spcPct val="80000"/>
              </a:lnSpc>
              <a:spcBef>
                <a:spcPct val="50000"/>
              </a:spcBef>
            </a:pPr>
            <a:r>
              <a:rPr lang="en-US" sz="1400"/>
              <a:t>Hypoaldosteronism</a:t>
            </a:r>
          </a:p>
        </p:txBody>
      </p:sp>
      <p:sp>
        <p:nvSpPr>
          <p:cNvPr id="120840" name="Rectangle 10"/>
          <p:cNvSpPr>
            <a:spLocks noChangeArrowheads="1"/>
          </p:cNvSpPr>
          <p:nvPr/>
        </p:nvSpPr>
        <p:spPr bwMode="auto">
          <a:xfrm>
            <a:off x="304800" y="4419600"/>
            <a:ext cx="2971800" cy="1735138"/>
          </a:xfrm>
          <a:prstGeom prst="rect">
            <a:avLst/>
          </a:prstGeom>
          <a:noFill/>
          <a:ln w="9525">
            <a:noFill/>
            <a:miter lim="800000"/>
            <a:headEnd/>
            <a:tailEnd/>
          </a:ln>
        </p:spPr>
        <p:txBody>
          <a:bodyPr>
            <a:prstTxWarp prst="textNoShape">
              <a:avLst/>
            </a:prstTxWarp>
            <a:spAutoFit/>
          </a:bodyPr>
          <a:lstStyle/>
          <a:p>
            <a:pPr eaLnBrk="1" hangingPunct="1">
              <a:spcBef>
                <a:spcPct val="20000"/>
              </a:spcBef>
            </a:pPr>
            <a:r>
              <a:rPr lang="en-US"/>
              <a:t>Chloride intoxication</a:t>
            </a:r>
            <a:r>
              <a:rPr lang="en-US" sz="2000"/>
              <a:t/>
            </a:r>
            <a:br>
              <a:rPr lang="en-US" sz="2000"/>
            </a:br>
            <a:r>
              <a:rPr lang="en-US" sz="1800"/>
              <a:t>Dilutional acidosis</a:t>
            </a:r>
          </a:p>
          <a:p>
            <a:pPr eaLnBrk="1" hangingPunct="1">
              <a:spcBef>
                <a:spcPct val="20000"/>
              </a:spcBef>
            </a:pPr>
            <a:r>
              <a:rPr lang="en-US" sz="1800"/>
              <a:t>HCl intoxication</a:t>
            </a:r>
          </a:p>
          <a:p>
            <a:pPr eaLnBrk="1" hangingPunct="1">
              <a:spcBef>
                <a:spcPct val="20000"/>
              </a:spcBef>
            </a:pPr>
            <a:r>
              <a:rPr lang="en-US" sz="1800"/>
              <a:t>Chloride gas intoxication</a:t>
            </a:r>
          </a:p>
          <a:p>
            <a:pPr eaLnBrk="1" hangingPunct="1">
              <a:spcBef>
                <a:spcPct val="20000"/>
              </a:spcBef>
            </a:pPr>
            <a:r>
              <a:rPr lang="en-US" sz="1800"/>
              <a:t>Early renal failure</a:t>
            </a:r>
          </a:p>
        </p:txBody>
      </p:sp>
      <p:pic>
        <p:nvPicPr>
          <p:cNvPr id="120841" name="Picture 12" descr="IV Bag, one"/>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363663" y="2209800"/>
            <a:ext cx="617537" cy="198596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p:cNvPicPr>
            <a:picLocks noChangeAspect="1" noChangeArrowheads="1"/>
          </p:cNvPicPr>
          <p:nvPr/>
        </p:nvPicPr>
        <p:blipFill>
          <a:blip r:embed="rId3"/>
          <a:srcRect l="9634" r="55173" b="10725"/>
          <a:stretch>
            <a:fillRect/>
          </a:stretch>
        </p:blipFill>
        <p:spPr bwMode="auto">
          <a:xfrm flipH="1">
            <a:off x="6951663" y="3330575"/>
            <a:ext cx="2192337" cy="3527425"/>
          </a:xfrm>
          <a:prstGeom prst="rect">
            <a:avLst/>
          </a:prstGeom>
          <a:noFill/>
          <a:ln w="9525">
            <a:noFill/>
            <a:miter lim="800000"/>
            <a:headEnd/>
            <a:tailEnd/>
          </a:ln>
        </p:spPr>
      </p:pic>
      <p:sp>
        <p:nvSpPr>
          <p:cNvPr id="122883" name="Rectangle 2"/>
          <p:cNvSpPr>
            <a:spLocks noGrp="1" noChangeArrowheads="1"/>
          </p:cNvSpPr>
          <p:nvPr>
            <p:ph type="title"/>
          </p:nvPr>
        </p:nvSpPr>
        <p:spPr/>
        <p:txBody>
          <a:bodyPr/>
          <a:lstStyle/>
          <a:p>
            <a:r>
              <a:rPr lang="en-US" sz="3600" dirty="0" smtClean="0">
                <a:ea typeface="ＭＳ Ｐゴシック" pitchFamily="20" charset="-128"/>
                <a:cs typeface="ＭＳ Ｐゴシック" pitchFamily="20" charset="-128"/>
              </a:rPr>
              <a:t>Renal causes of NAGMA:</a:t>
            </a:r>
            <a:br>
              <a:rPr lang="en-US" sz="3600" dirty="0" smtClean="0">
                <a:ea typeface="ＭＳ Ｐゴシック" pitchFamily="20" charset="-128"/>
                <a:cs typeface="ＭＳ Ｐゴシック" pitchFamily="20" charset="-128"/>
              </a:rPr>
            </a:br>
            <a:r>
              <a:rPr lang="en-US" sz="3600" dirty="0" smtClean="0">
                <a:ea typeface="ＭＳ Ｐゴシック" pitchFamily="20" charset="-128"/>
                <a:cs typeface="ＭＳ Ｐゴシック" pitchFamily="20" charset="-128"/>
              </a:rPr>
              <a:t>Renal Tubular Acidosis (RTA)</a:t>
            </a:r>
          </a:p>
        </p:txBody>
      </p:sp>
      <p:sp>
        <p:nvSpPr>
          <p:cNvPr id="122884" name="Rectangle 3"/>
          <p:cNvSpPr>
            <a:spLocks noGrp="1" noChangeArrowheads="1"/>
          </p:cNvSpPr>
          <p:nvPr>
            <p:ph type="body" idx="1"/>
          </p:nvPr>
        </p:nvSpPr>
        <p:spPr>
          <a:xfrm>
            <a:off x="685800" y="1981200"/>
            <a:ext cx="6705600" cy="4114800"/>
          </a:xfrm>
        </p:spPr>
        <p:txBody>
          <a:bodyPr/>
          <a:lstStyle/>
          <a:p>
            <a:pPr>
              <a:spcAft>
                <a:spcPts val="1200"/>
              </a:spcAft>
            </a:pPr>
            <a:r>
              <a:rPr lang="en-US" sz="3200" dirty="0" smtClean="0">
                <a:ea typeface="ＭＳ Ｐゴシック" pitchFamily="20" charset="-128"/>
                <a:cs typeface="ＭＳ Ｐゴシック" pitchFamily="20" charset="-128"/>
              </a:rPr>
              <a:t>RTA can be due to a failure of the kidney to </a:t>
            </a:r>
          </a:p>
          <a:p>
            <a:pPr marL="971550" lvl="1" indent="-514350">
              <a:spcAft>
                <a:spcPts val="1200"/>
              </a:spcAft>
              <a:buFont typeface="+mj-lt"/>
              <a:buAutoNum type="arabicPeriod"/>
            </a:pPr>
            <a:r>
              <a:rPr lang="en-US" sz="2800" i="1" dirty="0" smtClean="0">
                <a:ea typeface="ＭＳ Ｐゴシック" pitchFamily="20" charset="-128"/>
                <a:cs typeface="ＭＳ Ｐゴシック" pitchFamily="20" charset="-128"/>
              </a:rPr>
              <a:t>Reabsorb </a:t>
            </a:r>
            <a:r>
              <a:rPr lang="en-US" sz="2800" dirty="0" smtClean="0">
                <a:ea typeface="ＭＳ Ｐゴシック" pitchFamily="20" charset="-128"/>
                <a:cs typeface="ＭＳ Ｐゴシック" pitchFamily="20" charset="-128"/>
              </a:rPr>
              <a:t>all of the filtered bicarbonate</a:t>
            </a:r>
          </a:p>
          <a:p>
            <a:pPr marL="971550" lvl="1" indent="-514350">
              <a:spcAft>
                <a:spcPts val="1200"/>
              </a:spcAft>
              <a:buFont typeface="+mj-lt"/>
              <a:buAutoNum type="arabicPeriod"/>
            </a:pPr>
            <a:r>
              <a:rPr lang="en-US" sz="2800" i="1" dirty="0" smtClean="0">
                <a:ea typeface="ＭＳ Ｐゴシック" pitchFamily="20" charset="-128"/>
                <a:cs typeface="ＭＳ Ｐゴシック" pitchFamily="20" charset="-128"/>
              </a:rPr>
              <a:t>Synthesize </a:t>
            </a:r>
            <a:r>
              <a:rPr lang="en-US" sz="2800" dirty="0" smtClean="0">
                <a:ea typeface="ＭＳ Ｐゴシック" pitchFamily="20" charset="-128"/>
                <a:cs typeface="ＭＳ Ｐゴシック" pitchFamily="20" charset="-128"/>
              </a:rPr>
              <a:t>new bicarbonate to </a:t>
            </a:r>
            <a:br>
              <a:rPr lang="en-US" sz="2800" dirty="0" smtClean="0">
                <a:ea typeface="ＭＳ Ｐゴシック" pitchFamily="20" charset="-128"/>
                <a:cs typeface="ＭＳ Ｐゴシック" pitchFamily="20" charset="-128"/>
              </a:rPr>
            </a:br>
            <a:r>
              <a:rPr lang="en-US" sz="2800" dirty="0" smtClean="0">
                <a:ea typeface="ＭＳ Ｐゴシック" pitchFamily="20" charset="-128"/>
                <a:cs typeface="ＭＳ Ｐゴシック" pitchFamily="20" charset="-128"/>
              </a:rPr>
              <a:t>replace bicarbonate lost to metabolism</a:t>
            </a:r>
          </a:p>
          <a:p>
            <a:pPr marL="971550" lvl="1" indent="-514350">
              <a:spcAft>
                <a:spcPts val="1200"/>
              </a:spcAft>
              <a:buFont typeface="+mj-lt"/>
              <a:buAutoNum type="arabicPeriod"/>
            </a:pPr>
            <a:r>
              <a:rPr lang="en-US" sz="2800" i="1" dirty="0" smtClean="0">
                <a:ea typeface="ＭＳ Ｐゴシック" pitchFamily="20" charset="-128"/>
                <a:cs typeface="ＭＳ Ｐゴシック" pitchFamily="20" charset="-128"/>
              </a:rPr>
              <a:t>Stow </a:t>
            </a:r>
            <a:r>
              <a:rPr lang="en-US" sz="2800" dirty="0" smtClean="0">
                <a:ea typeface="ＭＳ Ｐゴシック" pitchFamily="20" charset="-128"/>
                <a:cs typeface="ＭＳ Ｐゴシック" pitchFamily="20" charset="-128"/>
              </a:rPr>
              <a:t>hydrogen ions in ammonia so we can clear the daily acid load</a:t>
            </a:r>
            <a:endParaRPr lang="en-US" sz="2800" dirty="0" smtClean="0"/>
          </a:p>
        </p:txBody>
      </p:sp>
    </p:spTree>
  </p:cSld>
  <p:clrMapOvr>
    <a:masterClrMapping/>
  </p:clrMapOvr>
  <p:transition>
    <p:cover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3"/>
          <p:cNvSpPr>
            <a:spLocks noGrp="1"/>
          </p:cNvSpPr>
          <p:nvPr>
            <p:ph type="ctrTitle"/>
          </p:nvPr>
        </p:nvSpPr>
        <p:spPr>
          <a:xfrm>
            <a:off x="381000" y="434975"/>
            <a:ext cx="8382000" cy="5737226"/>
          </a:xfrm>
        </p:spPr>
        <p:txBody>
          <a:bodyPr/>
          <a:lstStyle/>
          <a:p>
            <a:pPr algn="just"/>
            <a:r>
              <a:rPr lang="en-US" sz="4600" dirty="0" smtClean="0">
                <a:latin typeface="Helvetica Neue Light"/>
                <a:ea typeface="Helvetica Neue Light" pitchFamily="20" charset="0"/>
                <a:cs typeface="Helvetica Neue Light"/>
              </a:rPr>
              <a:t>The kidney’s role in HCO</a:t>
            </a:r>
            <a:r>
              <a:rPr lang="en-US" sz="4600" baseline="-25000" dirty="0" smtClean="0">
                <a:latin typeface="Helvetica Neue Light"/>
                <a:ea typeface="Helvetica Neue Light" pitchFamily="20" charset="0"/>
                <a:cs typeface="Helvetica Neue Light"/>
              </a:rPr>
              <a:t>3</a:t>
            </a:r>
            <a:r>
              <a:rPr lang="en-US" sz="4600" dirty="0" smtClean="0">
                <a:latin typeface="Helvetica Neue Light"/>
                <a:ea typeface="Helvetica Neue Light" pitchFamily="20" charset="0"/>
                <a:cs typeface="Helvetica Neue Light"/>
              </a:rPr>
              <a:t> hand-ling is </a:t>
            </a:r>
            <a:r>
              <a:rPr lang="en-US" sz="4600" dirty="0" smtClean="0">
                <a:latin typeface="Helvetica Neue Light"/>
                <a:ea typeface="Helvetica Neue" pitchFamily="20" charset="0"/>
                <a:cs typeface="Helvetica Neue Light"/>
              </a:rPr>
              <a:t>not excretory</a:t>
            </a:r>
            <a:r>
              <a:rPr lang="en-US" sz="4600" dirty="0" smtClean="0">
                <a:solidFill>
                  <a:schemeClr val="bg1"/>
                </a:solidFill>
                <a:latin typeface="Helvetica Neue Light"/>
                <a:ea typeface="Helvetica Neue Light" pitchFamily="20" charset="0"/>
                <a:cs typeface="Helvetica Neue Light"/>
              </a:rPr>
              <a:t>, rather the kidney needs to </a:t>
            </a:r>
            <a:r>
              <a:rPr lang="en-US" sz="4600" dirty="0" smtClean="0">
                <a:solidFill>
                  <a:schemeClr val="bg1"/>
                </a:solidFill>
                <a:latin typeface="Helvetica Neue Black Condensed"/>
                <a:ea typeface="Helvetica Neue Light" pitchFamily="20" charset="0"/>
                <a:cs typeface="Helvetica Neue Black Condensed"/>
              </a:rPr>
              <a:t>reabsorb the thousands of </a:t>
            </a:r>
            <a:r>
              <a:rPr lang="en-US" sz="4600" dirty="0" err="1" smtClean="0">
                <a:solidFill>
                  <a:schemeClr val="bg1"/>
                </a:solidFill>
                <a:latin typeface="Helvetica Neue Black Condensed"/>
                <a:ea typeface="Helvetica Neue Light" pitchFamily="20" charset="0"/>
                <a:cs typeface="Helvetica Neue Black Condensed"/>
              </a:rPr>
              <a:t>millimoles</a:t>
            </a:r>
            <a:r>
              <a:rPr lang="en-US" sz="4600" dirty="0" smtClean="0">
                <a:solidFill>
                  <a:schemeClr val="bg1"/>
                </a:solidFill>
                <a:latin typeface="Helvetica Neue Black Condensed"/>
                <a:ea typeface="Helvetica Neue Light" pitchFamily="20" charset="0"/>
                <a:cs typeface="Helvetica Neue Black Condensed"/>
              </a:rPr>
              <a:t> </a:t>
            </a:r>
            <a:r>
              <a:rPr lang="en-US" sz="4600" dirty="0" smtClean="0">
                <a:solidFill>
                  <a:schemeClr val="bg1"/>
                </a:solidFill>
                <a:latin typeface="Helvetica Neue Light"/>
                <a:ea typeface="Helvetica Neue Light" pitchFamily="20" charset="0"/>
                <a:cs typeface="Helvetica Neue Light"/>
              </a:rPr>
              <a:t>of </a:t>
            </a:r>
            <a:r>
              <a:rPr lang="en-US" sz="4600" dirty="0" smtClean="0">
                <a:solidFill>
                  <a:schemeClr val="bg1"/>
                </a:solidFill>
                <a:latin typeface="Helvetica Neue Light"/>
                <a:ea typeface="Helvetica Neue" pitchFamily="20" charset="0"/>
                <a:cs typeface="Helvetica Neue Light"/>
              </a:rPr>
              <a:t>filter-</a:t>
            </a:r>
            <a:r>
              <a:rPr lang="en-US" sz="4600" dirty="0" err="1" smtClean="0">
                <a:solidFill>
                  <a:schemeClr val="bg1"/>
                </a:solidFill>
                <a:latin typeface="Helvetica Neue Light"/>
                <a:ea typeface="Helvetica Neue" pitchFamily="20" charset="0"/>
                <a:cs typeface="Helvetica Neue Light"/>
              </a:rPr>
              <a:t>ed</a:t>
            </a:r>
            <a:r>
              <a:rPr lang="en-US" sz="4600" dirty="0" smtClean="0">
                <a:solidFill>
                  <a:schemeClr val="bg1"/>
                </a:solidFill>
                <a:latin typeface="Helvetica Neue Light"/>
                <a:ea typeface="Helvetica Neue" pitchFamily="20" charset="0"/>
                <a:cs typeface="Helvetica Neue Light"/>
              </a:rPr>
              <a:t> bicarbonate</a:t>
            </a:r>
            <a:r>
              <a:rPr lang="en-US" sz="4600" dirty="0" smtClean="0">
                <a:solidFill>
                  <a:schemeClr val="bg1"/>
                </a:solidFill>
                <a:latin typeface="Helvetica Neue Light"/>
                <a:ea typeface="Helvetica Neue Light" pitchFamily="20" charset="0"/>
                <a:cs typeface="Helvetica Neue Light"/>
              </a:rPr>
              <a:t> and </a:t>
            </a:r>
            <a:r>
              <a:rPr lang="en-US" sz="4600" dirty="0" smtClean="0">
                <a:solidFill>
                  <a:schemeClr val="bg1"/>
                </a:solidFill>
                <a:latin typeface="Helvetica Neue Black Condensed"/>
                <a:ea typeface="Helvetica Neue" pitchFamily="20" charset="0"/>
                <a:cs typeface="Helvetica Neue Black Condensed"/>
              </a:rPr>
              <a:t>synthesize a few dozen </a:t>
            </a:r>
            <a:r>
              <a:rPr lang="en-US" sz="4600" dirty="0" err="1" smtClean="0">
                <a:solidFill>
                  <a:schemeClr val="bg1"/>
                </a:solidFill>
                <a:latin typeface="Helvetica Neue Black Condensed"/>
                <a:ea typeface="Helvetica Neue" pitchFamily="20" charset="0"/>
                <a:cs typeface="Helvetica Neue Black Condensed"/>
              </a:rPr>
              <a:t>millimoles</a:t>
            </a:r>
            <a:r>
              <a:rPr lang="en-US" sz="4600" dirty="0" smtClean="0">
                <a:solidFill>
                  <a:schemeClr val="bg1"/>
                </a:solidFill>
                <a:latin typeface="Helvetica Neue Black Condensed"/>
                <a:ea typeface="Helvetica Neue" pitchFamily="20" charset="0"/>
                <a:cs typeface="Helvetica Neue Black Condensed"/>
              </a:rPr>
              <a:t> </a:t>
            </a:r>
            <a:r>
              <a:rPr lang="en-US" sz="4600" dirty="0" smtClean="0">
                <a:solidFill>
                  <a:schemeClr val="bg1"/>
                </a:solidFill>
                <a:latin typeface="Helvetica Neue Light"/>
                <a:ea typeface="Helvetica Neue" pitchFamily="20" charset="0"/>
                <a:cs typeface="Helvetica Neue Light"/>
              </a:rPr>
              <a:t>of </a:t>
            </a:r>
            <a:r>
              <a:rPr lang="en-US" sz="4600" dirty="0" err="1" smtClean="0">
                <a:solidFill>
                  <a:schemeClr val="bg1"/>
                </a:solidFill>
                <a:latin typeface="Helvetica Neue Light"/>
                <a:ea typeface="Helvetica Neue" pitchFamily="20" charset="0"/>
                <a:cs typeface="Helvetica Neue Light"/>
              </a:rPr>
              <a:t>bicarb-onate</a:t>
            </a:r>
            <a:r>
              <a:rPr lang="en-US" sz="4600" dirty="0" smtClean="0">
                <a:solidFill>
                  <a:schemeClr val="bg1"/>
                </a:solidFill>
                <a:latin typeface="Helvetica Neue Light"/>
                <a:ea typeface="Helvetica Neue" pitchFamily="20" charset="0"/>
                <a:cs typeface="Helvetica Neue Light"/>
              </a:rPr>
              <a:t> to replace the bicarbonate lost </a:t>
            </a:r>
            <a:r>
              <a:rPr lang="en-US" sz="4600" dirty="0" smtClean="0">
                <a:solidFill>
                  <a:schemeClr val="bg1"/>
                </a:solidFill>
                <a:latin typeface="Helvetica Neue Light"/>
                <a:ea typeface="Helvetica Neue Light" pitchFamily="20" charset="0"/>
                <a:cs typeface="Helvetica Neue Light"/>
              </a:rPr>
              <a:t>to the daily acid load.</a:t>
            </a: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11"/>
          <p:cNvPicPr>
            <a:picLocks noChangeAspect="1" noChangeArrowheads="1"/>
          </p:cNvPicPr>
          <p:nvPr/>
        </p:nvPicPr>
        <p:blipFill>
          <a:blip r:embed="rId3"/>
          <a:srcRect l="5812" t="3333" r="867" b="3333"/>
          <a:stretch>
            <a:fillRect/>
          </a:stretch>
        </p:blipFill>
        <p:spPr bwMode="auto">
          <a:xfrm>
            <a:off x="0" y="0"/>
            <a:ext cx="9144000" cy="6858000"/>
          </a:xfrm>
          <a:prstGeom prst="rect">
            <a:avLst/>
          </a:prstGeom>
          <a:noFill/>
          <a:ln w="9525">
            <a:noFill/>
            <a:miter lim="800000"/>
            <a:headEnd/>
            <a:tailEnd/>
          </a:ln>
        </p:spPr>
      </p:pic>
      <p:sp>
        <p:nvSpPr>
          <p:cNvPr id="18435" name="Rectangle 2"/>
          <p:cNvSpPr>
            <a:spLocks noGrp="1" noChangeArrowheads="1"/>
          </p:cNvSpPr>
          <p:nvPr>
            <p:ph type="title"/>
          </p:nvPr>
        </p:nvSpPr>
        <p:spPr/>
        <p:txBody>
          <a:bodyPr/>
          <a:lstStyle/>
          <a:p>
            <a:pPr eaLnBrk="1" hangingPunct="1"/>
            <a:r>
              <a:rPr lang="en-US" smtClean="0">
                <a:solidFill>
                  <a:schemeClr val="bg1"/>
                </a:solidFill>
                <a:ea typeface="ＭＳ Ｐゴシック" pitchFamily="-107" charset="-128"/>
                <a:cs typeface="ＭＳ Ｐゴシック" pitchFamily="-107" charset="-128"/>
              </a:rPr>
              <a:t>32 y.o. female with fatigue, weakness and muscle aches</a:t>
            </a:r>
          </a:p>
        </p:txBody>
      </p:sp>
      <p:grpSp>
        <p:nvGrpSpPr>
          <p:cNvPr id="2" name="Group 14"/>
          <p:cNvGrpSpPr>
            <a:grpSpLocks/>
          </p:cNvGrpSpPr>
          <p:nvPr/>
        </p:nvGrpSpPr>
        <p:grpSpPr bwMode="auto">
          <a:xfrm>
            <a:off x="0" y="4800600"/>
            <a:ext cx="9144000" cy="2057400"/>
            <a:chOff x="0" y="4800600"/>
            <a:chExt cx="9144000" cy="2057400"/>
          </a:xfrm>
        </p:grpSpPr>
        <p:sp>
          <p:nvSpPr>
            <p:cNvPr id="18437" name="Rectangle 11"/>
            <p:cNvSpPr>
              <a:spLocks noChangeArrowheads="1"/>
            </p:cNvSpPr>
            <p:nvPr/>
          </p:nvSpPr>
          <p:spPr bwMode="auto">
            <a:xfrm>
              <a:off x="0" y="4800600"/>
              <a:ext cx="9144000" cy="2057400"/>
            </a:xfrm>
            <a:prstGeom prst="rect">
              <a:avLst/>
            </a:prstGeom>
            <a:solidFill>
              <a:schemeClr val="bg1">
                <a:alpha val="76077"/>
              </a:schemeClr>
            </a:solidFill>
            <a:ln w="9525">
              <a:noFill/>
              <a:round/>
              <a:headEnd/>
              <a:tailEnd/>
            </a:ln>
          </p:spPr>
          <p:txBody>
            <a:bodyPr>
              <a:prstTxWarp prst="textNoShape">
                <a:avLst/>
              </a:prstTxWarp>
            </a:bodyPr>
            <a:lstStyle/>
            <a:p>
              <a:endParaRPr lang="en-US"/>
            </a:p>
          </p:txBody>
        </p:sp>
        <p:grpSp>
          <p:nvGrpSpPr>
            <p:cNvPr id="18438" name="Group 14"/>
            <p:cNvGrpSpPr>
              <a:grpSpLocks/>
            </p:cNvGrpSpPr>
            <p:nvPr/>
          </p:nvGrpSpPr>
          <p:grpSpPr bwMode="auto">
            <a:xfrm>
              <a:off x="533400" y="5041900"/>
              <a:ext cx="2952750" cy="1739900"/>
              <a:chOff x="816" y="2794"/>
              <a:chExt cx="1860" cy="1096"/>
            </a:xfrm>
          </p:grpSpPr>
          <p:sp>
            <p:nvSpPr>
              <p:cNvPr id="18440" name="Text Box 8"/>
              <p:cNvSpPr txBox="1">
                <a:spLocks noChangeArrowheads="1"/>
              </p:cNvSpPr>
              <p:nvPr/>
            </p:nvSpPr>
            <p:spPr bwMode="auto">
              <a:xfrm>
                <a:off x="816" y="2937"/>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139   115</a:t>
                </a:r>
              </a:p>
              <a:p>
                <a:r>
                  <a:rPr lang="en-US" sz="3600" b="1">
                    <a:solidFill>
                      <a:schemeClr val="accent2"/>
                    </a:solidFill>
                    <a:ea typeface="ＭＳ Ｐゴシック" pitchFamily="-107" charset="-128"/>
                    <a:cs typeface="ＭＳ Ｐゴシック" pitchFamily="-107" charset="-128"/>
                  </a:rPr>
                  <a:t> 3.1    17</a:t>
                </a:r>
              </a:p>
            </p:txBody>
          </p:sp>
          <p:sp>
            <p:nvSpPr>
              <p:cNvPr id="18441" name="Line 9"/>
              <p:cNvSpPr>
                <a:spLocks noChangeShapeType="1"/>
              </p:cNvSpPr>
              <p:nvPr/>
            </p:nvSpPr>
            <p:spPr bwMode="auto">
              <a:xfrm>
                <a:off x="864" y="3294"/>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8442" name="Line 10"/>
              <p:cNvSpPr>
                <a:spLocks noChangeShapeType="1"/>
              </p:cNvSpPr>
              <p:nvPr/>
            </p:nvSpPr>
            <p:spPr bwMode="auto">
              <a:xfrm rot="-5400000">
                <a:off x="1152" y="33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8443" name="Line 11"/>
              <p:cNvSpPr>
                <a:spLocks noChangeShapeType="1"/>
              </p:cNvSpPr>
              <p:nvPr/>
            </p:nvSpPr>
            <p:spPr bwMode="auto">
              <a:xfrm>
                <a:off x="2009" y="32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8444" name="Line 12"/>
              <p:cNvSpPr>
                <a:spLocks noChangeShapeType="1"/>
              </p:cNvSpPr>
              <p:nvPr/>
            </p:nvSpPr>
            <p:spPr bwMode="auto">
              <a:xfrm flipV="1">
                <a:off x="2016" y="30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8445" name="Rectangle 13"/>
              <p:cNvSpPr>
                <a:spLocks noChangeArrowheads="1"/>
              </p:cNvSpPr>
              <p:nvPr/>
            </p:nvSpPr>
            <p:spPr bwMode="auto">
              <a:xfrm>
                <a:off x="2200" y="2794"/>
                <a:ext cx="476" cy="1096"/>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16</a:t>
                </a:r>
              </a:p>
              <a:p>
                <a:r>
                  <a:rPr lang="en-US" sz="3600" b="1">
                    <a:solidFill>
                      <a:schemeClr val="accent2"/>
                    </a:solidFill>
                    <a:ea typeface="ＭＳ Ｐゴシック" pitchFamily="-107" charset="-128"/>
                    <a:cs typeface="ＭＳ Ｐゴシック" pitchFamily="-107" charset="-128"/>
                  </a:rPr>
                  <a:t/>
                </a:r>
                <a:br>
                  <a:rPr lang="en-US" sz="3600" b="1">
                    <a:solidFill>
                      <a:schemeClr val="accent2"/>
                    </a:solidFill>
                    <a:ea typeface="ＭＳ Ｐゴシック" pitchFamily="-107" charset="-128"/>
                    <a:cs typeface="ＭＳ Ｐゴシック" pitchFamily="-107" charset="-128"/>
                  </a:rPr>
                </a:br>
                <a:r>
                  <a:rPr lang="en-US" sz="3600" b="1">
                    <a:solidFill>
                      <a:schemeClr val="accent2"/>
                    </a:solidFill>
                    <a:ea typeface="ＭＳ Ｐゴシック" pitchFamily="-107" charset="-128"/>
                    <a:cs typeface="ＭＳ Ｐゴシック" pitchFamily="-107" charset="-128"/>
                  </a:rPr>
                  <a:t>1.0</a:t>
                </a:r>
                <a:endParaRPr lang="en-US">
                  <a:ea typeface="ＭＳ Ｐゴシック" pitchFamily="-107" charset="-128"/>
                  <a:cs typeface="ＭＳ Ｐゴシック" pitchFamily="-107" charset="-128"/>
                </a:endParaRPr>
              </a:p>
            </p:txBody>
          </p:sp>
        </p:grpSp>
        <p:sp>
          <p:nvSpPr>
            <p:cNvPr id="18439" name="Rectangle 15"/>
            <p:cNvSpPr>
              <a:spLocks noChangeArrowheads="1"/>
            </p:cNvSpPr>
            <p:nvPr/>
          </p:nvSpPr>
          <p:spPr bwMode="auto">
            <a:xfrm>
              <a:off x="4806950" y="5555412"/>
              <a:ext cx="3651250" cy="600164"/>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3600" b="1" dirty="0">
                  <a:solidFill>
                    <a:schemeClr val="accent2"/>
                  </a:solidFill>
                </a:rPr>
                <a:t>7.34 /</a:t>
              </a:r>
              <a:r>
                <a:rPr lang="en-US" sz="3600" b="1" dirty="0" smtClean="0">
                  <a:solidFill>
                    <a:schemeClr val="accent2"/>
                  </a:solidFill>
                </a:rPr>
                <a:t> 33 / 87 / 18</a:t>
              </a:r>
              <a:endParaRPr lang="en-US" sz="3600" b="1" dirty="0">
                <a:solidFill>
                  <a:schemeClr val="accent2"/>
                </a:solidFill>
              </a:endParaRPr>
            </a:p>
          </p:txBody>
        </p:sp>
      </p:grpSp>
      <p:sp>
        <p:nvSpPr>
          <p:cNvPr id="15" name="Rectangle 2"/>
          <p:cNvSpPr txBox="1">
            <a:spLocks noChangeArrowheads="1"/>
          </p:cNvSpPr>
          <p:nvPr/>
        </p:nvSpPr>
        <p:spPr bwMode="auto">
          <a:xfrm>
            <a:off x="0" y="2362200"/>
            <a:ext cx="9144000" cy="2438400"/>
          </a:xfrm>
          <a:prstGeom prst="rect">
            <a:avLst/>
          </a:prstGeom>
          <a:solidFill>
            <a:srgbClr val="C0504D">
              <a:alpha val="76000"/>
            </a:srgbClr>
          </a:solidFill>
          <a:ln w="9525">
            <a:noFill/>
            <a:miter lim="800000"/>
            <a:headEnd/>
            <a:tailEnd/>
          </a:ln>
        </p:spPr>
        <p:txBody>
          <a:bodyPr vert="horz" wrap="square" lIns="91440" tIns="45720" rIns="91440" bIns="45720" numCol="1" anchor="ctr" anchorCtr="0" compatLnSpc="1">
            <a:prstTxWarp prst="textNoShape">
              <a:avLst/>
            </a:prstTxWarp>
          </a:bodyPr>
          <a:lstStyle/>
          <a:p>
            <a:pPr lvl="1" eaLnBrk="1" hangingPunct="1">
              <a:defRPr/>
            </a:pPr>
            <a:r>
              <a:rPr kumimoji="0" lang="en-US" sz="3200" b="0" u="none" strike="noStrike" kern="0" cap="none" spc="0" normalizeH="0" baseline="0" noProof="0" dirty="0" err="1" smtClean="0">
                <a:ln>
                  <a:noFill/>
                </a:ln>
                <a:solidFill>
                  <a:schemeClr val="bg1"/>
                </a:solidFill>
                <a:effectLst/>
                <a:uLnTx/>
                <a:uFillTx/>
                <a:latin typeface="Times" pitchFamily="-107" charset="0"/>
                <a:ea typeface="ＭＳ Ｐゴシック" pitchFamily="-107" charset="-128"/>
                <a:cs typeface="ＭＳ Ｐゴシック" pitchFamily="-107" charset="-128"/>
              </a:rPr>
              <a:t>App.GoSoapbox.com</a:t>
            </a:r>
            <a:r>
              <a:rPr lang="en-US" sz="3200" kern="0" dirty="0" smtClean="0">
                <a:solidFill>
                  <a:schemeClr val="bg1"/>
                </a:solidFill>
                <a:ea typeface="ＭＳ Ｐゴシック" pitchFamily="-107" charset="-128"/>
                <a:cs typeface="ＭＳ Ｐゴシック" pitchFamily="-107" charset="-128"/>
              </a:rPr>
              <a:t> 665-971-584</a:t>
            </a:r>
          </a:p>
          <a:p>
            <a:pPr lvl="1" eaLnBrk="1" hangingPunct="1">
              <a:defRPr/>
            </a:pPr>
            <a:r>
              <a:rPr lang="en-US" sz="3200" kern="0" dirty="0" smtClean="0">
                <a:solidFill>
                  <a:schemeClr val="bg1"/>
                </a:solidFill>
                <a:ea typeface="ＭＳ Ｐゴシック" pitchFamily="-107" charset="-128"/>
                <a:cs typeface="ＭＳ Ｐゴシック" pitchFamily="-107" charset="-128"/>
              </a:rPr>
              <a:t>Answer polls: </a:t>
            </a:r>
          </a:p>
          <a:p>
            <a:pPr lvl="2" eaLnBrk="1" hangingPunct="1">
              <a:buFont typeface="Arial"/>
              <a:buChar char="•"/>
              <a:defRPr/>
            </a:pPr>
            <a:r>
              <a:rPr lang="en-US" sz="3200" kern="0" dirty="0" smtClean="0">
                <a:solidFill>
                  <a:schemeClr val="bg1"/>
                </a:solidFill>
                <a:ea typeface="ＭＳ Ｐゴシック" pitchFamily="-107" charset="-128"/>
                <a:cs typeface="ＭＳ Ｐゴシック" pitchFamily="-107" charset="-128"/>
              </a:rPr>
              <a:t> </a:t>
            </a:r>
            <a:r>
              <a:rPr lang="en-US" sz="3200" kern="0" dirty="0" err="1" smtClean="0">
                <a:solidFill>
                  <a:schemeClr val="bg1"/>
                </a:solidFill>
                <a:ea typeface="ＭＳ Ｐゴシック" pitchFamily="-107" charset="-128"/>
                <a:cs typeface="ＭＳ Ｐゴシック" pitchFamily="-107" charset="-128"/>
              </a:rPr>
              <a:t>Uhura</a:t>
            </a:r>
            <a:r>
              <a:rPr lang="en-US" sz="3200" kern="0" dirty="0" smtClean="0">
                <a:solidFill>
                  <a:schemeClr val="bg1"/>
                </a:solidFill>
                <a:ea typeface="ＭＳ Ｐゴシック" pitchFamily="-107" charset="-128"/>
                <a:cs typeface="ＭＳ Ｐゴシック" pitchFamily="-107" charset="-128"/>
              </a:rPr>
              <a:t>: What is the primary acid base…</a:t>
            </a:r>
          </a:p>
          <a:p>
            <a:pPr lvl="2" eaLnBrk="1" hangingPunct="1">
              <a:buFont typeface="Arial"/>
              <a:buChar char="•"/>
              <a:defRPr/>
            </a:pPr>
            <a:r>
              <a:rPr lang="en-US" sz="3200" kern="0" dirty="0" smtClean="0">
                <a:solidFill>
                  <a:schemeClr val="bg1"/>
                </a:solidFill>
                <a:ea typeface="ＭＳ Ｐゴシック" pitchFamily="-107" charset="-128"/>
                <a:cs typeface="ＭＳ Ｐゴシック" pitchFamily="-107" charset="-128"/>
              </a:rPr>
              <a:t> </a:t>
            </a:r>
            <a:r>
              <a:rPr lang="en-US" sz="3200" kern="0" dirty="0" err="1" smtClean="0">
                <a:solidFill>
                  <a:schemeClr val="bg1"/>
                </a:solidFill>
                <a:ea typeface="ＭＳ Ｐゴシック" pitchFamily="-107" charset="-128"/>
                <a:cs typeface="ＭＳ Ｐゴシック" pitchFamily="-107" charset="-128"/>
              </a:rPr>
              <a:t>Uhura</a:t>
            </a:r>
            <a:r>
              <a:rPr lang="en-US" sz="3200" kern="0" dirty="0" smtClean="0">
                <a:solidFill>
                  <a:schemeClr val="bg1"/>
                </a:solidFill>
                <a:ea typeface="ＭＳ Ｐゴシック" pitchFamily="-107" charset="-128"/>
                <a:cs typeface="ＭＳ Ｐゴシック" pitchFamily="-107" charset="-128"/>
              </a:rPr>
              <a:t>: What is the appropriate pCO2…</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accel="50000" decel="5000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3"/>
          <p:cNvSpPr>
            <a:spLocks noGrp="1"/>
          </p:cNvSpPr>
          <p:nvPr>
            <p:ph type="ctrTitle"/>
          </p:nvPr>
        </p:nvSpPr>
        <p:spPr>
          <a:xfrm>
            <a:off x="381000" y="434975"/>
            <a:ext cx="8382000" cy="5737226"/>
          </a:xfrm>
        </p:spPr>
        <p:txBody>
          <a:bodyPr/>
          <a:lstStyle/>
          <a:p>
            <a:pPr algn="just"/>
            <a:r>
              <a:rPr lang="en-US" sz="4600" dirty="0" smtClean="0">
                <a:latin typeface="Helvetica Neue Light"/>
                <a:ea typeface="Helvetica Neue Light" pitchFamily="20" charset="0"/>
                <a:cs typeface="Helvetica Neue Light"/>
              </a:rPr>
              <a:t>The kidney’s role in HCO</a:t>
            </a:r>
            <a:r>
              <a:rPr lang="en-US" sz="4600" baseline="-25000" dirty="0" smtClean="0">
                <a:latin typeface="Helvetica Neue Light"/>
                <a:ea typeface="Helvetica Neue Light" pitchFamily="20" charset="0"/>
                <a:cs typeface="Helvetica Neue Light"/>
              </a:rPr>
              <a:t>3</a:t>
            </a:r>
            <a:r>
              <a:rPr lang="en-US" sz="4600" dirty="0" smtClean="0">
                <a:latin typeface="Helvetica Neue Light"/>
                <a:ea typeface="Helvetica Neue Light" pitchFamily="20" charset="0"/>
                <a:cs typeface="Helvetica Neue Light"/>
              </a:rPr>
              <a:t> hand-ling is </a:t>
            </a:r>
            <a:r>
              <a:rPr lang="en-US" sz="4600" dirty="0" smtClean="0">
                <a:latin typeface="Helvetica Neue Light"/>
                <a:ea typeface="Helvetica Neue" pitchFamily="20" charset="0"/>
                <a:cs typeface="Helvetica Neue Light"/>
              </a:rPr>
              <a:t>not excretory</a:t>
            </a:r>
            <a:r>
              <a:rPr lang="en-US" sz="4600" dirty="0" smtClean="0">
                <a:latin typeface="Helvetica Neue Light"/>
                <a:ea typeface="Helvetica Neue Light" pitchFamily="20" charset="0"/>
                <a:cs typeface="Helvetica Neue Light"/>
              </a:rPr>
              <a:t>, rather the kidney needs to </a:t>
            </a:r>
            <a:r>
              <a:rPr lang="en-US" sz="4600" dirty="0" smtClean="0">
                <a:latin typeface="Helvetica Neue Black Condensed"/>
                <a:ea typeface="Helvetica Neue Light" pitchFamily="20" charset="0"/>
                <a:cs typeface="Helvetica Neue Black Condensed"/>
              </a:rPr>
              <a:t>reabsorb the thousands of </a:t>
            </a:r>
            <a:r>
              <a:rPr lang="en-US" sz="4600" dirty="0" err="1" smtClean="0">
                <a:latin typeface="Helvetica Neue Black Condensed"/>
                <a:ea typeface="Helvetica Neue Light" pitchFamily="20" charset="0"/>
                <a:cs typeface="Helvetica Neue Black Condensed"/>
              </a:rPr>
              <a:t>millimoles</a:t>
            </a:r>
            <a:r>
              <a:rPr lang="en-US" sz="4600" dirty="0" smtClean="0">
                <a:latin typeface="Helvetica Neue Black Condensed"/>
                <a:ea typeface="Helvetica Neue Light" pitchFamily="20" charset="0"/>
                <a:cs typeface="Helvetica Neue Black Condensed"/>
              </a:rPr>
              <a:t> </a:t>
            </a:r>
            <a:r>
              <a:rPr lang="en-US" sz="4600" dirty="0" smtClean="0">
                <a:latin typeface="Helvetica Neue Light"/>
                <a:ea typeface="Helvetica Neue Light" pitchFamily="20" charset="0"/>
                <a:cs typeface="Helvetica Neue Light"/>
              </a:rPr>
              <a:t>of </a:t>
            </a:r>
            <a:r>
              <a:rPr lang="en-US" sz="4600" dirty="0" smtClean="0">
                <a:latin typeface="Helvetica Neue Light"/>
                <a:ea typeface="Helvetica Neue" pitchFamily="20" charset="0"/>
                <a:cs typeface="Helvetica Neue Light"/>
              </a:rPr>
              <a:t>filter-</a:t>
            </a:r>
            <a:r>
              <a:rPr lang="en-US" sz="4600" dirty="0" err="1" smtClean="0">
                <a:latin typeface="Helvetica Neue Light"/>
                <a:ea typeface="Helvetica Neue" pitchFamily="20" charset="0"/>
                <a:cs typeface="Helvetica Neue Light"/>
              </a:rPr>
              <a:t>ed</a:t>
            </a:r>
            <a:r>
              <a:rPr lang="en-US" sz="4600" dirty="0" smtClean="0">
                <a:latin typeface="Helvetica Neue Light"/>
                <a:ea typeface="Helvetica Neue" pitchFamily="20" charset="0"/>
                <a:cs typeface="Helvetica Neue Light"/>
              </a:rPr>
              <a:t> bicarbonate</a:t>
            </a:r>
            <a:r>
              <a:rPr lang="en-US" sz="4600" dirty="0" smtClean="0">
                <a:latin typeface="Helvetica Neue Light"/>
                <a:ea typeface="Helvetica Neue Light" pitchFamily="20" charset="0"/>
                <a:cs typeface="Helvetica Neue Light"/>
              </a:rPr>
              <a:t> </a:t>
            </a:r>
            <a:r>
              <a:rPr lang="en-US" sz="4600" dirty="0" smtClean="0">
                <a:solidFill>
                  <a:srgbClr val="FFFFFF"/>
                </a:solidFill>
                <a:latin typeface="Helvetica Neue Light"/>
                <a:ea typeface="Helvetica Neue Light" pitchFamily="20" charset="0"/>
                <a:cs typeface="Helvetica Neue Light"/>
              </a:rPr>
              <a:t>and </a:t>
            </a:r>
            <a:r>
              <a:rPr lang="en-US" sz="4600" dirty="0" smtClean="0">
                <a:solidFill>
                  <a:srgbClr val="FFFFFF"/>
                </a:solidFill>
                <a:latin typeface="Helvetica Neue Black Condensed"/>
                <a:ea typeface="Helvetica Neue" pitchFamily="20" charset="0"/>
                <a:cs typeface="Helvetica Neue Black Condensed"/>
              </a:rPr>
              <a:t>synthesize a few dozen </a:t>
            </a:r>
            <a:r>
              <a:rPr lang="en-US" sz="4600" dirty="0" err="1" smtClean="0">
                <a:solidFill>
                  <a:srgbClr val="FFFFFF"/>
                </a:solidFill>
                <a:latin typeface="Helvetica Neue Black Condensed"/>
                <a:ea typeface="Helvetica Neue" pitchFamily="20" charset="0"/>
                <a:cs typeface="Helvetica Neue Black Condensed"/>
              </a:rPr>
              <a:t>millimoles</a:t>
            </a:r>
            <a:r>
              <a:rPr lang="en-US" sz="4600" dirty="0" smtClean="0">
                <a:solidFill>
                  <a:srgbClr val="FFFFFF"/>
                </a:solidFill>
                <a:latin typeface="Helvetica Neue Black Condensed"/>
                <a:ea typeface="Helvetica Neue" pitchFamily="20" charset="0"/>
                <a:cs typeface="Helvetica Neue Black Condensed"/>
              </a:rPr>
              <a:t> </a:t>
            </a:r>
            <a:r>
              <a:rPr lang="en-US" sz="4600" dirty="0" smtClean="0">
                <a:solidFill>
                  <a:srgbClr val="FFFFFF"/>
                </a:solidFill>
                <a:latin typeface="Helvetica Neue Light"/>
                <a:ea typeface="Helvetica Neue" pitchFamily="20" charset="0"/>
                <a:cs typeface="Helvetica Neue Light"/>
              </a:rPr>
              <a:t>of </a:t>
            </a:r>
            <a:r>
              <a:rPr lang="en-US" sz="4600" dirty="0" err="1" smtClean="0">
                <a:solidFill>
                  <a:srgbClr val="FFFFFF"/>
                </a:solidFill>
                <a:latin typeface="Helvetica Neue Light"/>
                <a:ea typeface="Helvetica Neue" pitchFamily="20" charset="0"/>
                <a:cs typeface="Helvetica Neue Light"/>
              </a:rPr>
              <a:t>bicarb-onate</a:t>
            </a:r>
            <a:r>
              <a:rPr lang="en-US" sz="4600" dirty="0" smtClean="0">
                <a:solidFill>
                  <a:srgbClr val="FFFFFF"/>
                </a:solidFill>
                <a:latin typeface="Helvetica Neue Light"/>
                <a:ea typeface="Helvetica Neue" pitchFamily="20" charset="0"/>
                <a:cs typeface="Helvetica Neue Light"/>
              </a:rPr>
              <a:t> to replace the bicarbonate lost </a:t>
            </a:r>
            <a:r>
              <a:rPr lang="en-US" sz="4600" dirty="0" smtClean="0">
                <a:solidFill>
                  <a:srgbClr val="FFFFFF"/>
                </a:solidFill>
                <a:latin typeface="Helvetica Neue Light"/>
                <a:ea typeface="Helvetica Neue Light" pitchFamily="20" charset="0"/>
                <a:cs typeface="Helvetica Neue Light"/>
              </a:rPr>
              <a:t>to the daily acid load.</a:t>
            </a: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3"/>
          <p:cNvSpPr>
            <a:spLocks noGrp="1"/>
          </p:cNvSpPr>
          <p:nvPr>
            <p:ph type="ctrTitle"/>
          </p:nvPr>
        </p:nvSpPr>
        <p:spPr>
          <a:xfrm>
            <a:off x="381000" y="434975"/>
            <a:ext cx="8382000" cy="5737226"/>
          </a:xfrm>
        </p:spPr>
        <p:txBody>
          <a:bodyPr/>
          <a:lstStyle/>
          <a:p>
            <a:pPr algn="just"/>
            <a:r>
              <a:rPr lang="en-US" sz="4600" dirty="0" smtClean="0">
                <a:latin typeface="Helvetica Neue Light"/>
                <a:ea typeface="Helvetica Neue Light" pitchFamily="20" charset="0"/>
                <a:cs typeface="Helvetica Neue Light"/>
              </a:rPr>
              <a:t>The kidney’s role in HCO</a:t>
            </a:r>
            <a:r>
              <a:rPr lang="en-US" sz="4600" baseline="-25000" dirty="0" smtClean="0">
                <a:latin typeface="Helvetica Neue Light"/>
                <a:ea typeface="Helvetica Neue Light" pitchFamily="20" charset="0"/>
                <a:cs typeface="Helvetica Neue Light"/>
              </a:rPr>
              <a:t>3</a:t>
            </a:r>
            <a:r>
              <a:rPr lang="en-US" sz="4600" dirty="0" smtClean="0">
                <a:latin typeface="Helvetica Neue Light"/>
                <a:ea typeface="Helvetica Neue Light" pitchFamily="20" charset="0"/>
                <a:cs typeface="Helvetica Neue Light"/>
              </a:rPr>
              <a:t> hand-ling is </a:t>
            </a:r>
            <a:r>
              <a:rPr lang="en-US" sz="4600" dirty="0" smtClean="0">
                <a:latin typeface="Helvetica Neue Light"/>
                <a:ea typeface="Helvetica Neue" pitchFamily="20" charset="0"/>
                <a:cs typeface="Helvetica Neue Light"/>
              </a:rPr>
              <a:t>not excretory</a:t>
            </a:r>
            <a:r>
              <a:rPr lang="en-US" sz="4600" dirty="0" smtClean="0">
                <a:latin typeface="Helvetica Neue Light"/>
                <a:ea typeface="Helvetica Neue Light" pitchFamily="20" charset="0"/>
                <a:cs typeface="Helvetica Neue Light"/>
              </a:rPr>
              <a:t>, rather the kidney needs to </a:t>
            </a:r>
            <a:r>
              <a:rPr lang="en-US" sz="4600" dirty="0" smtClean="0">
                <a:latin typeface="Helvetica Neue Black Condensed"/>
                <a:ea typeface="Helvetica Neue Light" pitchFamily="20" charset="0"/>
                <a:cs typeface="Helvetica Neue Black Condensed"/>
              </a:rPr>
              <a:t>reabsorb the thousands of </a:t>
            </a:r>
            <a:r>
              <a:rPr lang="en-US" sz="4600" dirty="0" err="1" smtClean="0">
                <a:latin typeface="Helvetica Neue Black Condensed"/>
                <a:ea typeface="Helvetica Neue Light" pitchFamily="20" charset="0"/>
                <a:cs typeface="Helvetica Neue Black Condensed"/>
              </a:rPr>
              <a:t>millimoles</a:t>
            </a:r>
            <a:r>
              <a:rPr lang="en-US" sz="4600" dirty="0" smtClean="0">
                <a:latin typeface="Helvetica Neue Black Condensed"/>
                <a:ea typeface="Helvetica Neue Light" pitchFamily="20" charset="0"/>
                <a:cs typeface="Helvetica Neue Black Condensed"/>
              </a:rPr>
              <a:t> </a:t>
            </a:r>
            <a:r>
              <a:rPr lang="en-US" sz="4600" dirty="0" smtClean="0">
                <a:latin typeface="Helvetica Neue Light"/>
                <a:ea typeface="Helvetica Neue Light" pitchFamily="20" charset="0"/>
                <a:cs typeface="Helvetica Neue Light"/>
              </a:rPr>
              <a:t>of </a:t>
            </a:r>
            <a:r>
              <a:rPr lang="en-US" sz="4600" dirty="0" smtClean="0">
                <a:latin typeface="Helvetica Neue Light"/>
                <a:ea typeface="Helvetica Neue" pitchFamily="20" charset="0"/>
                <a:cs typeface="Helvetica Neue Light"/>
              </a:rPr>
              <a:t>filter-</a:t>
            </a:r>
            <a:r>
              <a:rPr lang="en-US" sz="4600" dirty="0" err="1" smtClean="0">
                <a:latin typeface="Helvetica Neue Light"/>
                <a:ea typeface="Helvetica Neue" pitchFamily="20" charset="0"/>
                <a:cs typeface="Helvetica Neue Light"/>
              </a:rPr>
              <a:t>ed</a:t>
            </a:r>
            <a:r>
              <a:rPr lang="en-US" sz="4600" dirty="0" smtClean="0">
                <a:latin typeface="Helvetica Neue Light"/>
                <a:ea typeface="Helvetica Neue" pitchFamily="20" charset="0"/>
                <a:cs typeface="Helvetica Neue Light"/>
              </a:rPr>
              <a:t> bicarbonate</a:t>
            </a:r>
            <a:r>
              <a:rPr lang="en-US" sz="4600" dirty="0" smtClean="0">
                <a:latin typeface="Helvetica Neue Light"/>
                <a:ea typeface="Helvetica Neue Light" pitchFamily="20" charset="0"/>
                <a:cs typeface="Helvetica Neue Light"/>
              </a:rPr>
              <a:t> and </a:t>
            </a:r>
            <a:r>
              <a:rPr lang="en-US" sz="4600" dirty="0" smtClean="0">
                <a:latin typeface="Helvetica Neue Black Condensed"/>
                <a:ea typeface="Helvetica Neue" pitchFamily="20" charset="0"/>
                <a:cs typeface="Helvetica Neue Black Condensed"/>
              </a:rPr>
              <a:t>synthesize a few dozen </a:t>
            </a:r>
            <a:r>
              <a:rPr lang="en-US" sz="4600" dirty="0" err="1" smtClean="0">
                <a:latin typeface="Helvetica Neue Black Condensed"/>
                <a:ea typeface="Helvetica Neue" pitchFamily="20" charset="0"/>
                <a:cs typeface="Helvetica Neue Black Condensed"/>
              </a:rPr>
              <a:t>millimoles</a:t>
            </a:r>
            <a:r>
              <a:rPr lang="en-US" sz="4600" dirty="0" smtClean="0">
                <a:latin typeface="Helvetica Neue Black Condensed"/>
                <a:ea typeface="Helvetica Neue" pitchFamily="20" charset="0"/>
                <a:cs typeface="Helvetica Neue Black Condensed"/>
              </a:rPr>
              <a:t> </a:t>
            </a:r>
            <a:r>
              <a:rPr lang="en-US" sz="4600" dirty="0" smtClean="0">
                <a:latin typeface="Helvetica Neue Light"/>
                <a:ea typeface="Helvetica Neue" pitchFamily="20" charset="0"/>
                <a:cs typeface="Helvetica Neue Light"/>
              </a:rPr>
              <a:t>of </a:t>
            </a:r>
            <a:r>
              <a:rPr lang="en-US" sz="4600" dirty="0" err="1" smtClean="0">
                <a:latin typeface="Helvetica Neue Light"/>
                <a:ea typeface="Helvetica Neue" pitchFamily="20" charset="0"/>
                <a:cs typeface="Helvetica Neue Light"/>
              </a:rPr>
              <a:t>bicarb-onate</a:t>
            </a:r>
            <a:r>
              <a:rPr lang="en-US" sz="4600" dirty="0" smtClean="0">
                <a:latin typeface="Helvetica Neue Light"/>
                <a:ea typeface="Helvetica Neue" pitchFamily="20" charset="0"/>
                <a:cs typeface="Helvetica Neue Light"/>
              </a:rPr>
              <a:t> to replace the bicarbonate lost </a:t>
            </a:r>
            <a:r>
              <a:rPr lang="en-US" sz="4600" dirty="0" smtClean="0">
                <a:latin typeface="Helvetica Neue Light"/>
                <a:ea typeface="Helvetica Neue Light" pitchFamily="20" charset="0"/>
                <a:cs typeface="Helvetica Neue Light"/>
              </a:rPr>
              <a:t>to the daily acid load.</a:t>
            </a: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4403725" y="1905000"/>
            <a:ext cx="4543425" cy="3657600"/>
            <a:chOff x="4403491" y="1905000"/>
            <a:chExt cx="4543765" cy="3657600"/>
          </a:xfrm>
        </p:grpSpPr>
        <p:pic>
          <p:nvPicPr>
            <p:cNvPr id="126982" name="Picture 7" descr="PreviewScreenSnapz004.png"/>
            <p:cNvPicPr>
              <a:picLocks noChangeAspect="1"/>
            </p:cNvPicPr>
            <p:nvPr/>
          </p:nvPicPr>
          <p:blipFill>
            <a:blip r:embed="rId3"/>
            <a:srcRect/>
            <a:stretch>
              <a:fillRect/>
            </a:stretch>
          </p:blipFill>
          <p:spPr bwMode="auto">
            <a:xfrm>
              <a:off x="4403491" y="1905000"/>
              <a:ext cx="4543765" cy="3657600"/>
            </a:xfrm>
            <a:prstGeom prst="rect">
              <a:avLst/>
            </a:prstGeom>
            <a:noFill/>
            <a:ln w="9525">
              <a:noFill/>
              <a:miter lim="800000"/>
              <a:headEnd/>
              <a:tailEnd/>
            </a:ln>
          </p:spPr>
        </p:pic>
        <p:sp>
          <p:nvSpPr>
            <p:cNvPr id="126983" name="Rectangle 8"/>
            <p:cNvSpPr>
              <a:spLocks noChangeArrowheads="1"/>
            </p:cNvSpPr>
            <p:nvPr/>
          </p:nvSpPr>
          <p:spPr bwMode="auto">
            <a:xfrm>
              <a:off x="4419600" y="4191000"/>
              <a:ext cx="1524000" cy="609600"/>
            </a:xfrm>
            <a:prstGeom prst="rect">
              <a:avLst/>
            </a:prstGeom>
            <a:solidFill>
              <a:schemeClr val="bg1"/>
            </a:solidFill>
            <a:ln w="9525">
              <a:noFill/>
              <a:round/>
              <a:headEnd/>
              <a:tailEnd/>
            </a:ln>
          </p:spPr>
          <p:txBody>
            <a:bodyPr>
              <a:prstTxWarp prst="textNoShape">
                <a:avLst/>
              </a:prstTxWarp>
            </a:bodyPr>
            <a:lstStyle/>
            <a:p>
              <a:endParaRPr lang="en-US"/>
            </a:p>
          </p:txBody>
        </p:sp>
      </p:grpSp>
      <p:sp>
        <p:nvSpPr>
          <p:cNvPr id="126979" name="Rectangle 3"/>
          <p:cNvSpPr>
            <a:spLocks noGrp="1" noChangeArrowheads="1"/>
          </p:cNvSpPr>
          <p:nvPr>
            <p:ph type="title"/>
          </p:nvPr>
        </p:nvSpPr>
        <p:spPr/>
        <p:txBody>
          <a:bodyPr/>
          <a:lstStyle/>
          <a:p>
            <a:pPr eaLnBrk="1" hangingPunct="1"/>
            <a:r>
              <a:rPr lang="en-US" sz="3200" b="1" dirty="0" smtClean="0">
                <a:ea typeface="ＭＳ Ｐゴシック" pitchFamily="20" charset="-128"/>
                <a:cs typeface="ＭＳ Ｐゴシック" pitchFamily="20" charset="-128"/>
              </a:rPr>
              <a:t>Reabsorption</a:t>
            </a:r>
            <a:r>
              <a:rPr lang="en-US" sz="3200" dirty="0" smtClean="0">
                <a:ea typeface="ＭＳ Ｐゴシック" pitchFamily="20" charset="-128"/>
                <a:cs typeface="ＭＳ Ｐゴシック" pitchFamily="20" charset="-128"/>
              </a:rPr>
              <a:t/>
            </a:r>
            <a:br>
              <a:rPr lang="en-US" sz="3200" dirty="0" smtClean="0">
                <a:ea typeface="ＭＳ Ｐゴシック" pitchFamily="20" charset="-128"/>
                <a:cs typeface="ＭＳ Ｐゴシック" pitchFamily="20" charset="-128"/>
              </a:rPr>
            </a:br>
            <a:r>
              <a:rPr lang="en-US" sz="3200" dirty="0" smtClean="0">
                <a:ea typeface="ＭＳ Ｐゴシック" pitchFamily="20" charset="-128"/>
                <a:cs typeface="ＭＳ Ｐゴシック" pitchFamily="20" charset="-128"/>
              </a:rPr>
              <a:t>How much bicarbonate is filtered everyday?</a:t>
            </a:r>
          </a:p>
        </p:txBody>
      </p:sp>
      <p:sp>
        <p:nvSpPr>
          <p:cNvPr id="126980" name="Rectangle 4"/>
          <p:cNvSpPr>
            <a:spLocks noGrp="1" noChangeArrowheads="1"/>
          </p:cNvSpPr>
          <p:nvPr>
            <p:ph idx="1"/>
          </p:nvPr>
        </p:nvSpPr>
        <p:spPr>
          <a:xfrm>
            <a:off x="685800" y="1981200"/>
            <a:ext cx="4038600" cy="2362200"/>
          </a:xfrm>
        </p:spPr>
        <p:txBody>
          <a:bodyPr/>
          <a:lstStyle/>
          <a:p>
            <a:pPr eaLnBrk="1" hangingPunct="1"/>
            <a:r>
              <a:rPr lang="en-US" sz="2000" smtClean="0">
                <a:latin typeface="Times" pitchFamily="20" charset="0"/>
                <a:ea typeface="ＭＳ Ｐゴシック" pitchFamily="20" charset="-128"/>
                <a:cs typeface="ＭＳ Ｐゴシック" pitchFamily="20" charset="-128"/>
              </a:rPr>
              <a:t>Normal plasma HCO</a:t>
            </a:r>
            <a:r>
              <a:rPr lang="en-US" sz="2000" baseline="-25000" smtClean="0">
                <a:latin typeface="Times" pitchFamily="20" charset="0"/>
                <a:ea typeface="ＭＳ Ｐゴシック" pitchFamily="20" charset="-128"/>
                <a:cs typeface="ＭＳ Ｐゴシック" pitchFamily="20" charset="-128"/>
              </a:rPr>
              <a:t>3 </a:t>
            </a:r>
            <a:r>
              <a:rPr lang="en-US" sz="2000" smtClean="0">
                <a:latin typeface="Times" pitchFamily="20" charset="0"/>
                <a:ea typeface="ＭＳ Ｐゴシック" pitchFamily="20" charset="-128"/>
                <a:cs typeface="ＭＳ Ｐゴシック" pitchFamily="20" charset="-128"/>
              </a:rPr>
              <a:t>concentration is 24 mmol/L</a:t>
            </a:r>
          </a:p>
          <a:p>
            <a:pPr eaLnBrk="1" hangingPunct="1"/>
            <a:r>
              <a:rPr lang="en-US" sz="2000" smtClean="0">
                <a:latin typeface="Times" pitchFamily="20" charset="0"/>
                <a:ea typeface="ＭＳ Ｐゴシック" pitchFamily="20" charset="-128"/>
                <a:cs typeface="ＭＳ Ｐゴシック" pitchFamily="20" charset="-128"/>
              </a:rPr>
              <a:t>Normal GFR is 100 mL/min, or 0.1 L per minute</a:t>
            </a:r>
          </a:p>
          <a:p>
            <a:pPr eaLnBrk="1" hangingPunct="1"/>
            <a:r>
              <a:rPr lang="en-US" sz="2000" smtClean="0">
                <a:latin typeface="Times" pitchFamily="20" charset="0"/>
                <a:ea typeface="ＭＳ Ｐゴシック" pitchFamily="20" charset="-128"/>
                <a:cs typeface="ＭＳ Ｐゴシック" pitchFamily="20" charset="-128"/>
              </a:rPr>
              <a:t>1440 minutes in a day</a:t>
            </a:r>
          </a:p>
          <a:p>
            <a:pPr eaLnBrk="1" hangingPunct="1"/>
            <a:r>
              <a:rPr lang="en-US" sz="2000" smtClean="0">
                <a:latin typeface="Times" pitchFamily="20" charset="0"/>
                <a:ea typeface="ＭＳ Ｐゴシック" pitchFamily="20" charset="-128"/>
                <a:cs typeface="ＭＳ Ｐゴシック" pitchFamily="20" charset="-128"/>
              </a:rPr>
              <a:t>24 × 0.1 × 1440 = </a:t>
            </a:r>
            <a:endParaRPr lang="en-US" sz="4400" smtClean="0">
              <a:latin typeface="Times" pitchFamily="20" charset="0"/>
              <a:ea typeface="ＭＳ Ｐゴシック" pitchFamily="20" charset="-128"/>
              <a:cs typeface="ＭＳ Ｐゴシック" pitchFamily="20" charset="-128"/>
            </a:endParaRPr>
          </a:p>
        </p:txBody>
      </p:sp>
      <p:sp>
        <p:nvSpPr>
          <p:cNvPr id="7" name="TextBox 6"/>
          <p:cNvSpPr txBox="1">
            <a:spLocks noChangeArrowheads="1"/>
          </p:cNvSpPr>
          <p:nvPr/>
        </p:nvSpPr>
        <p:spPr bwMode="auto">
          <a:xfrm>
            <a:off x="1066800" y="4114800"/>
            <a:ext cx="7391400" cy="2124075"/>
          </a:xfrm>
          <a:prstGeom prst="rect">
            <a:avLst/>
          </a:prstGeom>
          <a:noFill/>
          <a:ln w="9525">
            <a:noFill/>
            <a:miter lim="800000"/>
            <a:headEnd/>
            <a:tailEnd/>
          </a:ln>
        </p:spPr>
        <p:txBody>
          <a:bodyPr>
            <a:prstTxWarp prst="textNoShape">
              <a:avLst/>
            </a:prstTxWarp>
            <a:spAutoFit/>
          </a:bodyPr>
          <a:lstStyle/>
          <a:p>
            <a:r>
              <a:rPr lang="en-US" sz="4400">
                <a:ea typeface="ＭＳ Ｐゴシック" pitchFamily="20" charset="-128"/>
                <a:cs typeface="ＭＳ Ｐゴシック" pitchFamily="20" charset="-128"/>
              </a:rPr>
              <a:t>3,456 mmol of </a:t>
            </a:r>
            <a:br>
              <a:rPr lang="en-US" sz="4400">
                <a:ea typeface="ＭＳ Ｐゴシック" pitchFamily="20" charset="-128"/>
                <a:cs typeface="ＭＳ Ｐゴシック" pitchFamily="20" charset="-128"/>
              </a:rPr>
            </a:br>
            <a:r>
              <a:rPr lang="en-US" sz="4400">
                <a:ea typeface="ＭＳ Ｐゴシック" pitchFamily="20" charset="-128"/>
                <a:cs typeface="ＭＳ Ｐゴシック" pitchFamily="20" charset="-128"/>
              </a:rPr>
              <a:t>bicarbonate are </a:t>
            </a:r>
            <a:br>
              <a:rPr lang="en-US" sz="4400">
                <a:ea typeface="ＭＳ Ｐゴシック" pitchFamily="20" charset="-128"/>
                <a:cs typeface="ＭＳ Ｐゴシック" pitchFamily="20" charset="-128"/>
              </a:rPr>
            </a:br>
            <a:r>
              <a:rPr lang="en-US" sz="4400">
                <a:ea typeface="ＭＳ Ｐゴシック" pitchFamily="20" charset="-128"/>
                <a:cs typeface="ＭＳ Ｐゴシック" pitchFamily="20" charset="-128"/>
              </a:rPr>
              <a:t>filtered a day (filtered load)</a:t>
            </a:r>
            <a:endParaRPr lang="en-US" sz="4400"/>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85800" y="609600"/>
            <a:ext cx="7772400" cy="2057400"/>
          </a:xfrm>
        </p:spPr>
        <p:txBody>
          <a:bodyPr/>
          <a:lstStyle/>
          <a:p>
            <a:r>
              <a:rPr lang="en-US" sz="3200" b="1" dirty="0" smtClean="0">
                <a:ea typeface="ＭＳ Ｐゴシック" pitchFamily="20" charset="-128"/>
                <a:cs typeface="ＭＳ Ｐゴシック" pitchFamily="20" charset="-128"/>
              </a:rPr>
              <a:t>Synthesis</a:t>
            </a:r>
            <a:r>
              <a:rPr lang="en-US" sz="3200" dirty="0" smtClean="0">
                <a:ea typeface="ＭＳ Ｐゴシック" pitchFamily="20" charset="-128"/>
                <a:cs typeface="ＭＳ Ｐゴシック" pitchFamily="20" charset="-128"/>
              </a:rPr>
              <a:t/>
            </a:r>
            <a:br>
              <a:rPr lang="en-US" sz="3200" dirty="0" smtClean="0">
                <a:ea typeface="ＭＳ Ｐゴシック" pitchFamily="20" charset="-128"/>
                <a:cs typeface="ＭＳ Ｐゴシック" pitchFamily="20" charset="-128"/>
              </a:rPr>
            </a:br>
            <a:r>
              <a:rPr lang="en-US" sz="3200" dirty="0" smtClean="0">
                <a:ea typeface="ＭＳ Ｐゴシック" pitchFamily="20" charset="-128"/>
                <a:cs typeface="ＭＳ Ｐゴシック" pitchFamily="20" charset="-128"/>
              </a:rPr>
              <a:t>How much bicarbonate needs to be replaced? How much bicarbonate is consumed? </a:t>
            </a:r>
            <a:br>
              <a:rPr lang="en-US" sz="3200" dirty="0" smtClean="0">
                <a:ea typeface="ＭＳ Ｐゴシック" pitchFamily="20" charset="-128"/>
                <a:cs typeface="ＭＳ Ｐゴシック" pitchFamily="20" charset="-128"/>
              </a:rPr>
            </a:br>
            <a:r>
              <a:rPr lang="en-US" sz="3200" i="1" dirty="0" smtClean="0">
                <a:ea typeface="ＭＳ Ｐゴシック" pitchFamily="20" charset="-128"/>
                <a:cs typeface="ＭＳ Ｐゴシック" pitchFamily="20" charset="-128"/>
              </a:rPr>
              <a:t>The daily acid load</a:t>
            </a:r>
          </a:p>
        </p:txBody>
      </p:sp>
      <p:sp>
        <p:nvSpPr>
          <p:cNvPr id="124931" name="Rectangle 3"/>
          <p:cNvSpPr>
            <a:spLocks noGrp="1" noChangeArrowheads="1"/>
          </p:cNvSpPr>
          <p:nvPr>
            <p:ph type="body" idx="1"/>
          </p:nvPr>
        </p:nvSpPr>
        <p:spPr>
          <a:xfrm>
            <a:off x="685800" y="2362200"/>
            <a:ext cx="7772400" cy="4114800"/>
          </a:xfrm>
        </p:spPr>
        <p:txBody>
          <a:bodyPr anchor="ctr"/>
          <a:lstStyle/>
          <a:p>
            <a:pPr>
              <a:spcAft>
                <a:spcPts val="1200"/>
              </a:spcAft>
            </a:pPr>
            <a:r>
              <a:rPr lang="en-US" sz="2800" dirty="0" smtClean="0">
                <a:ea typeface="ＭＳ Ｐゴシック" pitchFamily="20" charset="-128"/>
                <a:cs typeface="ＭＳ Ｐゴシック" pitchFamily="20" charset="-128"/>
              </a:rPr>
              <a:t>Protein metabolism consumes bicarbonate</a:t>
            </a:r>
          </a:p>
          <a:p>
            <a:pPr lvl="1">
              <a:spcAft>
                <a:spcPts val="1200"/>
              </a:spcAft>
            </a:pPr>
            <a:r>
              <a:rPr lang="en-US" sz="2800" dirty="0" smtClean="0"/>
              <a:t>1 </a:t>
            </a:r>
            <a:r>
              <a:rPr lang="en-US" sz="2800" dirty="0" err="1" smtClean="0"/>
              <a:t>mmol</a:t>
            </a:r>
            <a:r>
              <a:rPr lang="en-US" sz="2800" dirty="0" smtClean="0"/>
              <a:t>/kg</a:t>
            </a:r>
          </a:p>
          <a:p>
            <a:pPr lvl="1">
              <a:spcAft>
                <a:spcPts val="1200"/>
              </a:spcAft>
            </a:pPr>
            <a:r>
              <a:rPr lang="en-US" sz="2800" dirty="0" smtClean="0"/>
              <a:t>2 </a:t>
            </a:r>
            <a:r>
              <a:rPr lang="en-US" sz="2800" dirty="0" err="1" smtClean="0"/>
              <a:t>mmol</a:t>
            </a:r>
            <a:r>
              <a:rPr lang="en-US" sz="2800" dirty="0" smtClean="0"/>
              <a:t>/kg in children</a:t>
            </a:r>
          </a:p>
          <a:p>
            <a:pPr lvl="1">
              <a:spcAft>
                <a:spcPts val="1200"/>
              </a:spcAft>
            </a:pPr>
            <a:r>
              <a:rPr lang="en-US" sz="2800" dirty="0" smtClean="0"/>
              <a:t>4 </a:t>
            </a:r>
            <a:r>
              <a:rPr lang="en-US" sz="2800" dirty="0" err="1" smtClean="0"/>
              <a:t>mmol</a:t>
            </a:r>
            <a:r>
              <a:rPr lang="en-US" sz="2800" dirty="0" smtClean="0"/>
              <a:t>/kg in infants</a:t>
            </a:r>
          </a:p>
          <a:p>
            <a:pPr>
              <a:spcAft>
                <a:spcPts val="1200"/>
              </a:spcAft>
            </a:pPr>
            <a:r>
              <a:rPr lang="en-US" sz="2800" dirty="0" smtClean="0">
                <a:ea typeface="ＭＳ Ｐゴシック" pitchFamily="20" charset="-128"/>
                <a:cs typeface="ＭＳ Ｐゴシック" pitchFamily="20" charset="-128"/>
              </a:rPr>
              <a:t>This bicarbonate must be replaced </a:t>
            </a:r>
            <a:br>
              <a:rPr lang="en-US" sz="2800" dirty="0" smtClean="0">
                <a:ea typeface="ＭＳ Ｐゴシック" pitchFamily="20" charset="-128"/>
                <a:cs typeface="ＭＳ Ｐゴシック" pitchFamily="20" charset="-128"/>
              </a:rPr>
            </a:br>
            <a:r>
              <a:rPr lang="en-US" sz="2800" dirty="0" smtClean="0">
                <a:ea typeface="ＭＳ Ｐゴシック" pitchFamily="20" charset="-128"/>
                <a:cs typeface="ＭＳ Ｐゴシック" pitchFamily="20" charset="-128"/>
              </a:rPr>
              <a:t>to maintain homeostasis</a:t>
            </a:r>
          </a:p>
        </p:txBody>
      </p:sp>
    </p:spTree>
  </p:cSld>
  <p:clrMapOvr>
    <a:masterClrMapping/>
  </p:clrMapOvr>
  <p:transition>
    <p:cover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p:cNvSpPr/>
          <p:nvPr/>
        </p:nvSpPr>
        <p:spPr bwMode="auto">
          <a:xfrm>
            <a:off x="381000" y="1524000"/>
            <a:ext cx="4267200" cy="5105400"/>
          </a:xfrm>
          <a:prstGeom prst="round2DiagRect">
            <a:avLst>
              <a:gd name="adj1" fmla="val 7143"/>
              <a:gd name="adj2" fmla="val 0"/>
            </a:avLst>
          </a:prstGeom>
          <a:solidFill>
            <a:srgbClr val="FF0000"/>
          </a:solidFill>
          <a:ln w="9525" cap="flat" cmpd="sng" algn="ctr">
            <a:noFill/>
            <a:prstDash val="solid"/>
            <a:round/>
            <a:headEnd type="none" w="med" len="med"/>
            <a:tailEnd type="none" w="med" len="med"/>
          </a:ln>
          <a:effectLst/>
        </p:spPr>
        <p:txBody>
          <a:bodyPr>
            <a:prstTxWarp prst="textNoShape">
              <a:avLst/>
            </a:prstTxWarp>
          </a:bodyPr>
          <a:lstStyle/>
          <a:p>
            <a:pPr>
              <a:defRPr/>
            </a:pPr>
            <a:endParaRPr lang="en-US">
              <a:latin typeface="Times" pitchFamily="-65" charset="0"/>
            </a:endParaRPr>
          </a:p>
        </p:txBody>
      </p:sp>
      <p:sp>
        <p:nvSpPr>
          <p:cNvPr id="130051" name="Rectangle 3"/>
          <p:cNvSpPr>
            <a:spLocks noGrp="1" noChangeArrowheads="1"/>
          </p:cNvSpPr>
          <p:nvPr>
            <p:ph type="title"/>
          </p:nvPr>
        </p:nvSpPr>
        <p:spPr>
          <a:xfrm>
            <a:off x="685800" y="457200"/>
            <a:ext cx="7772400" cy="1143000"/>
          </a:xfrm>
        </p:spPr>
        <p:txBody>
          <a:bodyPr/>
          <a:lstStyle/>
          <a:p>
            <a:pPr eaLnBrk="1" hangingPunct="1"/>
            <a:r>
              <a:rPr lang="en-US" dirty="0" smtClean="0">
                <a:ea typeface="ＭＳ Ｐゴシック" pitchFamily="20" charset="-128"/>
                <a:cs typeface="ＭＳ Ｐゴシック" pitchFamily="20" charset="-128"/>
              </a:rPr>
              <a:t>Two jobs, two locations</a:t>
            </a:r>
            <a:endParaRPr lang="en-US" dirty="0">
              <a:ea typeface="ＭＳ Ｐゴシック" pitchFamily="20" charset="-128"/>
              <a:cs typeface="ＭＳ Ｐゴシック" pitchFamily="20" charset="-128"/>
            </a:endParaRPr>
          </a:p>
        </p:txBody>
      </p:sp>
      <p:sp>
        <p:nvSpPr>
          <p:cNvPr id="130052" name="Rectangle 4"/>
          <p:cNvSpPr>
            <a:spLocks noGrp="1" noChangeArrowheads="1"/>
          </p:cNvSpPr>
          <p:nvPr>
            <p:ph type="body" sz="half" idx="1"/>
          </p:nvPr>
        </p:nvSpPr>
        <p:spPr>
          <a:xfrm>
            <a:off x="685800" y="1600200"/>
            <a:ext cx="3810000" cy="1905000"/>
          </a:xfrm>
        </p:spPr>
        <p:txBody>
          <a:bodyPr/>
          <a:lstStyle/>
          <a:p>
            <a:pPr eaLnBrk="1" hangingPunct="1">
              <a:spcAft>
                <a:spcPts val="600"/>
              </a:spcAft>
            </a:pPr>
            <a:r>
              <a:rPr lang="en-US" sz="2000" smtClean="0">
                <a:latin typeface="Times" pitchFamily="20" charset="0"/>
                <a:ea typeface="ＭＳ Ｐゴシック" pitchFamily="20" charset="-128"/>
                <a:cs typeface="ＭＳ Ｐゴシック" pitchFamily="20" charset="-128"/>
              </a:rPr>
              <a:t>The proximal tubule needs to reabsorb 3,456 mmol of bicarbonate that is filtered every day.</a:t>
            </a:r>
          </a:p>
          <a:p>
            <a:pPr eaLnBrk="1" hangingPunct="1">
              <a:spcAft>
                <a:spcPts val="600"/>
              </a:spcAft>
            </a:pPr>
            <a:r>
              <a:rPr lang="en-US" sz="2000" smtClean="0">
                <a:latin typeface="Times" pitchFamily="20" charset="0"/>
                <a:ea typeface="ＭＳ Ｐゴシック" pitchFamily="20" charset="-128"/>
                <a:cs typeface="ＭＳ Ｐゴシック" pitchFamily="20" charset="-128"/>
              </a:rPr>
              <a:t>Proximal tubule</a:t>
            </a:r>
            <a:endParaRPr lang="en-US" sz="1800" smtClean="0">
              <a:latin typeface="Times" pitchFamily="20" charset="0"/>
              <a:ea typeface="ＭＳ Ｐゴシック" pitchFamily="20" charset="-128"/>
              <a:cs typeface="ＭＳ Ｐゴシック" pitchFamily="20" charset="-128"/>
            </a:endParaRPr>
          </a:p>
        </p:txBody>
      </p:sp>
      <p:sp>
        <p:nvSpPr>
          <p:cNvPr id="130053" name="Rectangle 5"/>
          <p:cNvSpPr>
            <a:spLocks noGrp="1" noChangeArrowheads="1"/>
          </p:cNvSpPr>
          <p:nvPr>
            <p:ph type="body" sz="half" idx="2"/>
          </p:nvPr>
        </p:nvSpPr>
        <p:spPr>
          <a:xfrm>
            <a:off x="4648200" y="1600200"/>
            <a:ext cx="3810000" cy="1905000"/>
          </a:xfrm>
        </p:spPr>
        <p:txBody>
          <a:bodyPr/>
          <a:lstStyle/>
          <a:p>
            <a:pPr eaLnBrk="1" hangingPunct="1">
              <a:spcAft>
                <a:spcPts val="600"/>
              </a:spcAft>
            </a:pPr>
            <a:r>
              <a:rPr lang="en-US" sz="2000">
                <a:latin typeface="Times" pitchFamily="20" charset="0"/>
                <a:ea typeface="ＭＳ Ｐゴシック" pitchFamily="20" charset="-128"/>
                <a:cs typeface="ＭＳ Ｐゴシック" pitchFamily="20" charset="-128"/>
              </a:rPr>
              <a:t>The kidney must synthesize 50-100 mmol per day of new HCO</a:t>
            </a:r>
            <a:r>
              <a:rPr lang="en-US" sz="2000" baseline="-25000">
                <a:latin typeface="Times" pitchFamily="20" charset="0"/>
                <a:ea typeface="ＭＳ Ｐゴシック" pitchFamily="20" charset="-128"/>
                <a:cs typeface="ＭＳ Ｐゴシック" pitchFamily="20" charset="-128"/>
              </a:rPr>
              <a:t>3 </a:t>
            </a:r>
            <a:r>
              <a:rPr lang="en-US" sz="2000">
                <a:latin typeface="Times" pitchFamily="20" charset="0"/>
                <a:ea typeface="ＭＳ Ｐゴシック" pitchFamily="20" charset="-128"/>
                <a:cs typeface="ＭＳ Ｐゴシック" pitchFamily="20" charset="-128"/>
              </a:rPr>
              <a:t>to replace HCO</a:t>
            </a:r>
            <a:r>
              <a:rPr lang="en-US" sz="2000" baseline="-25000">
                <a:latin typeface="Times" pitchFamily="20" charset="0"/>
                <a:ea typeface="ＭＳ Ｐゴシック" pitchFamily="20" charset="-128"/>
                <a:cs typeface="ＭＳ Ｐゴシック" pitchFamily="20" charset="-128"/>
              </a:rPr>
              <a:t>3 </a:t>
            </a:r>
            <a:r>
              <a:rPr lang="en-US" sz="2000">
                <a:latin typeface="Times" pitchFamily="20" charset="0"/>
                <a:ea typeface="ＭＳ Ｐゴシック" pitchFamily="20" charset="-128"/>
                <a:cs typeface="ＭＳ Ｐゴシック" pitchFamily="20" charset="-128"/>
              </a:rPr>
              <a:t>lost buffering the daily acid load.</a:t>
            </a:r>
          </a:p>
          <a:p>
            <a:pPr eaLnBrk="1" hangingPunct="1">
              <a:spcAft>
                <a:spcPts val="600"/>
              </a:spcAft>
            </a:pPr>
            <a:r>
              <a:rPr lang="en-US" sz="2000">
                <a:latin typeface="Times" pitchFamily="20" charset="0"/>
                <a:ea typeface="ＭＳ Ｐゴシック" pitchFamily="20" charset="-128"/>
                <a:cs typeface="ＭＳ Ｐゴシック" pitchFamily="20" charset="-128"/>
              </a:rPr>
              <a:t>Cortical collecting tubule</a:t>
            </a:r>
          </a:p>
          <a:p>
            <a:pPr eaLnBrk="1" hangingPunct="1">
              <a:spcAft>
                <a:spcPts val="600"/>
              </a:spcAft>
            </a:pPr>
            <a:endParaRPr lang="en-US" sz="2000">
              <a:latin typeface="Times" pitchFamily="20" charset="0"/>
              <a:ea typeface="ＭＳ Ｐゴシック" pitchFamily="20" charset="-128"/>
              <a:cs typeface="ＭＳ Ｐゴシック" pitchFamily="20" charset="-128"/>
            </a:endParaRPr>
          </a:p>
        </p:txBody>
      </p:sp>
      <p:grpSp>
        <p:nvGrpSpPr>
          <p:cNvPr id="2" name="Group 7"/>
          <p:cNvGrpSpPr>
            <a:grpSpLocks/>
          </p:cNvGrpSpPr>
          <p:nvPr/>
        </p:nvGrpSpPr>
        <p:grpSpPr bwMode="auto">
          <a:xfrm>
            <a:off x="1066800" y="3835400"/>
            <a:ext cx="7772400" cy="2717800"/>
            <a:chOff x="1066800" y="3657600"/>
            <a:chExt cx="7772400" cy="2717800"/>
          </a:xfrm>
        </p:grpSpPr>
        <p:pic>
          <p:nvPicPr>
            <p:cNvPr id="130055" name="Picture 2" descr="bicarbonate handlin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066800" y="3657600"/>
              <a:ext cx="7772400" cy="2184400"/>
            </a:xfrm>
            <a:prstGeom prst="rect">
              <a:avLst/>
            </a:prstGeom>
            <a:noFill/>
            <a:ln w="9525">
              <a:noFill/>
              <a:miter lim="800000"/>
              <a:headEnd/>
              <a:tailEnd/>
            </a:ln>
          </p:spPr>
        </p:pic>
        <p:sp>
          <p:nvSpPr>
            <p:cNvPr id="130056" name="Rectangle 6"/>
            <p:cNvSpPr>
              <a:spLocks noChangeArrowheads="1"/>
            </p:cNvSpPr>
            <p:nvPr/>
          </p:nvSpPr>
          <p:spPr bwMode="auto">
            <a:xfrm>
              <a:off x="1371600" y="5790624"/>
              <a:ext cx="2772113" cy="584776"/>
            </a:xfrm>
            <a:prstGeom prst="rect">
              <a:avLst/>
            </a:prstGeom>
            <a:noFill/>
            <a:ln w="9525">
              <a:noFill/>
              <a:miter lim="800000"/>
              <a:headEnd/>
              <a:tailEnd/>
            </a:ln>
          </p:spPr>
          <p:txBody>
            <a:bodyPr wrap="none">
              <a:prstTxWarp prst="textNoShape">
                <a:avLst/>
              </a:prstTxWarp>
              <a:spAutoFit/>
            </a:bodyPr>
            <a:lstStyle/>
            <a:p>
              <a:r>
                <a:rPr lang="en-US" sz="3200"/>
                <a:t>3456 mmol/day</a:t>
              </a:r>
            </a:p>
          </p:txBody>
        </p:sp>
        <p:sp>
          <p:nvSpPr>
            <p:cNvPr id="130057" name="Rectangle 7"/>
            <p:cNvSpPr>
              <a:spLocks noChangeArrowheads="1"/>
            </p:cNvSpPr>
            <p:nvPr/>
          </p:nvSpPr>
          <p:spPr bwMode="auto">
            <a:xfrm>
              <a:off x="5105400" y="5765800"/>
              <a:ext cx="3113953" cy="584776"/>
            </a:xfrm>
            <a:prstGeom prst="rect">
              <a:avLst/>
            </a:prstGeom>
            <a:noFill/>
            <a:ln w="9525">
              <a:noFill/>
              <a:miter lim="800000"/>
              <a:headEnd/>
              <a:tailEnd/>
            </a:ln>
          </p:spPr>
          <p:txBody>
            <a:bodyPr wrap="none">
              <a:prstTxWarp prst="textNoShape">
                <a:avLst/>
              </a:prstTxWarp>
              <a:spAutoFit/>
            </a:bodyPr>
            <a:lstStyle/>
            <a:p>
              <a:r>
                <a:rPr lang="en-US" sz="3200"/>
                <a:t>50-100 mmol/day</a:t>
              </a:r>
            </a:p>
          </p:txBody>
        </p:sp>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4" descr="PreviewScreenSnapz005.png"/>
          <p:cNvPicPr>
            <a:picLocks noChangeAspect="1"/>
          </p:cNvPicPr>
          <p:nvPr/>
        </p:nvPicPr>
        <p:blipFill>
          <a:blip r:embed="rId2"/>
          <a:srcRect/>
          <a:stretch>
            <a:fillRect/>
          </a:stretch>
        </p:blipFill>
        <p:spPr bwMode="auto">
          <a:xfrm>
            <a:off x="0" y="76200"/>
            <a:ext cx="9144000" cy="670560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a:ea typeface="ＭＳ Ｐゴシック" pitchFamily="20" charset="-128"/>
                <a:cs typeface="ＭＳ Ｐゴシック" pitchFamily="20" charset="-128"/>
              </a:rPr>
              <a:t>Proximal tubule: reabsorption of filtered bicarbonate</a:t>
            </a:r>
          </a:p>
        </p:txBody>
      </p:sp>
      <p:pic>
        <p:nvPicPr>
          <p:cNvPr id="133123" name="Picture 5" descr="pt handling"/>
          <p:cNvPicPr>
            <a:picLocks noChangeAspect="1" noChangeArrowheads="1"/>
          </p:cNvPicPr>
          <p:nvPr/>
        </p:nvPicPr>
        <p:blipFill>
          <a:blip r:embed="rId3"/>
          <a:srcRect/>
          <a:stretch>
            <a:fillRect/>
          </a:stretch>
        </p:blipFill>
        <p:spPr bwMode="auto">
          <a:xfrm>
            <a:off x="2438400" y="2252663"/>
            <a:ext cx="4852988" cy="3995737"/>
          </a:xfrm>
          <a:prstGeom prst="rect">
            <a:avLst/>
          </a:prstGeom>
          <a:noFill/>
          <a:ln w="9525">
            <a:noFill/>
            <a:miter lim="800000"/>
            <a:headEnd/>
            <a:tailEnd/>
          </a:ln>
        </p:spPr>
      </p:pic>
      <p:pic>
        <p:nvPicPr>
          <p:cNvPr id="303110" name="Picture 6" descr="pt handling 2"/>
          <p:cNvPicPr>
            <a:picLocks noChangeAspect="1" noChangeArrowheads="1"/>
          </p:cNvPicPr>
          <p:nvPr/>
        </p:nvPicPr>
        <p:blipFill>
          <a:blip r:embed="rId4"/>
          <a:srcRect/>
          <a:stretch>
            <a:fillRect/>
          </a:stretch>
        </p:blipFill>
        <p:spPr bwMode="auto">
          <a:xfrm>
            <a:off x="2438400" y="2220913"/>
            <a:ext cx="4852988" cy="4027487"/>
          </a:xfrm>
          <a:prstGeom prst="rect">
            <a:avLst/>
          </a:prstGeom>
          <a:noFill/>
          <a:ln w="9525">
            <a:noFill/>
            <a:miter lim="800000"/>
            <a:headEnd/>
            <a:tailEnd/>
          </a:ln>
        </p:spPr>
      </p:pic>
      <p:pic>
        <p:nvPicPr>
          <p:cNvPr id="303111" name="Picture 7" descr="pt handling3"/>
          <p:cNvPicPr>
            <a:picLocks noChangeAspect="1" noChangeArrowheads="1"/>
          </p:cNvPicPr>
          <p:nvPr/>
        </p:nvPicPr>
        <p:blipFill>
          <a:blip r:embed="rId5"/>
          <a:srcRect/>
          <a:stretch>
            <a:fillRect/>
          </a:stretch>
        </p:blipFill>
        <p:spPr bwMode="auto">
          <a:xfrm>
            <a:off x="2438400" y="2220913"/>
            <a:ext cx="4852988" cy="4027487"/>
          </a:xfrm>
          <a:prstGeom prst="rect">
            <a:avLst/>
          </a:prstGeom>
          <a:noFill/>
          <a:ln w="9525">
            <a:noFill/>
            <a:miter lim="800000"/>
            <a:headEnd/>
            <a:tailEnd/>
          </a:ln>
        </p:spPr>
      </p:pic>
      <p:pic>
        <p:nvPicPr>
          <p:cNvPr id="303112" name="Picture 8" descr="pt handling 4"/>
          <p:cNvPicPr>
            <a:picLocks noChangeAspect="1" noChangeArrowheads="1"/>
          </p:cNvPicPr>
          <p:nvPr/>
        </p:nvPicPr>
        <p:blipFill>
          <a:blip r:embed="rId6"/>
          <a:srcRect/>
          <a:stretch>
            <a:fillRect/>
          </a:stretch>
        </p:blipFill>
        <p:spPr bwMode="auto">
          <a:xfrm>
            <a:off x="2438400" y="2220913"/>
            <a:ext cx="4883150" cy="4262437"/>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110"/>
                                        </p:tgtEl>
                                        <p:attrNameLst>
                                          <p:attrName>style.visibility</p:attrName>
                                        </p:attrNameLst>
                                      </p:cBhvr>
                                      <p:to>
                                        <p:strVal val="visible"/>
                                      </p:to>
                                    </p:set>
                                    <p:animEffect transition="in" filter="fade">
                                      <p:cBhvr>
                                        <p:cTn id="7" dur="2000"/>
                                        <p:tgtEl>
                                          <p:spTgt spid="303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3111"/>
                                        </p:tgtEl>
                                        <p:attrNameLst>
                                          <p:attrName>style.visibility</p:attrName>
                                        </p:attrNameLst>
                                      </p:cBhvr>
                                      <p:to>
                                        <p:strVal val="visible"/>
                                      </p:to>
                                    </p:set>
                                    <p:animEffect transition="in" filter="fade">
                                      <p:cBhvr>
                                        <p:cTn id="12" dur="2000"/>
                                        <p:tgtEl>
                                          <p:spTgt spid="3031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3112"/>
                                        </p:tgtEl>
                                        <p:attrNameLst>
                                          <p:attrName>style.visibility</p:attrName>
                                        </p:attrNameLst>
                                      </p:cBhvr>
                                      <p:to>
                                        <p:strVal val="visible"/>
                                      </p:to>
                                    </p:set>
                                    <p:animEffect transition="in" filter="fade">
                                      <p:cBhvr>
                                        <p:cTn id="17" dur="2000"/>
                                        <p:tgtEl>
                                          <p:spTgt spid="303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p:cNvSpPr/>
          <p:nvPr/>
        </p:nvSpPr>
        <p:spPr bwMode="auto">
          <a:xfrm>
            <a:off x="4648200" y="1524000"/>
            <a:ext cx="4267200" cy="5105400"/>
          </a:xfrm>
          <a:prstGeom prst="round2DiagRect">
            <a:avLst>
              <a:gd name="adj1" fmla="val 7143"/>
              <a:gd name="adj2" fmla="val 0"/>
            </a:avLst>
          </a:prstGeom>
          <a:solidFill>
            <a:srgbClr val="FF0000"/>
          </a:solidFill>
          <a:ln w="9525" cap="flat" cmpd="sng" algn="ctr">
            <a:noFill/>
            <a:prstDash val="solid"/>
            <a:round/>
            <a:headEnd type="none" w="med" len="med"/>
            <a:tailEnd type="none" w="med" len="med"/>
          </a:ln>
          <a:effectLst/>
        </p:spPr>
        <p:txBody>
          <a:bodyPr>
            <a:prstTxWarp prst="textNoShape">
              <a:avLst/>
            </a:prstTxWarp>
          </a:bodyPr>
          <a:lstStyle/>
          <a:p>
            <a:pPr>
              <a:defRPr/>
            </a:pPr>
            <a:endParaRPr lang="en-US">
              <a:latin typeface="Times" pitchFamily="-65" charset="0"/>
            </a:endParaRPr>
          </a:p>
        </p:txBody>
      </p:sp>
      <p:sp>
        <p:nvSpPr>
          <p:cNvPr id="135171" name="Rectangle 3"/>
          <p:cNvSpPr>
            <a:spLocks noGrp="1" noChangeArrowheads="1"/>
          </p:cNvSpPr>
          <p:nvPr>
            <p:ph type="title"/>
          </p:nvPr>
        </p:nvSpPr>
        <p:spPr>
          <a:xfrm>
            <a:off x="685800" y="457200"/>
            <a:ext cx="7772400" cy="1143000"/>
          </a:xfrm>
        </p:spPr>
        <p:txBody>
          <a:bodyPr/>
          <a:lstStyle/>
          <a:p>
            <a:pPr eaLnBrk="1" hangingPunct="1"/>
            <a:r>
              <a:rPr lang="en-US">
                <a:ea typeface="ＭＳ Ｐゴシック" pitchFamily="20" charset="-128"/>
                <a:cs typeface="ＭＳ Ｐゴシック" pitchFamily="20" charset="-128"/>
              </a:rPr>
              <a:t>Bicarbonate handling</a:t>
            </a:r>
          </a:p>
        </p:txBody>
      </p:sp>
      <p:sp>
        <p:nvSpPr>
          <p:cNvPr id="135172" name="Rectangle 4"/>
          <p:cNvSpPr>
            <a:spLocks noGrp="1" noChangeArrowheads="1"/>
          </p:cNvSpPr>
          <p:nvPr>
            <p:ph type="body" sz="half" idx="1"/>
          </p:nvPr>
        </p:nvSpPr>
        <p:spPr>
          <a:xfrm>
            <a:off x="685800" y="1600200"/>
            <a:ext cx="3810000" cy="1905000"/>
          </a:xfrm>
        </p:spPr>
        <p:txBody>
          <a:bodyPr/>
          <a:lstStyle/>
          <a:p>
            <a:pPr eaLnBrk="1" hangingPunct="1">
              <a:spcAft>
                <a:spcPts val="600"/>
              </a:spcAft>
            </a:pPr>
            <a:r>
              <a:rPr lang="en-US" sz="2000" smtClean="0">
                <a:latin typeface="Times" pitchFamily="20" charset="0"/>
                <a:ea typeface="ＭＳ Ｐゴシック" pitchFamily="20" charset="-128"/>
                <a:cs typeface="ＭＳ Ｐゴシック" pitchFamily="20" charset="-128"/>
              </a:rPr>
              <a:t>The proximal tubule needs to reabsorb 3,456 mmol of bicarbonate that is filtered every day.</a:t>
            </a:r>
          </a:p>
          <a:p>
            <a:pPr eaLnBrk="1" hangingPunct="1">
              <a:spcAft>
                <a:spcPts val="600"/>
              </a:spcAft>
            </a:pPr>
            <a:r>
              <a:rPr lang="en-US" sz="2000" smtClean="0">
                <a:latin typeface="Times" pitchFamily="20" charset="0"/>
                <a:ea typeface="ＭＳ Ｐゴシック" pitchFamily="20" charset="-128"/>
                <a:cs typeface="ＭＳ Ｐゴシック" pitchFamily="20" charset="-128"/>
              </a:rPr>
              <a:t>Proximal tubule</a:t>
            </a:r>
            <a:endParaRPr lang="en-US" sz="1800" smtClean="0">
              <a:latin typeface="Times" pitchFamily="20" charset="0"/>
              <a:ea typeface="ＭＳ Ｐゴシック" pitchFamily="20" charset="-128"/>
              <a:cs typeface="ＭＳ Ｐゴシック" pitchFamily="20" charset="-128"/>
            </a:endParaRPr>
          </a:p>
        </p:txBody>
      </p:sp>
      <p:sp>
        <p:nvSpPr>
          <p:cNvPr id="135173" name="Rectangle 5"/>
          <p:cNvSpPr>
            <a:spLocks noGrp="1" noChangeArrowheads="1"/>
          </p:cNvSpPr>
          <p:nvPr>
            <p:ph type="body" sz="half" idx="2"/>
          </p:nvPr>
        </p:nvSpPr>
        <p:spPr>
          <a:xfrm>
            <a:off x="4648200" y="1600200"/>
            <a:ext cx="3810000" cy="1905000"/>
          </a:xfrm>
        </p:spPr>
        <p:txBody>
          <a:bodyPr/>
          <a:lstStyle/>
          <a:p>
            <a:pPr eaLnBrk="1" hangingPunct="1">
              <a:spcAft>
                <a:spcPts val="600"/>
              </a:spcAft>
            </a:pPr>
            <a:r>
              <a:rPr lang="en-US" sz="2000">
                <a:latin typeface="Times" pitchFamily="20" charset="0"/>
                <a:ea typeface="ＭＳ Ｐゴシック" pitchFamily="20" charset="-128"/>
                <a:cs typeface="ＭＳ Ｐゴシック" pitchFamily="20" charset="-128"/>
              </a:rPr>
              <a:t>The kidney must synthesize 50-100 mmol per day of new HCO</a:t>
            </a:r>
            <a:r>
              <a:rPr lang="en-US" sz="2000" baseline="-25000">
                <a:latin typeface="Times" pitchFamily="20" charset="0"/>
                <a:ea typeface="ＭＳ Ｐゴシック" pitchFamily="20" charset="-128"/>
                <a:cs typeface="ＭＳ Ｐゴシック" pitchFamily="20" charset="-128"/>
              </a:rPr>
              <a:t>3 </a:t>
            </a:r>
            <a:r>
              <a:rPr lang="en-US" sz="2000">
                <a:latin typeface="Times" pitchFamily="20" charset="0"/>
                <a:ea typeface="ＭＳ Ｐゴシック" pitchFamily="20" charset="-128"/>
                <a:cs typeface="ＭＳ Ｐゴシック" pitchFamily="20" charset="-128"/>
              </a:rPr>
              <a:t>to replace HCO</a:t>
            </a:r>
            <a:r>
              <a:rPr lang="en-US" sz="2000" baseline="-25000">
                <a:latin typeface="Times" pitchFamily="20" charset="0"/>
                <a:ea typeface="ＭＳ Ｐゴシック" pitchFamily="20" charset="-128"/>
                <a:cs typeface="ＭＳ Ｐゴシック" pitchFamily="20" charset="-128"/>
              </a:rPr>
              <a:t>3 </a:t>
            </a:r>
            <a:r>
              <a:rPr lang="en-US" sz="2000">
                <a:latin typeface="Times" pitchFamily="20" charset="0"/>
                <a:ea typeface="ＭＳ Ｐゴシック" pitchFamily="20" charset="-128"/>
                <a:cs typeface="ＭＳ Ｐゴシック" pitchFamily="20" charset="-128"/>
              </a:rPr>
              <a:t>lost buffering the daily acid load.</a:t>
            </a:r>
          </a:p>
          <a:p>
            <a:pPr eaLnBrk="1" hangingPunct="1">
              <a:spcAft>
                <a:spcPts val="600"/>
              </a:spcAft>
            </a:pPr>
            <a:r>
              <a:rPr lang="en-US" sz="2000">
                <a:latin typeface="Times" pitchFamily="20" charset="0"/>
                <a:ea typeface="ＭＳ Ｐゴシック" pitchFamily="20" charset="-128"/>
                <a:cs typeface="ＭＳ Ｐゴシック" pitchFamily="20" charset="-128"/>
              </a:rPr>
              <a:t>Cortical collecting tubule</a:t>
            </a:r>
          </a:p>
          <a:p>
            <a:pPr eaLnBrk="1" hangingPunct="1">
              <a:spcAft>
                <a:spcPts val="600"/>
              </a:spcAft>
            </a:pPr>
            <a:endParaRPr lang="en-US" sz="2000">
              <a:latin typeface="Times" pitchFamily="20" charset="0"/>
              <a:ea typeface="ＭＳ Ｐゴシック" pitchFamily="20" charset="-128"/>
              <a:cs typeface="ＭＳ Ｐゴシック" pitchFamily="20" charset="-128"/>
            </a:endParaRPr>
          </a:p>
        </p:txBody>
      </p:sp>
      <p:grpSp>
        <p:nvGrpSpPr>
          <p:cNvPr id="2" name="Group 7"/>
          <p:cNvGrpSpPr>
            <a:grpSpLocks/>
          </p:cNvGrpSpPr>
          <p:nvPr/>
        </p:nvGrpSpPr>
        <p:grpSpPr bwMode="auto">
          <a:xfrm>
            <a:off x="1066800" y="3835400"/>
            <a:ext cx="7772400" cy="2717800"/>
            <a:chOff x="1066800" y="3657600"/>
            <a:chExt cx="7772400" cy="2717800"/>
          </a:xfrm>
        </p:grpSpPr>
        <p:pic>
          <p:nvPicPr>
            <p:cNvPr id="135175" name="Picture 2" descr="bicarbonate handlin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066800" y="3657600"/>
              <a:ext cx="7772400" cy="2184400"/>
            </a:xfrm>
            <a:prstGeom prst="rect">
              <a:avLst/>
            </a:prstGeom>
            <a:noFill/>
            <a:ln w="9525">
              <a:noFill/>
              <a:miter lim="800000"/>
              <a:headEnd/>
              <a:tailEnd/>
            </a:ln>
          </p:spPr>
        </p:pic>
        <p:sp>
          <p:nvSpPr>
            <p:cNvPr id="135176" name="Rectangle 6"/>
            <p:cNvSpPr>
              <a:spLocks noChangeArrowheads="1"/>
            </p:cNvSpPr>
            <p:nvPr/>
          </p:nvSpPr>
          <p:spPr bwMode="auto">
            <a:xfrm>
              <a:off x="1371600" y="5790624"/>
              <a:ext cx="2772113" cy="584776"/>
            </a:xfrm>
            <a:prstGeom prst="rect">
              <a:avLst/>
            </a:prstGeom>
            <a:noFill/>
            <a:ln w="9525">
              <a:noFill/>
              <a:miter lim="800000"/>
              <a:headEnd/>
              <a:tailEnd/>
            </a:ln>
          </p:spPr>
          <p:txBody>
            <a:bodyPr wrap="none">
              <a:prstTxWarp prst="textNoShape">
                <a:avLst/>
              </a:prstTxWarp>
              <a:spAutoFit/>
            </a:bodyPr>
            <a:lstStyle/>
            <a:p>
              <a:r>
                <a:rPr lang="en-US" sz="3200"/>
                <a:t>3456 mmol/day</a:t>
              </a:r>
            </a:p>
          </p:txBody>
        </p:sp>
        <p:sp>
          <p:nvSpPr>
            <p:cNvPr id="135177" name="Rectangle 7"/>
            <p:cNvSpPr>
              <a:spLocks noChangeArrowheads="1"/>
            </p:cNvSpPr>
            <p:nvPr/>
          </p:nvSpPr>
          <p:spPr bwMode="auto">
            <a:xfrm>
              <a:off x="5105400" y="5765800"/>
              <a:ext cx="3113953" cy="584776"/>
            </a:xfrm>
            <a:prstGeom prst="rect">
              <a:avLst/>
            </a:prstGeom>
            <a:noFill/>
            <a:ln w="9525">
              <a:noFill/>
              <a:miter lim="800000"/>
              <a:headEnd/>
              <a:tailEnd/>
            </a:ln>
          </p:spPr>
          <p:txBody>
            <a:bodyPr wrap="none">
              <a:prstTxWarp prst="textNoShape">
                <a:avLst/>
              </a:prstTxWarp>
              <a:spAutoFit/>
            </a:bodyPr>
            <a:lstStyle/>
            <a:p>
              <a:r>
                <a:rPr lang="en-US" sz="3200"/>
                <a:t>50-100 mmol/day</a:t>
              </a:r>
            </a:p>
          </p:txBody>
        </p:sp>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3" descr="distal h secretion'"/>
          <p:cNvPicPr>
            <a:picLocks noChangeAspect="1" noChangeArrowheads="1"/>
          </p:cNvPicPr>
          <p:nvPr/>
        </p:nvPicPr>
        <p:blipFill>
          <a:blip r:embed="rId3"/>
          <a:srcRect/>
          <a:stretch>
            <a:fillRect/>
          </a:stretch>
        </p:blipFill>
        <p:spPr bwMode="auto">
          <a:xfrm>
            <a:off x="3657600" y="2249488"/>
            <a:ext cx="3584575" cy="3481387"/>
          </a:xfrm>
          <a:prstGeom prst="rect">
            <a:avLst/>
          </a:prstGeom>
          <a:noFill/>
          <a:ln w="9525">
            <a:noFill/>
            <a:miter lim="800000"/>
            <a:headEnd/>
            <a:tailEnd/>
          </a:ln>
        </p:spPr>
      </p:pic>
      <p:sp>
        <p:nvSpPr>
          <p:cNvPr id="137219" name="Rectangle 2"/>
          <p:cNvSpPr>
            <a:spLocks noGrp="1" noChangeArrowheads="1"/>
          </p:cNvSpPr>
          <p:nvPr>
            <p:ph type="title"/>
          </p:nvPr>
        </p:nvSpPr>
        <p:spPr/>
        <p:txBody>
          <a:bodyPr/>
          <a:lstStyle/>
          <a:p>
            <a:pPr eaLnBrk="1" hangingPunct="1"/>
            <a:r>
              <a:rPr lang="en-US" sz="2800">
                <a:ea typeface="ＭＳ Ｐゴシック" pitchFamily="20" charset="-128"/>
                <a:cs typeface="ＭＳ Ｐゴシック" pitchFamily="20" charset="-128"/>
              </a:rPr>
              <a:t>Distal tubule, completion of reabsorption and replacing bicarbonate lost to the daily acid load.</a:t>
            </a:r>
            <a:endParaRPr lang="en-US">
              <a:ea typeface="ＭＳ Ｐゴシック" pitchFamily="20" charset="-128"/>
              <a:cs typeface="ＭＳ Ｐゴシック" pitchFamily="20" charset="-128"/>
            </a:endParaRPr>
          </a:p>
        </p:txBody>
      </p:sp>
      <p:sp>
        <p:nvSpPr>
          <p:cNvPr id="314373" name="Rectangle 5"/>
          <p:cNvSpPr>
            <a:spLocks noChangeArrowheads="1"/>
          </p:cNvSpPr>
          <p:nvPr/>
        </p:nvSpPr>
        <p:spPr bwMode="auto">
          <a:xfrm>
            <a:off x="3505200" y="3581400"/>
            <a:ext cx="5105400" cy="2362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314372" name="Picture 4" descr="distal h secretion"/>
          <p:cNvPicPr>
            <a:picLocks noChangeAspect="1" noChangeArrowheads="1"/>
          </p:cNvPicPr>
          <p:nvPr/>
        </p:nvPicPr>
        <p:blipFill>
          <a:blip r:embed="rId4"/>
          <a:srcRect/>
          <a:stretch>
            <a:fillRect/>
          </a:stretch>
        </p:blipFill>
        <p:spPr bwMode="auto">
          <a:xfrm>
            <a:off x="3657600" y="2249488"/>
            <a:ext cx="3584575" cy="3481387"/>
          </a:xfrm>
          <a:prstGeom prst="rect">
            <a:avLst/>
          </a:prstGeom>
          <a:noFill/>
          <a:ln w="9525">
            <a:noFill/>
            <a:miter lim="800000"/>
            <a:headEnd/>
            <a:tailEnd/>
          </a:ln>
        </p:spPr>
      </p:pic>
      <p:sp>
        <p:nvSpPr>
          <p:cNvPr id="137222" name="TextBox 9"/>
          <p:cNvSpPr txBox="1">
            <a:spLocks noChangeArrowheads="1"/>
          </p:cNvSpPr>
          <p:nvPr/>
        </p:nvSpPr>
        <p:spPr bwMode="auto">
          <a:xfrm>
            <a:off x="441325" y="2565400"/>
            <a:ext cx="2987675" cy="1016000"/>
          </a:xfrm>
          <a:prstGeom prst="rect">
            <a:avLst/>
          </a:prstGeom>
          <a:noFill/>
          <a:ln w="9525">
            <a:noFill/>
            <a:miter lim="800000"/>
            <a:headEnd/>
            <a:tailEnd/>
          </a:ln>
        </p:spPr>
        <p:txBody>
          <a:bodyPr>
            <a:prstTxWarp prst="textNoShape">
              <a:avLst/>
            </a:prstTxWarp>
            <a:spAutoFit/>
          </a:bodyPr>
          <a:lstStyle/>
          <a:p>
            <a:pPr marL="514350" indent="-514350" eaLnBrk="1" hangingPunct="1"/>
            <a:r>
              <a:rPr lang="en-US" sz="2000">
                <a:solidFill>
                  <a:schemeClr val="tx2"/>
                </a:solidFill>
                <a:latin typeface="Helvetica Neue" pitchFamily="20" charset="0"/>
                <a:ea typeface="Helvetica Neue" pitchFamily="20" charset="0"/>
                <a:cs typeface="Helvetica Neue" pitchFamily="20" charset="0"/>
              </a:rPr>
              <a:t>Electrogenic movement</a:t>
            </a:r>
          </a:p>
          <a:p>
            <a:pPr marL="514350" indent="-514350" eaLnBrk="1" hangingPunct="1"/>
            <a:r>
              <a:rPr lang="en-US" sz="2000">
                <a:solidFill>
                  <a:schemeClr val="tx2"/>
                </a:solidFill>
                <a:latin typeface="Helvetica Neue" pitchFamily="20" charset="0"/>
                <a:ea typeface="Helvetica Neue" pitchFamily="20" charset="0"/>
                <a:cs typeface="Helvetica Neue" pitchFamily="20" charset="0"/>
              </a:rPr>
              <a:t>of sodium into the</a:t>
            </a:r>
          </a:p>
          <a:p>
            <a:pPr marL="514350" indent="-514350" eaLnBrk="1" hangingPunct="1"/>
            <a:r>
              <a:rPr lang="en-US" sz="2000">
                <a:solidFill>
                  <a:schemeClr val="tx2"/>
                </a:solidFill>
                <a:latin typeface="Helvetica Neue" pitchFamily="20" charset="0"/>
                <a:ea typeface="Helvetica Neue" pitchFamily="20" charset="0"/>
                <a:cs typeface="Helvetica Neue" pitchFamily="20" charset="0"/>
              </a:rPr>
              <a:t>tubular cells (eNaC)</a:t>
            </a:r>
          </a:p>
        </p:txBody>
      </p:sp>
      <p:sp>
        <p:nvSpPr>
          <p:cNvPr id="11" name="TextBox 10"/>
          <p:cNvSpPr txBox="1"/>
          <p:nvPr/>
        </p:nvSpPr>
        <p:spPr>
          <a:xfrm>
            <a:off x="441325" y="3886200"/>
            <a:ext cx="2708275" cy="708025"/>
          </a:xfrm>
          <a:prstGeom prst="rect">
            <a:avLst/>
          </a:prstGeom>
          <a:noFill/>
        </p:spPr>
        <p:txBody>
          <a:bodyPr wrap="none">
            <a:spAutoFit/>
          </a:bodyPr>
          <a:lstStyle/>
          <a:p>
            <a:pPr marL="742950" indent="-742950" eaLnBrk="1" hangingPunct="1">
              <a:defRPr/>
            </a:pPr>
            <a:r>
              <a:rPr lang="en-US" sz="2000" kern="0" dirty="0">
                <a:solidFill>
                  <a:schemeClr val="tx2"/>
                </a:solidFill>
                <a:latin typeface="Helvetica Neue"/>
                <a:ea typeface="ＭＳ Ｐゴシック" charset="-128"/>
                <a:cs typeface="Helvetica Neue"/>
              </a:rPr>
              <a:t>H</a:t>
            </a:r>
            <a:r>
              <a:rPr lang="en-US" sz="2000" kern="0" baseline="30000" dirty="0">
                <a:solidFill>
                  <a:schemeClr val="tx2"/>
                </a:solidFill>
                <a:latin typeface="Helvetica Neue"/>
                <a:ea typeface="ＭＳ Ｐゴシック" charset="-128"/>
                <a:cs typeface="Helvetica Neue"/>
              </a:rPr>
              <a:t>+</a:t>
            </a:r>
            <a:r>
              <a:rPr lang="en-US" sz="2000" kern="0" dirty="0">
                <a:solidFill>
                  <a:schemeClr val="tx2"/>
                </a:solidFill>
                <a:latin typeface="Helvetica Neue"/>
                <a:ea typeface="ＭＳ Ｐゴシック" charset="-128"/>
                <a:cs typeface="Helvetica Neue"/>
              </a:rPr>
              <a:t> pumped into the </a:t>
            </a:r>
          </a:p>
          <a:p>
            <a:pPr marL="742950" indent="-742950" eaLnBrk="1" hangingPunct="1">
              <a:defRPr/>
            </a:pPr>
            <a:r>
              <a:rPr lang="en-US" sz="2000" kern="0" dirty="0">
                <a:solidFill>
                  <a:schemeClr val="tx2"/>
                </a:solidFill>
                <a:latin typeface="Helvetica Neue"/>
                <a:ea typeface="ＭＳ Ｐゴシック" charset="-128"/>
                <a:cs typeface="Helvetica Neue"/>
              </a:rPr>
              <a:t>tubular lumen </a:t>
            </a:r>
            <a:r>
              <a:rPr lang="en-US" sz="2000" kern="0" dirty="0" err="1">
                <a:solidFill>
                  <a:schemeClr val="tx2"/>
                </a:solidFill>
                <a:latin typeface="Helvetica Neue"/>
                <a:ea typeface="ＭＳ Ｐゴシック" charset="-128"/>
                <a:cs typeface="Helvetica Neue"/>
              </a:rPr>
              <a:t>ATPase</a:t>
            </a:r>
            <a:endParaRPr lang="en-US" sz="3200" kern="0" dirty="0">
              <a:solidFill>
                <a:schemeClr val="tx2"/>
              </a:solidFill>
              <a:latin typeface="Helvetica Neue"/>
              <a:ea typeface="ＭＳ Ｐゴシック" charset="-128"/>
              <a:cs typeface="Helvetica Neue"/>
            </a:endParaRPr>
          </a:p>
        </p:txBody>
      </p:sp>
      <p:sp>
        <p:nvSpPr>
          <p:cNvPr id="12" name="TextBox 11"/>
          <p:cNvSpPr txBox="1"/>
          <p:nvPr/>
        </p:nvSpPr>
        <p:spPr>
          <a:xfrm>
            <a:off x="441325" y="4876800"/>
            <a:ext cx="2774950" cy="708025"/>
          </a:xfrm>
          <a:prstGeom prst="rect">
            <a:avLst/>
          </a:prstGeom>
          <a:noFill/>
        </p:spPr>
        <p:txBody>
          <a:bodyPr wrap="none">
            <a:spAutoFit/>
          </a:bodyPr>
          <a:lstStyle/>
          <a:p>
            <a:pPr>
              <a:defRPr/>
            </a:pPr>
            <a:r>
              <a:rPr lang="en-US" sz="2000" kern="0" dirty="0">
                <a:solidFill>
                  <a:schemeClr val="tx2"/>
                </a:solidFill>
                <a:latin typeface="Helvetica Neue"/>
                <a:ea typeface="ＭＳ Ｐゴシック" charset="-128"/>
                <a:cs typeface="Helvetica Neue"/>
              </a:rPr>
              <a:t>Maintain the 1000 fold </a:t>
            </a:r>
          </a:p>
          <a:p>
            <a:pPr>
              <a:defRPr/>
            </a:pPr>
            <a:r>
              <a:rPr lang="en-US" sz="2000" kern="0" dirty="0">
                <a:solidFill>
                  <a:schemeClr val="tx2"/>
                </a:solidFill>
                <a:latin typeface="Helvetica Neue"/>
                <a:ea typeface="ＭＳ Ｐゴシック" charset="-128"/>
                <a:cs typeface="Helvetica Neue"/>
              </a:rPr>
              <a:t>concentration gradient</a:t>
            </a:r>
            <a:endParaRPr lang="en-US" sz="3200" kern="0" dirty="0">
              <a:solidFill>
                <a:schemeClr val="tx2"/>
              </a:solidFill>
              <a:latin typeface="Helvetica Neue"/>
              <a:ea typeface="ＭＳ Ｐゴシック" charset="-128"/>
              <a:cs typeface="Helvetica Neue"/>
            </a:endParaRPr>
          </a:p>
        </p:txBody>
      </p:sp>
      <p:sp>
        <p:nvSpPr>
          <p:cNvPr id="137225" name="TextBox 12"/>
          <p:cNvSpPr txBox="1">
            <a:spLocks noChangeArrowheads="1"/>
          </p:cNvSpPr>
          <p:nvPr/>
        </p:nvSpPr>
        <p:spPr bwMode="auto">
          <a:xfrm>
            <a:off x="441325" y="1981200"/>
            <a:ext cx="2311400" cy="461963"/>
          </a:xfrm>
          <a:prstGeom prst="rect">
            <a:avLst/>
          </a:prstGeom>
          <a:noFill/>
          <a:ln w="9525">
            <a:noFill/>
            <a:miter lim="800000"/>
            <a:headEnd/>
            <a:tailEnd/>
          </a:ln>
        </p:spPr>
        <p:txBody>
          <a:bodyPr wrap="none">
            <a:prstTxWarp prst="textNoShape">
              <a:avLst/>
            </a:prstTxWarp>
            <a:spAutoFit/>
          </a:bodyPr>
          <a:lstStyle/>
          <a:p>
            <a:pPr eaLnBrk="1" hangingPunct="1"/>
            <a:r>
              <a:rPr lang="en-US">
                <a:solidFill>
                  <a:schemeClr val="tx2"/>
                </a:solidFill>
                <a:latin typeface="Helvetica Neue" pitchFamily="20" charset="0"/>
                <a:ea typeface="Helvetica Neue" pitchFamily="20" charset="0"/>
                <a:cs typeface="Helvetica Neue" pitchFamily="20" charset="0"/>
              </a:rPr>
              <a:t>3 step process:</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14373"/>
                                        </p:tgtEl>
                                      </p:cBhvr>
                                    </p:animEffect>
                                    <p:set>
                                      <p:cBhvr>
                                        <p:cTn id="7" dur="1" fill="hold">
                                          <p:stCondLst>
                                            <p:cond delay="1999"/>
                                          </p:stCondLst>
                                        </p:cTn>
                                        <p:tgtEl>
                                          <p:spTgt spid="314373"/>
                                        </p:tgtEl>
                                        <p:attrNameLst>
                                          <p:attrName>style.visibility</p:attrName>
                                        </p:attrNameLst>
                                      </p:cBhvr>
                                      <p:to>
                                        <p:strVal val="hidden"/>
                                      </p:to>
                                    </p:set>
                                  </p:childTnLst>
                                </p:cTn>
                              </p:par>
                              <p:par>
                                <p:cTn id="8" presetID="2" presetClass="entr" presetSubtype="4" accel="50000" decel="50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4372"/>
                                        </p:tgtEl>
                                        <p:attrNameLst>
                                          <p:attrName>style.visibility</p:attrName>
                                        </p:attrNameLst>
                                      </p:cBhvr>
                                      <p:to>
                                        <p:strVal val="visible"/>
                                      </p:to>
                                    </p:set>
                                    <p:animEffect transition="in" filter="fade">
                                      <p:cBhvr>
                                        <p:cTn id="16" dur="2000"/>
                                        <p:tgtEl>
                                          <p:spTgt spid="314372"/>
                                        </p:tgtEl>
                                      </p:cBhvr>
                                    </p:animEffect>
                                  </p:childTnLst>
                                </p:cTn>
                              </p:par>
                              <p:par>
                                <p:cTn id="17" presetID="2" presetClass="entr" presetSubtype="4" accel="50000" decel="5000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3" grpId="0" animBg="1"/>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clrChange>
              <a:clrFrom>
                <a:srgbClr val="FFFFFF"/>
              </a:clrFrom>
              <a:clrTo>
                <a:srgbClr val="FFFFFF">
                  <a:alpha val="0"/>
                </a:srgbClr>
              </a:clrTo>
            </a:clrChange>
          </a:blip>
          <a:srcRect r="43396" b="43396"/>
          <a:stretch>
            <a:fillRect/>
          </a:stretch>
        </p:blipFill>
        <p:spPr bwMode="auto">
          <a:xfrm>
            <a:off x="0" y="0"/>
            <a:ext cx="9144000" cy="6858000"/>
          </a:xfrm>
          <a:prstGeom prst="rect">
            <a:avLst/>
          </a:prstGeom>
          <a:noFill/>
          <a:ln w="9525">
            <a:noFill/>
            <a:miter lim="800000"/>
            <a:headEnd/>
            <a:tailEnd/>
          </a:ln>
        </p:spPr>
      </p:pic>
      <p:sp>
        <p:nvSpPr>
          <p:cNvPr id="139267" name="Rectangle 2"/>
          <p:cNvSpPr>
            <a:spLocks noGrp="1" noChangeArrowheads="1"/>
          </p:cNvSpPr>
          <p:nvPr>
            <p:ph type="title"/>
          </p:nvPr>
        </p:nvSpPr>
        <p:spPr/>
        <p:txBody>
          <a:bodyPr/>
          <a:lstStyle/>
          <a:p>
            <a:pPr eaLnBrk="1" hangingPunct="1"/>
            <a:r>
              <a:rPr lang="en-US">
                <a:ea typeface="ＭＳ Ｐゴシック" pitchFamily="20" charset="-128"/>
                <a:cs typeface="ＭＳ Ｐゴシック" pitchFamily="20" charset="-128"/>
              </a:rPr>
              <a:t>Fate of excreted hydrogen ion</a:t>
            </a:r>
          </a:p>
        </p:txBody>
      </p:sp>
      <p:pic>
        <p:nvPicPr>
          <p:cNvPr id="139268" name="Picture 3" descr="DN fate of H+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663700" y="1863725"/>
            <a:ext cx="5853113" cy="3892550"/>
          </a:xfrm>
          <a:prstGeom prst="rect">
            <a:avLst/>
          </a:prstGeom>
          <a:noFill/>
          <a:ln w="9525">
            <a:noFill/>
            <a:miter lim="800000"/>
            <a:headEnd/>
            <a:tailEnd/>
          </a:ln>
        </p:spPr>
      </p:pic>
      <p:sp>
        <p:nvSpPr>
          <p:cNvPr id="139269" name="Rectangle 4"/>
          <p:cNvSpPr>
            <a:spLocks noChangeArrowheads="1"/>
          </p:cNvSpPr>
          <p:nvPr/>
        </p:nvSpPr>
        <p:spPr bwMode="auto">
          <a:xfrm>
            <a:off x="2076450" y="3200400"/>
            <a:ext cx="3200400" cy="915988"/>
          </a:xfrm>
          <a:prstGeom prst="rect">
            <a:avLst/>
          </a:prstGeom>
          <a:noFill/>
          <a:ln w="9525">
            <a:noFill/>
            <a:miter lim="800000"/>
            <a:headEnd/>
            <a:tailEnd/>
          </a:ln>
        </p:spPr>
        <p:txBody>
          <a:bodyPr>
            <a:prstTxWarp prst="textNoShape">
              <a:avLst/>
            </a:prstTxWarp>
            <a:spAutoFit/>
          </a:bodyPr>
          <a:lstStyle/>
          <a:p>
            <a:r>
              <a:rPr lang="en-US" sz="1800">
                <a:latin typeface="Arial" pitchFamily="20" charset="0"/>
              </a:rPr>
              <a:t>The minimal urine pH is 4.5. This is a H</a:t>
            </a:r>
            <a:r>
              <a:rPr lang="en-US" sz="1800" baseline="30000">
                <a:latin typeface="Arial" pitchFamily="20" charset="0"/>
              </a:rPr>
              <a:t>+</a:t>
            </a:r>
            <a:r>
              <a:rPr lang="en-US" sz="1800">
                <a:latin typeface="Arial" pitchFamily="20" charset="0"/>
              </a:rPr>
              <a:t> concentration a 1000 times that of plasma.</a:t>
            </a:r>
          </a:p>
        </p:txBody>
      </p:sp>
      <p:sp>
        <p:nvSpPr>
          <p:cNvPr id="139270" name="Rectangle 5"/>
          <p:cNvSpPr>
            <a:spLocks noChangeArrowheads="1"/>
          </p:cNvSpPr>
          <p:nvPr/>
        </p:nvSpPr>
        <p:spPr bwMode="auto">
          <a:xfrm>
            <a:off x="2152650" y="4159250"/>
            <a:ext cx="3200400" cy="641350"/>
          </a:xfrm>
          <a:prstGeom prst="rect">
            <a:avLst/>
          </a:prstGeom>
          <a:noFill/>
          <a:ln w="9525">
            <a:noFill/>
            <a:miter lim="800000"/>
            <a:headEnd/>
            <a:tailEnd/>
          </a:ln>
        </p:spPr>
        <p:txBody>
          <a:bodyPr>
            <a:prstTxWarp prst="textNoShape">
              <a:avLst/>
            </a:prstTxWarp>
            <a:spAutoFit/>
          </a:bodyPr>
          <a:lstStyle/>
          <a:p>
            <a:pPr algn="ctr"/>
            <a:r>
              <a:rPr lang="en-US" sz="1800">
                <a:latin typeface="Arial" pitchFamily="20" charset="0"/>
              </a:rPr>
              <a:t>But</a:t>
            </a:r>
          </a:p>
          <a:p>
            <a:pPr algn="ctr"/>
            <a:r>
              <a:rPr lang="en-US" sz="1800">
                <a:latin typeface="Arial" pitchFamily="20" charset="0"/>
              </a:rPr>
              <a:t>It still is only 0.04 mmol/L</a:t>
            </a:r>
          </a:p>
        </p:txBody>
      </p:sp>
      <p:sp>
        <p:nvSpPr>
          <p:cNvPr id="139271" name="Rectangle 6"/>
          <p:cNvSpPr>
            <a:spLocks noChangeArrowheads="1"/>
          </p:cNvSpPr>
          <p:nvPr/>
        </p:nvSpPr>
        <p:spPr bwMode="auto">
          <a:xfrm>
            <a:off x="2076450" y="4951413"/>
            <a:ext cx="3333750" cy="1200150"/>
          </a:xfrm>
          <a:prstGeom prst="rect">
            <a:avLst/>
          </a:prstGeom>
          <a:noFill/>
          <a:ln w="9525">
            <a:noFill/>
            <a:miter lim="800000"/>
            <a:headEnd/>
            <a:tailEnd/>
          </a:ln>
        </p:spPr>
        <p:txBody>
          <a:bodyPr>
            <a:prstTxWarp prst="textNoShape">
              <a:avLst/>
            </a:prstTxWarp>
            <a:spAutoFit/>
          </a:bodyPr>
          <a:lstStyle/>
          <a:p>
            <a:r>
              <a:rPr lang="en-US" sz="1800">
                <a:latin typeface="Arial" pitchFamily="20" charset="0"/>
              </a:rPr>
              <a:t>In order to excrete 50 mmol </a:t>
            </a:r>
            <a:br>
              <a:rPr lang="en-US" sz="1800">
                <a:latin typeface="Arial" pitchFamily="20" charset="0"/>
              </a:rPr>
            </a:br>
            <a:r>
              <a:rPr lang="en-US" sz="1800">
                <a:latin typeface="Arial" pitchFamily="20" charset="0"/>
              </a:rPr>
              <a:t>(to produce enough bicarb-onate to account for the daily acid load) one would need…</a:t>
            </a:r>
          </a:p>
        </p:txBody>
      </p:sp>
      <p:sp>
        <p:nvSpPr>
          <p:cNvPr id="8" name="Rectangle 6"/>
          <p:cNvSpPr>
            <a:spLocks noChangeArrowheads="1"/>
          </p:cNvSpPr>
          <p:nvPr/>
        </p:nvSpPr>
        <p:spPr bwMode="auto">
          <a:xfrm>
            <a:off x="2000250" y="6096000"/>
            <a:ext cx="3333750" cy="523875"/>
          </a:xfrm>
          <a:prstGeom prst="rect">
            <a:avLst/>
          </a:prstGeom>
          <a:noFill/>
          <a:ln w="9525">
            <a:noFill/>
            <a:miter lim="800000"/>
            <a:headEnd/>
            <a:tailEnd/>
          </a:ln>
        </p:spPr>
        <p:txBody>
          <a:bodyPr>
            <a:prstTxWarp prst="textNoShape">
              <a:avLst/>
            </a:prstTxWarp>
            <a:spAutoFit/>
          </a:bodyPr>
          <a:lstStyle/>
          <a:p>
            <a:r>
              <a:rPr lang="en-US" sz="2800">
                <a:solidFill>
                  <a:schemeClr val="bg1"/>
                </a:solidFill>
                <a:latin typeface="Arial" pitchFamily="20" charset="0"/>
              </a:rPr>
              <a:t>1,250 liters of urine</a:t>
            </a:r>
            <a:r>
              <a:rPr lang="en-US" sz="1800">
                <a:solidFill>
                  <a:schemeClr val="bg1"/>
                </a:solidFill>
                <a:latin typeface="Arial" pitchFamily="20" charset="0"/>
              </a:rPr>
              <a:t>.</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1"/>
          <p:cNvPicPr>
            <a:picLocks noChangeAspect="1" noChangeArrowheads="1"/>
          </p:cNvPicPr>
          <p:nvPr/>
        </p:nvPicPr>
        <p:blipFill>
          <a:blip r:embed="rId3"/>
          <a:srcRect l="5812" t="3333" r="867" b="3333"/>
          <a:stretch>
            <a:fillRect/>
          </a:stretch>
        </p:blipFill>
        <p:spPr bwMode="auto">
          <a:xfrm>
            <a:off x="0" y="0"/>
            <a:ext cx="9144000" cy="6858000"/>
          </a:xfrm>
          <a:prstGeom prst="rect">
            <a:avLst/>
          </a:prstGeom>
          <a:noFill/>
          <a:ln w="9525">
            <a:noFill/>
            <a:miter lim="800000"/>
            <a:headEnd/>
            <a:tailEnd/>
          </a:ln>
        </p:spPr>
      </p:pic>
      <p:sp>
        <p:nvSpPr>
          <p:cNvPr id="18435" name="Rectangle 2"/>
          <p:cNvSpPr>
            <a:spLocks noGrp="1" noChangeArrowheads="1"/>
          </p:cNvSpPr>
          <p:nvPr>
            <p:ph type="title"/>
          </p:nvPr>
        </p:nvSpPr>
        <p:spPr/>
        <p:txBody>
          <a:bodyPr/>
          <a:lstStyle/>
          <a:p>
            <a:pPr eaLnBrk="1" hangingPunct="1"/>
            <a:r>
              <a:rPr lang="en-US" smtClean="0">
                <a:solidFill>
                  <a:schemeClr val="bg1"/>
                </a:solidFill>
                <a:ea typeface="ＭＳ Ｐゴシック" pitchFamily="-107" charset="-128"/>
                <a:cs typeface="ＭＳ Ｐゴシック" pitchFamily="-107" charset="-128"/>
              </a:rPr>
              <a:t>32 y.o. female with fatigue, weakness and muscle aches</a:t>
            </a:r>
          </a:p>
        </p:txBody>
      </p:sp>
      <p:grpSp>
        <p:nvGrpSpPr>
          <p:cNvPr id="2" name="Group 14"/>
          <p:cNvGrpSpPr>
            <a:grpSpLocks/>
          </p:cNvGrpSpPr>
          <p:nvPr/>
        </p:nvGrpSpPr>
        <p:grpSpPr bwMode="auto">
          <a:xfrm>
            <a:off x="0" y="4800600"/>
            <a:ext cx="9144000" cy="2057400"/>
            <a:chOff x="0" y="4800600"/>
            <a:chExt cx="9144000" cy="2057400"/>
          </a:xfrm>
        </p:grpSpPr>
        <p:sp>
          <p:nvSpPr>
            <p:cNvPr id="18437" name="Rectangle 11"/>
            <p:cNvSpPr>
              <a:spLocks noChangeArrowheads="1"/>
            </p:cNvSpPr>
            <p:nvPr/>
          </p:nvSpPr>
          <p:spPr bwMode="auto">
            <a:xfrm>
              <a:off x="0" y="4800600"/>
              <a:ext cx="9144000" cy="2057400"/>
            </a:xfrm>
            <a:prstGeom prst="rect">
              <a:avLst/>
            </a:prstGeom>
            <a:solidFill>
              <a:schemeClr val="bg1">
                <a:alpha val="76077"/>
              </a:schemeClr>
            </a:solidFill>
            <a:ln w="9525">
              <a:noFill/>
              <a:round/>
              <a:headEnd/>
              <a:tailEnd/>
            </a:ln>
          </p:spPr>
          <p:txBody>
            <a:bodyPr>
              <a:prstTxWarp prst="textNoShape">
                <a:avLst/>
              </a:prstTxWarp>
            </a:bodyPr>
            <a:lstStyle/>
            <a:p>
              <a:endParaRPr lang="en-US"/>
            </a:p>
          </p:txBody>
        </p:sp>
        <p:grpSp>
          <p:nvGrpSpPr>
            <p:cNvPr id="3" name="Group 14"/>
            <p:cNvGrpSpPr>
              <a:grpSpLocks/>
            </p:cNvGrpSpPr>
            <p:nvPr/>
          </p:nvGrpSpPr>
          <p:grpSpPr bwMode="auto">
            <a:xfrm>
              <a:off x="533400" y="5041900"/>
              <a:ext cx="2952750" cy="1739900"/>
              <a:chOff x="816" y="2794"/>
              <a:chExt cx="1860" cy="1096"/>
            </a:xfrm>
          </p:grpSpPr>
          <p:sp>
            <p:nvSpPr>
              <p:cNvPr id="18440" name="Text Box 8"/>
              <p:cNvSpPr txBox="1">
                <a:spLocks noChangeArrowheads="1"/>
              </p:cNvSpPr>
              <p:nvPr/>
            </p:nvSpPr>
            <p:spPr bwMode="auto">
              <a:xfrm>
                <a:off x="816" y="2937"/>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139   115</a:t>
                </a:r>
              </a:p>
              <a:p>
                <a:r>
                  <a:rPr lang="en-US" sz="3600" b="1">
                    <a:solidFill>
                      <a:schemeClr val="accent2"/>
                    </a:solidFill>
                    <a:ea typeface="ＭＳ Ｐゴシック" pitchFamily="-107" charset="-128"/>
                    <a:cs typeface="ＭＳ Ｐゴシック" pitchFamily="-107" charset="-128"/>
                  </a:rPr>
                  <a:t> 3.1    17</a:t>
                </a:r>
              </a:p>
            </p:txBody>
          </p:sp>
          <p:sp>
            <p:nvSpPr>
              <p:cNvPr id="18441" name="Line 9"/>
              <p:cNvSpPr>
                <a:spLocks noChangeShapeType="1"/>
              </p:cNvSpPr>
              <p:nvPr/>
            </p:nvSpPr>
            <p:spPr bwMode="auto">
              <a:xfrm>
                <a:off x="864" y="3294"/>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8442" name="Line 10"/>
              <p:cNvSpPr>
                <a:spLocks noChangeShapeType="1"/>
              </p:cNvSpPr>
              <p:nvPr/>
            </p:nvSpPr>
            <p:spPr bwMode="auto">
              <a:xfrm rot="-5400000">
                <a:off x="1152" y="33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8443" name="Line 11"/>
              <p:cNvSpPr>
                <a:spLocks noChangeShapeType="1"/>
              </p:cNvSpPr>
              <p:nvPr/>
            </p:nvSpPr>
            <p:spPr bwMode="auto">
              <a:xfrm>
                <a:off x="2009" y="32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8444" name="Line 12"/>
              <p:cNvSpPr>
                <a:spLocks noChangeShapeType="1"/>
              </p:cNvSpPr>
              <p:nvPr/>
            </p:nvSpPr>
            <p:spPr bwMode="auto">
              <a:xfrm flipV="1">
                <a:off x="2016" y="30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8445" name="Rectangle 13"/>
              <p:cNvSpPr>
                <a:spLocks noChangeArrowheads="1"/>
              </p:cNvSpPr>
              <p:nvPr/>
            </p:nvSpPr>
            <p:spPr bwMode="auto">
              <a:xfrm>
                <a:off x="2200" y="2794"/>
                <a:ext cx="476" cy="1096"/>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16</a:t>
                </a:r>
              </a:p>
              <a:p>
                <a:r>
                  <a:rPr lang="en-US" sz="3600" b="1">
                    <a:solidFill>
                      <a:schemeClr val="accent2"/>
                    </a:solidFill>
                    <a:ea typeface="ＭＳ Ｐゴシック" pitchFamily="-107" charset="-128"/>
                    <a:cs typeface="ＭＳ Ｐゴシック" pitchFamily="-107" charset="-128"/>
                  </a:rPr>
                  <a:t/>
                </a:r>
                <a:br>
                  <a:rPr lang="en-US" sz="3600" b="1">
                    <a:solidFill>
                      <a:schemeClr val="accent2"/>
                    </a:solidFill>
                    <a:ea typeface="ＭＳ Ｐゴシック" pitchFamily="-107" charset="-128"/>
                    <a:cs typeface="ＭＳ Ｐゴシック" pitchFamily="-107" charset="-128"/>
                  </a:rPr>
                </a:br>
                <a:r>
                  <a:rPr lang="en-US" sz="3600" b="1">
                    <a:solidFill>
                      <a:schemeClr val="accent2"/>
                    </a:solidFill>
                    <a:ea typeface="ＭＳ Ｐゴシック" pitchFamily="-107" charset="-128"/>
                    <a:cs typeface="ＭＳ Ｐゴシック" pitchFamily="-107" charset="-128"/>
                  </a:rPr>
                  <a:t>1.0</a:t>
                </a:r>
                <a:endParaRPr lang="en-US">
                  <a:ea typeface="ＭＳ Ｐゴシック" pitchFamily="-107" charset="-128"/>
                  <a:cs typeface="ＭＳ Ｐゴシック" pitchFamily="-107" charset="-128"/>
                </a:endParaRPr>
              </a:p>
            </p:txBody>
          </p:sp>
        </p:grpSp>
        <p:sp>
          <p:nvSpPr>
            <p:cNvPr id="18439" name="Rectangle 15"/>
            <p:cNvSpPr>
              <a:spLocks noChangeArrowheads="1"/>
            </p:cNvSpPr>
            <p:nvPr/>
          </p:nvSpPr>
          <p:spPr bwMode="auto">
            <a:xfrm>
              <a:off x="4806950" y="5555412"/>
              <a:ext cx="3651250" cy="600164"/>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3600" b="1" dirty="0">
                  <a:solidFill>
                    <a:schemeClr val="accent2"/>
                  </a:solidFill>
                </a:rPr>
                <a:t>7.34 /</a:t>
              </a:r>
              <a:r>
                <a:rPr lang="en-US" sz="3600" b="1" dirty="0" smtClean="0">
                  <a:solidFill>
                    <a:schemeClr val="accent2"/>
                  </a:solidFill>
                </a:rPr>
                <a:t> 33 / 87 / 18</a:t>
              </a:r>
              <a:endParaRPr lang="en-US" sz="3600" b="1" dirty="0">
                <a:solidFill>
                  <a:schemeClr val="accent2"/>
                </a:solidFill>
              </a:endParaRPr>
            </a:p>
          </p:txBody>
        </p:sp>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a:ea typeface="ＭＳ Ｐゴシック" pitchFamily="20" charset="-128"/>
                <a:cs typeface="ＭＳ Ｐゴシック" pitchFamily="20" charset="-128"/>
              </a:rPr>
              <a:t>Fate of excreted hydrogen ion</a:t>
            </a:r>
          </a:p>
        </p:txBody>
      </p:sp>
      <p:pic>
        <p:nvPicPr>
          <p:cNvPr id="141315" name="Picture 3" descr="DN fate of H+2"/>
          <p:cNvPicPr>
            <a:picLocks noChangeAspect="1" noChangeArrowheads="1"/>
          </p:cNvPicPr>
          <p:nvPr/>
        </p:nvPicPr>
        <p:blipFill>
          <a:blip r:embed="rId3"/>
          <a:srcRect/>
          <a:stretch>
            <a:fillRect/>
          </a:stretch>
        </p:blipFill>
        <p:spPr bwMode="auto">
          <a:xfrm>
            <a:off x="1662113" y="1866900"/>
            <a:ext cx="5853112" cy="3892550"/>
          </a:xfrm>
          <a:prstGeom prst="rect">
            <a:avLst/>
          </a:prstGeom>
          <a:noFill/>
          <a:ln w="9525">
            <a:noFill/>
            <a:miter lim="800000"/>
            <a:headEnd/>
            <a:tailEnd/>
          </a:ln>
        </p:spPr>
      </p:pic>
      <p:pic>
        <p:nvPicPr>
          <p:cNvPr id="141316" name="Picture 4" descr="DN fate of H+3"/>
          <p:cNvPicPr>
            <a:picLocks noChangeAspect="1" noChangeArrowheads="1"/>
          </p:cNvPicPr>
          <p:nvPr/>
        </p:nvPicPr>
        <p:blipFill>
          <a:blip r:embed="rId4"/>
          <a:srcRect/>
          <a:stretch>
            <a:fillRect/>
          </a:stretch>
        </p:blipFill>
        <p:spPr bwMode="auto">
          <a:xfrm>
            <a:off x="1662113" y="1866900"/>
            <a:ext cx="5853112" cy="3892550"/>
          </a:xfrm>
          <a:prstGeom prst="rect">
            <a:avLst/>
          </a:prstGeom>
          <a:noFill/>
          <a:ln w="9525">
            <a:noFill/>
            <a:miter lim="800000"/>
            <a:headEnd/>
            <a:tailEnd/>
          </a:ln>
        </p:spPr>
      </p:pic>
      <p:sp>
        <p:nvSpPr>
          <p:cNvPr id="141317" name="Rectangle 5"/>
          <p:cNvSpPr>
            <a:spLocks noChangeArrowheads="1"/>
          </p:cNvSpPr>
          <p:nvPr/>
        </p:nvSpPr>
        <p:spPr bwMode="auto">
          <a:xfrm>
            <a:off x="1752600" y="4281488"/>
            <a:ext cx="3200400" cy="366712"/>
          </a:xfrm>
          <a:prstGeom prst="rect">
            <a:avLst/>
          </a:prstGeom>
          <a:noFill/>
          <a:ln w="9525">
            <a:noFill/>
            <a:miter lim="800000"/>
            <a:headEnd/>
            <a:tailEnd/>
          </a:ln>
        </p:spPr>
        <p:txBody>
          <a:bodyPr>
            <a:prstTxWarp prst="textNoShape">
              <a:avLst/>
            </a:prstTxWarp>
            <a:spAutoFit/>
          </a:bodyPr>
          <a:lstStyle/>
          <a:p>
            <a:pPr algn="ctr"/>
            <a:r>
              <a:rPr lang="en-US" sz="1800">
                <a:latin typeface="Arial" pitchFamily="20" charset="0"/>
              </a:rPr>
              <a:t>Ammonium</a:t>
            </a:r>
          </a:p>
        </p:txBody>
      </p:sp>
      <p:sp>
        <p:nvSpPr>
          <p:cNvPr id="141318" name="Rectangle 6"/>
          <p:cNvSpPr>
            <a:spLocks noChangeArrowheads="1"/>
          </p:cNvSpPr>
          <p:nvPr/>
        </p:nvSpPr>
        <p:spPr bwMode="auto">
          <a:xfrm>
            <a:off x="1752600" y="5424488"/>
            <a:ext cx="3200400" cy="366712"/>
          </a:xfrm>
          <a:prstGeom prst="rect">
            <a:avLst/>
          </a:prstGeom>
          <a:noFill/>
          <a:ln w="9525">
            <a:noFill/>
            <a:miter lim="800000"/>
            <a:headEnd/>
            <a:tailEnd/>
          </a:ln>
        </p:spPr>
        <p:txBody>
          <a:bodyPr>
            <a:prstTxWarp prst="textNoShape">
              <a:avLst/>
            </a:prstTxWarp>
            <a:spAutoFit/>
          </a:bodyPr>
          <a:lstStyle/>
          <a:p>
            <a:pPr algn="ctr"/>
            <a:r>
              <a:rPr lang="en-US" sz="1800">
                <a:latin typeface="Arial" pitchFamily="20" charset="0"/>
              </a:rPr>
              <a:t>Titratable acid</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Content Placeholder 3"/>
          <p:cNvSpPr>
            <a:spLocks noGrp="1"/>
          </p:cNvSpPr>
          <p:nvPr>
            <p:ph idx="1"/>
          </p:nvPr>
        </p:nvSpPr>
        <p:spPr>
          <a:xfrm>
            <a:off x="685800" y="533400"/>
            <a:ext cx="7772400" cy="5867400"/>
          </a:xfrm>
        </p:spPr>
        <p:txBody>
          <a:bodyPr anchor="ctr"/>
          <a:lstStyle/>
          <a:p>
            <a:pPr>
              <a:spcAft>
                <a:spcPts val="600"/>
              </a:spcAft>
            </a:pPr>
            <a:r>
              <a:rPr lang="en-US" sz="2800" smtClean="0">
                <a:ea typeface="ＭＳ Ｐゴシック" pitchFamily="20" charset="-128"/>
                <a:cs typeface="ＭＳ Ｐゴシック" pitchFamily="20" charset="-128"/>
              </a:rPr>
              <a:t>Excretion of the daily acid load as free hydrogen is limited by a minimum urinary pH of 4.5</a:t>
            </a:r>
          </a:p>
          <a:p>
            <a:pPr lvl="1">
              <a:spcAft>
                <a:spcPts val="600"/>
              </a:spcAft>
            </a:pPr>
            <a:r>
              <a:rPr lang="en-US" sz="2400" smtClean="0"/>
              <a:t>Only 0.1% of the daily acid load is excreted this way</a:t>
            </a:r>
          </a:p>
          <a:p>
            <a:pPr>
              <a:spcAft>
                <a:spcPts val="600"/>
              </a:spcAft>
            </a:pPr>
            <a:r>
              <a:rPr lang="en-US" sz="2800" smtClean="0">
                <a:ea typeface="ＭＳ Ｐゴシック" pitchFamily="20" charset="-128"/>
                <a:cs typeface="ＭＳ Ｐゴシック" pitchFamily="20" charset="-128"/>
              </a:rPr>
              <a:t>Titratable acid is urinary phosphate </a:t>
            </a:r>
          </a:p>
          <a:p>
            <a:pPr lvl="1">
              <a:spcAft>
                <a:spcPts val="600"/>
              </a:spcAft>
            </a:pPr>
            <a:r>
              <a:rPr lang="en-US" sz="2400" smtClean="0"/>
              <a:t>Titratable acid carries a significant portion of the daily acid load</a:t>
            </a:r>
          </a:p>
          <a:p>
            <a:pPr lvl="1">
              <a:spcAft>
                <a:spcPts val="600"/>
              </a:spcAft>
            </a:pPr>
            <a:r>
              <a:rPr lang="en-US" sz="2400" smtClean="0"/>
              <a:t>Limited by dietary phosphate</a:t>
            </a:r>
          </a:p>
          <a:p>
            <a:pPr lvl="1">
              <a:spcAft>
                <a:spcPts val="600"/>
              </a:spcAft>
            </a:pPr>
            <a:r>
              <a:rPr lang="en-US" sz="2400" smtClean="0"/>
              <a:t>Does not respond to changes in the acid load</a:t>
            </a:r>
          </a:p>
          <a:p>
            <a:pPr>
              <a:spcAft>
                <a:spcPts val="600"/>
              </a:spcAft>
            </a:pPr>
            <a:r>
              <a:rPr lang="en-US" sz="2800" smtClean="0">
                <a:ea typeface="ＭＳ Ｐゴシック" pitchFamily="20" charset="-128"/>
                <a:cs typeface="ＭＳ Ｐゴシック" pitchFamily="20" charset="-128"/>
              </a:rPr>
              <a:t>Ammonium carries the bulk of the daily acid load</a:t>
            </a:r>
          </a:p>
          <a:p>
            <a:pPr lvl="1">
              <a:spcAft>
                <a:spcPts val="600"/>
              </a:spcAft>
            </a:pPr>
            <a:r>
              <a:rPr lang="en-US" sz="2400" smtClean="0"/>
              <a:t>In response to an acid load the kidney will increase production of ammonia (NH</a:t>
            </a:r>
            <a:r>
              <a:rPr lang="en-US" sz="2400" baseline="-25000" smtClean="0"/>
              <a:t>3</a:t>
            </a:r>
            <a:r>
              <a:rPr lang="en-US" sz="2400" smtClean="0"/>
              <a:t>) in order to accept additional protons to carry the load</a:t>
            </a:r>
          </a:p>
        </p:txBody>
      </p:sp>
    </p:spTree>
  </p:cSld>
  <p:clrMapOvr>
    <a:masterClrMapping/>
  </p:clrMapOvr>
  <p:transition>
    <p:cover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a:xfrm>
            <a:off x="3657600" y="838200"/>
            <a:ext cx="4800600" cy="1143000"/>
          </a:xfrm>
        </p:spPr>
        <p:txBody>
          <a:bodyPr/>
          <a:lstStyle/>
          <a:p>
            <a:pPr algn="r"/>
            <a:r>
              <a:rPr lang="en-US" sz="6000" smtClean="0">
                <a:ea typeface="ＭＳ Ｐゴシック" pitchFamily="20" charset="-128"/>
                <a:cs typeface="ＭＳ Ｐゴシック" pitchFamily="20" charset="-128"/>
              </a:rPr>
              <a:t>3 steps in renal bicarbonate handling</a:t>
            </a:r>
          </a:p>
        </p:txBody>
      </p:sp>
      <p:pic>
        <p:nvPicPr>
          <p:cNvPr id="144387" name="Picture 2" descr="bicarbonate handling"/>
          <p:cNvPicPr>
            <a:picLocks noChangeAspect="1" noChangeArrowheads="1"/>
          </p:cNvPicPr>
          <p:nvPr/>
        </p:nvPicPr>
        <p:blipFill>
          <a:blip r:embed="rId2">
            <a:clrChange>
              <a:clrFrom>
                <a:srgbClr val="FFFFFF"/>
              </a:clrFrom>
              <a:clrTo>
                <a:srgbClr val="FFFFFF">
                  <a:alpha val="0"/>
                </a:srgbClr>
              </a:clrTo>
            </a:clrChange>
          </a:blip>
          <a:srcRect r="61333"/>
          <a:stretch>
            <a:fillRect/>
          </a:stretch>
        </p:blipFill>
        <p:spPr bwMode="auto">
          <a:xfrm>
            <a:off x="457200" y="1565275"/>
            <a:ext cx="2209800" cy="1493838"/>
          </a:xfrm>
          <a:prstGeom prst="rect">
            <a:avLst/>
          </a:prstGeom>
          <a:noFill/>
          <a:ln w="9525">
            <a:noFill/>
            <a:miter lim="800000"/>
            <a:headEnd/>
            <a:tailEnd/>
          </a:ln>
        </p:spPr>
      </p:pic>
      <p:sp>
        <p:nvSpPr>
          <p:cNvPr id="144388" name="Rectangle 6"/>
          <p:cNvSpPr>
            <a:spLocks noChangeArrowheads="1"/>
          </p:cNvSpPr>
          <p:nvPr/>
        </p:nvSpPr>
        <p:spPr bwMode="auto">
          <a:xfrm>
            <a:off x="696913" y="3200400"/>
            <a:ext cx="2173287" cy="400050"/>
          </a:xfrm>
          <a:prstGeom prst="rect">
            <a:avLst/>
          </a:prstGeom>
          <a:noFill/>
          <a:ln w="9525">
            <a:noFill/>
            <a:miter lim="800000"/>
            <a:headEnd/>
            <a:tailEnd/>
          </a:ln>
        </p:spPr>
        <p:txBody>
          <a:bodyPr>
            <a:prstTxWarp prst="textNoShape">
              <a:avLst/>
            </a:prstTxWarp>
            <a:spAutoFit/>
          </a:bodyPr>
          <a:lstStyle/>
          <a:p>
            <a:r>
              <a:rPr lang="en-US" sz="2000"/>
              <a:t>3456 mmol/day</a:t>
            </a:r>
          </a:p>
        </p:txBody>
      </p:sp>
      <p:sp>
        <p:nvSpPr>
          <p:cNvPr id="144389" name="Rectangle 7"/>
          <p:cNvSpPr>
            <a:spLocks noChangeArrowheads="1"/>
          </p:cNvSpPr>
          <p:nvPr/>
        </p:nvSpPr>
        <p:spPr bwMode="auto">
          <a:xfrm>
            <a:off x="3273425" y="4191000"/>
            <a:ext cx="2441575" cy="400050"/>
          </a:xfrm>
          <a:prstGeom prst="rect">
            <a:avLst/>
          </a:prstGeom>
          <a:noFill/>
          <a:ln w="9525">
            <a:noFill/>
            <a:miter lim="800000"/>
            <a:headEnd/>
            <a:tailEnd/>
          </a:ln>
        </p:spPr>
        <p:txBody>
          <a:bodyPr>
            <a:prstTxWarp prst="textNoShape">
              <a:avLst/>
            </a:prstTxWarp>
            <a:spAutoFit/>
          </a:bodyPr>
          <a:lstStyle/>
          <a:p>
            <a:r>
              <a:rPr lang="en-US" sz="2000"/>
              <a:t>50-100 mmol/day</a:t>
            </a:r>
          </a:p>
        </p:txBody>
      </p:sp>
      <p:pic>
        <p:nvPicPr>
          <p:cNvPr id="144390" name="Picture 4" descr="DN fate of H+3"/>
          <p:cNvPicPr>
            <a:picLocks noChangeAspect="1" noChangeArrowheads="1"/>
          </p:cNvPicPr>
          <p:nvPr/>
        </p:nvPicPr>
        <p:blipFill>
          <a:blip r:embed="rId3"/>
          <a:srcRect r="12329"/>
          <a:stretch>
            <a:fillRect/>
          </a:stretch>
        </p:blipFill>
        <p:spPr bwMode="auto">
          <a:xfrm>
            <a:off x="5486400" y="3813175"/>
            <a:ext cx="3211513" cy="2435225"/>
          </a:xfrm>
          <a:prstGeom prst="rect">
            <a:avLst/>
          </a:prstGeom>
          <a:noFill/>
          <a:ln w="9525">
            <a:noFill/>
            <a:miter lim="800000"/>
            <a:headEnd/>
            <a:tailEnd/>
          </a:ln>
        </p:spPr>
      </p:pic>
      <p:pic>
        <p:nvPicPr>
          <p:cNvPr id="144391" name="Picture 2" descr="bicarbonate handling"/>
          <p:cNvPicPr>
            <a:picLocks noChangeAspect="1" noChangeArrowheads="1"/>
          </p:cNvPicPr>
          <p:nvPr/>
        </p:nvPicPr>
        <p:blipFill>
          <a:blip r:embed="rId2">
            <a:clrChange>
              <a:clrFrom>
                <a:srgbClr val="FFFFFF"/>
              </a:clrFrom>
              <a:clrTo>
                <a:srgbClr val="FFFFFF">
                  <a:alpha val="0"/>
                </a:srgbClr>
              </a:clrTo>
            </a:clrChange>
          </a:blip>
          <a:srcRect l="48000"/>
          <a:stretch>
            <a:fillRect/>
          </a:stretch>
        </p:blipFill>
        <p:spPr bwMode="auto">
          <a:xfrm>
            <a:off x="2895600" y="2774950"/>
            <a:ext cx="2971800" cy="149225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Diagonal Corner Rectangle 13"/>
          <p:cNvSpPr/>
          <p:nvPr/>
        </p:nvSpPr>
        <p:spPr bwMode="auto">
          <a:xfrm>
            <a:off x="0" y="1447800"/>
            <a:ext cx="2971800" cy="2895600"/>
          </a:xfrm>
          <a:prstGeom prst="round2DiagRect">
            <a:avLst>
              <a:gd name="adj1" fmla="val 7143"/>
              <a:gd name="adj2" fmla="val 0"/>
            </a:avLst>
          </a:prstGeom>
          <a:solidFill>
            <a:srgbClr val="FF0000"/>
          </a:solidFill>
          <a:ln w="9525" cap="flat" cmpd="sng" algn="ctr">
            <a:noFill/>
            <a:prstDash val="solid"/>
            <a:round/>
            <a:headEnd type="none" w="med" len="med"/>
            <a:tailEnd type="none" w="med" len="med"/>
          </a:ln>
          <a:effectLst/>
        </p:spPr>
        <p:txBody>
          <a:bodyPr>
            <a:prstTxWarp prst="textNoShape">
              <a:avLst/>
            </a:prstTxWarp>
          </a:bodyPr>
          <a:lstStyle/>
          <a:p>
            <a:pPr>
              <a:defRPr/>
            </a:pPr>
            <a:endParaRPr lang="en-US">
              <a:latin typeface="Times" pitchFamily="-65" charset="0"/>
            </a:endParaRPr>
          </a:p>
        </p:txBody>
      </p:sp>
      <p:sp>
        <p:nvSpPr>
          <p:cNvPr id="144386" name="Title 1"/>
          <p:cNvSpPr>
            <a:spLocks noGrp="1"/>
          </p:cNvSpPr>
          <p:nvPr>
            <p:ph type="title"/>
          </p:nvPr>
        </p:nvSpPr>
        <p:spPr>
          <a:xfrm>
            <a:off x="609600" y="838200"/>
            <a:ext cx="7848600" cy="1143000"/>
          </a:xfrm>
        </p:spPr>
        <p:txBody>
          <a:bodyPr/>
          <a:lstStyle/>
          <a:p>
            <a:pPr algn="r"/>
            <a:r>
              <a:rPr lang="en-US" sz="6000" dirty="0" smtClean="0">
                <a:ea typeface="ＭＳ Ｐゴシック" pitchFamily="20" charset="-128"/>
                <a:cs typeface="ＭＳ Ｐゴシック" pitchFamily="20" charset="-128"/>
              </a:rPr>
              <a:t>Each step can fail which causes RTA and NAGMA</a:t>
            </a:r>
          </a:p>
        </p:txBody>
      </p:sp>
      <p:pic>
        <p:nvPicPr>
          <p:cNvPr id="144387" name="Picture 2" descr="bicarbonate handling"/>
          <p:cNvPicPr>
            <a:picLocks noChangeAspect="1" noChangeArrowheads="1"/>
          </p:cNvPicPr>
          <p:nvPr/>
        </p:nvPicPr>
        <p:blipFill>
          <a:blip r:embed="rId2">
            <a:clrChange>
              <a:clrFrom>
                <a:srgbClr val="FFFFFF"/>
              </a:clrFrom>
              <a:clrTo>
                <a:srgbClr val="FFFFFF">
                  <a:alpha val="0"/>
                </a:srgbClr>
              </a:clrTo>
            </a:clrChange>
          </a:blip>
          <a:srcRect r="61333"/>
          <a:stretch>
            <a:fillRect/>
          </a:stretch>
        </p:blipFill>
        <p:spPr bwMode="auto">
          <a:xfrm>
            <a:off x="457200" y="1565275"/>
            <a:ext cx="2209800" cy="1493838"/>
          </a:xfrm>
          <a:prstGeom prst="rect">
            <a:avLst/>
          </a:prstGeom>
          <a:noFill/>
          <a:ln w="9525">
            <a:noFill/>
            <a:miter lim="800000"/>
            <a:headEnd/>
            <a:tailEnd/>
          </a:ln>
        </p:spPr>
      </p:pic>
      <p:sp>
        <p:nvSpPr>
          <p:cNvPr id="144388" name="Rectangle 6"/>
          <p:cNvSpPr>
            <a:spLocks noChangeArrowheads="1"/>
          </p:cNvSpPr>
          <p:nvPr/>
        </p:nvSpPr>
        <p:spPr bwMode="auto">
          <a:xfrm>
            <a:off x="696913" y="3200400"/>
            <a:ext cx="2173287" cy="400050"/>
          </a:xfrm>
          <a:prstGeom prst="rect">
            <a:avLst/>
          </a:prstGeom>
          <a:noFill/>
          <a:ln w="9525">
            <a:noFill/>
            <a:miter lim="800000"/>
            <a:headEnd/>
            <a:tailEnd/>
          </a:ln>
        </p:spPr>
        <p:txBody>
          <a:bodyPr>
            <a:prstTxWarp prst="textNoShape">
              <a:avLst/>
            </a:prstTxWarp>
            <a:spAutoFit/>
          </a:bodyPr>
          <a:lstStyle/>
          <a:p>
            <a:r>
              <a:rPr lang="en-US" sz="2000"/>
              <a:t>3456 mmol/day</a:t>
            </a:r>
          </a:p>
        </p:txBody>
      </p:sp>
      <p:sp>
        <p:nvSpPr>
          <p:cNvPr id="144389" name="Rectangle 7"/>
          <p:cNvSpPr>
            <a:spLocks noChangeArrowheads="1"/>
          </p:cNvSpPr>
          <p:nvPr/>
        </p:nvSpPr>
        <p:spPr bwMode="auto">
          <a:xfrm>
            <a:off x="3273425" y="4191000"/>
            <a:ext cx="2441575" cy="400050"/>
          </a:xfrm>
          <a:prstGeom prst="rect">
            <a:avLst/>
          </a:prstGeom>
          <a:noFill/>
          <a:ln w="9525">
            <a:noFill/>
            <a:miter lim="800000"/>
            <a:headEnd/>
            <a:tailEnd/>
          </a:ln>
        </p:spPr>
        <p:txBody>
          <a:bodyPr>
            <a:prstTxWarp prst="textNoShape">
              <a:avLst/>
            </a:prstTxWarp>
            <a:spAutoFit/>
          </a:bodyPr>
          <a:lstStyle/>
          <a:p>
            <a:r>
              <a:rPr lang="en-US" sz="2000"/>
              <a:t>50-100 mmol/day</a:t>
            </a:r>
          </a:p>
        </p:txBody>
      </p:sp>
      <p:pic>
        <p:nvPicPr>
          <p:cNvPr id="144390" name="Picture 4" descr="DN fate of H+3"/>
          <p:cNvPicPr>
            <a:picLocks noChangeAspect="1" noChangeArrowheads="1"/>
          </p:cNvPicPr>
          <p:nvPr/>
        </p:nvPicPr>
        <p:blipFill>
          <a:blip r:embed="rId3"/>
          <a:srcRect r="12329"/>
          <a:stretch>
            <a:fillRect/>
          </a:stretch>
        </p:blipFill>
        <p:spPr bwMode="auto">
          <a:xfrm>
            <a:off x="5486400" y="3813175"/>
            <a:ext cx="3211513" cy="2435225"/>
          </a:xfrm>
          <a:prstGeom prst="rect">
            <a:avLst/>
          </a:prstGeom>
          <a:noFill/>
          <a:ln w="9525">
            <a:noFill/>
            <a:miter lim="800000"/>
            <a:headEnd/>
            <a:tailEnd/>
          </a:ln>
        </p:spPr>
      </p:pic>
      <p:pic>
        <p:nvPicPr>
          <p:cNvPr id="144391" name="Picture 2" descr="bicarbonate handling"/>
          <p:cNvPicPr>
            <a:picLocks noChangeAspect="1" noChangeArrowheads="1"/>
          </p:cNvPicPr>
          <p:nvPr/>
        </p:nvPicPr>
        <p:blipFill>
          <a:blip r:embed="rId2">
            <a:clrChange>
              <a:clrFrom>
                <a:srgbClr val="FFFFFF"/>
              </a:clrFrom>
              <a:clrTo>
                <a:srgbClr val="FFFFFF">
                  <a:alpha val="0"/>
                </a:srgbClr>
              </a:clrTo>
            </a:clrChange>
          </a:blip>
          <a:srcRect l="48000"/>
          <a:stretch>
            <a:fillRect/>
          </a:stretch>
        </p:blipFill>
        <p:spPr bwMode="auto">
          <a:xfrm>
            <a:off x="2895600" y="2774950"/>
            <a:ext cx="2971800" cy="1492250"/>
          </a:xfrm>
          <a:prstGeom prst="rect">
            <a:avLst/>
          </a:prstGeom>
          <a:noFill/>
          <a:ln w="9525">
            <a:noFill/>
            <a:miter lim="800000"/>
            <a:headEnd/>
            <a:tailEnd/>
          </a:ln>
        </p:spPr>
      </p:pic>
      <p:sp>
        <p:nvSpPr>
          <p:cNvPr id="8" name="TextBox 7"/>
          <p:cNvSpPr txBox="1"/>
          <p:nvPr/>
        </p:nvSpPr>
        <p:spPr>
          <a:xfrm>
            <a:off x="381000" y="3810000"/>
            <a:ext cx="2286000" cy="457200"/>
          </a:xfrm>
          <a:prstGeom prst="rect">
            <a:avLst/>
          </a:prstGeom>
          <a:noFill/>
        </p:spPr>
        <p:txBody>
          <a:bodyPr wrap="square" rtlCol="0">
            <a:spAutoFit/>
          </a:bodyPr>
          <a:lstStyle/>
          <a:p>
            <a:pPr algn="ctr"/>
            <a:r>
              <a:rPr lang="en-US" dirty="0" smtClean="0"/>
              <a:t>Proximal RTA</a:t>
            </a:r>
            <a:endParaRPr lang="en-US" dirty="0"/>
          </a:p>
        </p:txBody>
      </p:sp>
      <p:sp>
        <p:nvSpPr>
          <p:cNvPr id="9" name="TextBox 8"/>
          <p:cNvSpPr txBox="1"/>
          <p:nvPr/>
        </p:nvSpPr>
        <p:spPr>
          <a:xfrm>
            <a:off x="3200400" y="4724400"/>
            <a:ext cx="2286000" cy="457200"/>
          </a:xfrm>
          <a:prstGeom prst="rect">
            <a:avLst/>
          </a:prstGeom>
          <a:noFill/>
        </p:spPr>
        <p:txBody>
          <a:bodyPr wrap="square" rtlCol="0">
            <a:spAutoFit/>
          </a:bodyPr>
          <a:lstStyle/>
          <a:p>
            <a:pPr algn="ctr"/>
            <a:r>
              <a:rPr lang="en-US" dirty="0" smtClean="0"/>
              <a:t>Distal RTA</a:t>
            </a:r>
            <a:endParaRPr lang="en-US" dirty="0"/>
          </a:p>
        </p:txBody>
      </p:sp>
      <p:sp>
        <p:nvSpPr>
          <p:cNvPr id="10" name="TextBox 9"/>
          <p:cNvSpPr txBox="1"/>
          <p:nvPr/>
        </p:nvSpPr>
        <p:spPr>
          <a:xfrm>
            <a:off x="5638800" y="6396335"/>
            <a:ext cx="2895600" cy="461665"/>
          </a:xfrm>
          <a:prstGeom prst="rect">
            <a:avLst/>
          </a:prstGeom>
          <a:noFill/>
        </p:spPr>
        <p:txBody>
          <a:bodyPr wrap="square" rtlCol="0">
            <a:spAutoFit/>
          </a:bodyPr>
          <a:lstStyle/>
          <a:p>
            <a:pPr algn="ctr"/>
            <a:r>
              <a:rPr lang="en-US" dirty="0" err="1" smtClean="0"/>
              <a:t>Hyperkalemic</a:t>
            </a:r>
            <a:r>
              <a:rPr lang="en-US" dirty="0" smtClean="0"/>
              <a:t> RTA</a:t>
            </a:r>
            <a:endParaRPr lang="en-US" dirty="0"/>
          </a:p>
        </p:txBody>
      </p:sp>
      <p:sp>
        <p:nvSpPr>
          <p:cNvPr id="11" name="TextBox 10"/>
          <p:cNvSpPr txBox="1"/>
          <p:nvPr/>
        </p:nvSpPr>
        <p:spPr>
          <a:xfrm>
            <a:off x="1058780" y="1636455"/>
            <a:ext cx="1760620" cy="2554545"/>
          </a:xfrm>
          <a:prstGeom prst="rect">
            <a:avLst/>
          </a:prstGeom>
          <a:noFill/>
        </p:spPr>
        <p:txBody>
          <a:bodyPr wrap="none" rtlCol="0">
            <a:spAutoFit/>
          </a:bodyPr>
          <a:lstStyle/>
          <a:p>
            <a:r>
              <a:rPr lang="en-US" sz="16000" b="1" i="1" dirty="0" smtClean="0">
                <a:solidFill>
                  <a:srgbClr val="0000FF"/>
                </a:solidFill>
              </a:rPr>
              <a:t>2</a:t>
            </a:r>
            <a:endParaRPr lang="en-US" sz="16000" b="1" i="1" dirty="0">
              <a:solidFill>
                <a:srgbClr val="0000FF"/>
              </a:solidFill>
            </a:endParaRPr>
          </a:p>
        </p:txBody>
      </p:sp>
      <p:sp>
        <p:nvSpPr>
          <p:cNvPr id="12" name="TextBox 11"/>
          <p:cNvSpPr txBox="1"/>
          <p:nvPr/>
        </p:nvSpPr>
        <p:spPr>
          <a:xfrm>
            <a:off x="3886200" y="2550855"/>
            <a:ext cx="1760620" cy="2554545"/>
          </a:xfrm>
          <a:prstGeom prst="rect">
            <a:avLst/>
          </a:prstGeom>
          <a:noFill/>
        </p:spPr>
        <p:txBody>
          <a:bodyPr wrap="none" rtlCol="0">
            <a:spAutoFit/>
          </a:bodyPr>
          <a:lstStyle/>
          <a:p>
            <a:r>
              <a:rPr lang="en-US" sz="16000" b="1" i="1" dirty="0" smtClean="0">
                <a:solidFill>
                  <a:srgbClr val="0000FF"/>
                </a:solidFill>
              </a:rPr>
              <a:t>1</a:t>
            </a:r>
            <a:endParaRPr lang="en-US" sz="16000" b="1" i="1" dirty="0">
              <a:solidFill>
                <a:srgbClr val="0000FF"/>
              </a:solidFill>
            </a:endParaRPr>
          </a:p>
        </p:txBody>
      </p:sp>
      <p:sp>
        <p:nvSpPr>
          <p:cNvPr id="13" name="TextBox 12"/>
          <p:cNvSpPr txBox="1"/>
          <p:nvPr/>
        </p:nvSpPr>
        <p:spPr>
          <a:xfrm>
            <a:off x="6240380" y="4191000"/>
            <a:ext cx="1760620" cy="2554545"/>
          </a:xfrm>
          <a:prstGeom prst="rect">
            <a:avLst/>
          </a:prstGeom>
          <a:noFill/>
        </p:spPr>
        <p:txBody>
          <a:bodyPr wrap="none" rtlCol="0">
            <a:spAutoFit/>
          </a:bodyPr>
          <a:lstStyle/>
          <a:p>
            <a:r>
              <a:rPr lang="en-US" sz="16000" b="1" i="1" dirty="0" smtClean="0">
                <a:solidFill>
                  <a:srgbClr val="0000FF"/>
                </a:solidFill>
              </a:rPr>
              <a:t>4</a:t>
            </a:r>
            <a:endParaRPr lang="en-US" sz="16000" b="1" i="1" dirty="0">
              <a:solidFill>
                <a:srgbClr val="0000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accel="50000" decel="5000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50000" decel="5000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accel="50000" decel="5000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9" grpId="0"/>
      <p:bldP spid="10" grpId="0"/>
      <p:bldP spid="11"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a:ea typeface="ＭＳ Ｐゴシック" pitchFamily="20" charset="-128"/>
                <a:cs typeface="ＭＳ Ｐゴシック" pitchFamily="20" charset="-128"/>
              </a:rPr>
              <a:t>Proximal RTA (Type 2)</a:t>
            </a:r>
          </a:p>
        </p:txBody>
      </p:sp>
      <p:sp>
        <p:nvSpPr>
          <p:cNvPr id="146435" name="Rectangle 3"/>
          <p:cNvSpPr>
            <a:spLocks noGrp="1" noChangeArrowheads="1"/>
          </p:cNvSpPr>
          <p:nvPr>
            <p:ph type="body" sz="half" idx="1"/>
          </p:nvPr>
        </p:nvSpPr>
        <p:spPr>
          <a:xfrm>
            <a:off x="685800" y="1981200"/>
            <a:ext cx="3810000" cy="4724400"/>
          </a:xfrm>
        </p:spPr>
        <p:txBody>
          <a:bodyPr/>
          <a:lstStyle/>
          <a:p>
            <a:pPr eaLnBrk="1" hangingPunct="1">
              <a:spcAft>
                <a:spcPts val="2400"/>
              </a:spcAft>
            </a:pPr>
            <a:r>
              <a:rPr lang="en-US" sz="2000" dirty="0">
                <a:ea typeface="ＭＳ Ｐゴシック" pitchFamily="20" charset="-128"/>
                <a:cs typeface="ＭＳ Ｐゴシック" pitchFamily="20" charset="-128"/>
              </a:rPr>
              <a:t>The Tm is the maximum plasma concentration of any solute at which the proximal tubule is able to completely reabsorb the solute.</a:t>
            </a:r>
          </a:p>
          <a:p>
            <a:pPr eaLnBrk="1" hangingPunct="1">
              <a:spcAft>
                <a:spcPts val="2400"/>
              </a:spcAft>
            </a:pPr>
            <a:r>
              <a:rPr lang="en-US" sz="2000" dirty="0">
                <a:ea typeface="ＭＳ Ｐゴシック" pitchFamily="20" charset="-128"/>
                <a:cs typeface="ＭＳ Ｐゴシック" pitchFamily="20" charset="-128"/>
              </a:rPr>
              <a:t>Beyond the Tm the substance will be incompletely reabsorbed and spill in the urine.</a:t>
            </a:r>
          </a:p>
          <a:p>
            <a:pPr eaLnBrk="1" hangingPunct="1">
              <a:spcAft>
                <a:spcPts val="2400"/>
              </a:spcAft>
            </a:pPr>
            <a:r>
              <a:rPr lang="en-US" sz="2000" dirty="0">
                <a:ea typeface="ＭＳ Ｐゴシック" pitchFamily="20" charset="-128"/>
                <a:cs typeface="ＭＳ Ｐゴシック" pitchFamily="20" charset="-128"/>
              </a:rPr>
              <a:t>In Proximal RTA the Tm for bicarbonate is reduced from 26 to 15-20 </a:t>
            </a:r>
            <a:r>
              <a:rPr lang="en-US" sz="2000" dirty="0" err="1">
                <a:ea typeface="ＭＳ Ｐゴシック" pitchFamily="20" charset="-128"/>
                <a:cs typeface="ＭＳ Ｐゴシック" pitchFamily="20" charset="-128"/>
              </a:rPr>
              <a:t>mmol</a:t>
            </a:r>
            <a:r>
              <a:rPr lang="en-US" sz="2000" dirty="0">
                <a:ea typeface="ＭＳ Ｐゴシック" pitchFamily="20" charset="-128"/>
                <a:cs typeface="ＭＳ Ｐゴシック" pitchFamily="20" charset="-128"/>
              </a:rPr>
              <a:t>/L.</a:t>
            </a:r>
          </a:p>
        </p:txBody>
      </p:sp>
      <p:pic>
        <p:nvPicPr>
          <p:cNvPr id="146436" name="Picture 6" descr="proximal resorb"/>
          <p:cNvPicPr>
            <a:picLocks noGrp="1" noChangeAspect="1" noChangeArrowheads="1"/>
          </p:cNvPicPr>
          <p:nvPr>
            <p:ph type="clipArt" sz="half" idx="2"/>
          </p:nvPr>
        </p:nvPicPr>
        <p:blipFill>
          <a:blip r:embed="rId3"/>
          <a:srcRect/>
          <a:stretch>
            <a:fillRect/>
          </a:stretch>
        </p:blipFill>
        <p:spPr>
          <a:xfrm>
            <a:off x="4648200" y="2209800"/>
            <a:ext cx="3810000" cy="3657600"/>
          </a:xfrm>
        </p:spPr>
      </p:pic>
      <p:sp>
        <p:nvSpPr>
          <p:cNvPr id="146437" name="Rectangle 7"/>
          <p:cNvSpPr>
            <a:spLocks noChangeArrowheads="1"/>
          </p:cNvSpPr>
          <p:nvPr/>
        </p:nvSpPr>
        <p:spPr bwMode="auto">
          <a:xfrm>
            <a:off x="4689475" y="3810000"/>
            <a:ext cx="525463"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Na</a:t>
            </a:r>
            <a:r>
              <a:rPr lang="en-US" sz="1600" baseline="30000">
                <a:latin typeface="Arial" pitchFamily="20" charset="0"/>
              </a:rPr>
              <a:t>+</a:t>
            </a:r>
            <a:endParaRPr lang="en-US" sz="1600">
              <a:latin typeface="Arial" pitchFamily="20" charset="0"/>
            </a:endParaRPr>
          </a:p>
        </p:txBody>
      </p:sp>
      <p:sp>
        <p:nvSpPr>
          <p:cNvPr id="146438" name="Rectangle 8"/>
          <p:cNvSpPr>
            <a:spLocks noChangeArrowheads="1"/>
          </p:cNvSpPr>
          <p:nvPr/>
        </p:nvSpPr>
        <p:spPr bwMode="auto">
          <a:xfrm>
            <a:off x="4843463" y="4235450"/>
            <a:ext cx="566737"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H</a:t>
            </a:r>
            <a:r>
              <a:rPr lang="en-US" sz="1600" baseline="-25000">
                <a:latin typeface="Arial" pitchFamily="20" charset="0"/>
              </a:rPr>
              <a:t>2</a:t>
            </a:r>
            <a:r>
              <a:rPr lang="en-US" sz="1600">
                <a:latin typeface="Arial" pitchFamily="20" charset="0"/>
              </a:rPr>
              <a:t>O</a:t>
            </a:r>
          </a:p>
        </p:txBody>
      </p:sp>
      <p:sp>
        <p:nvSpPr>
          <p:cNvPr id="146439" name="Rectangle 9"/>
          <p:cNvSpPr>
            <a:spLocks noChangeArrowheads="1"/>
          </p:cNvSpPr>
          <p:nvPr/>
        </p:nvSpPr>
        <p:spPr bwMode="auto">
          <a:xfrm>
            <a:off x="5307013" y="4467225"/>
            <a:ext cx="712787"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HCO</a:t>
            </a:r>
            <a:r>
              <a:rPr lang="en-US" sz="1600" baseline="-25000">
                <a:latin typeface="Arial" pitchFamily="20" charset="0"/>
              </a:rPr>
              <a:t>3</a:t>
            </a:r>
            <a:endParaRPr lang="en-US" sz="1600">
              <a:latin typeface="Arial" pitchFamily="20" charset="0"/>
            </a:endParaRPr>
          </a:p>
        </p:txBody>
      </p:sp>
      <p:sp>
        <p:nvSpPr>
          <p:cNvPr id="146440" name="Rectangle 10"/>
          <p:cNvSpPr>
            <a:spLocks noChangeArrowheads="1"/>
          </p:cNvSpPr>
          <p:nvPr/>
        </p:nvSpPr>
        <p:spPr bwMode="auto">
          <a:xfrm>
            <a:off x="5943600" y="4540250"/>
            <a:ext cx="930275"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Glucose</a:t>
            </a:r>
          </a:p>
        </p:txBody>
      </p:sp>
      <p:sp>
        <p:nvSpPr>
          <p:cNvPr id="146441" name="Rectangle 11"/>
          <p:cNvSpPr>
            <a:spLocks noChangeArrowheads="1"/>
          </p:cNvSpPr>
          <p:nvPr/>
        </p:nvSpPr>
        <p:spPr bwMode="auto">
          <a:xfrm>
            <a:off x="6459538" y="4267200"/>
            <a:ext cx="1312862"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Amino Acids</a:t>
            </a:r>
          </a:p>
        </p:txBody>
      </p:sp>
    </p:spTree>
  </p:cSld>
  <p:clrMapOvr>
    <a:masterClrMapping/>
  </p:clrMapOvr>
  <p:transition>
    <p:cover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sz="half" idx="1"/>
          </p:nvPr>
        </p:nvSpPr>
        <p:spPr>
          <a:xfrm>
            <a:off x="304800" y="1981200"/>
            <a:ext cx="4114800" cy="4114800"/>
          </a:xfrm>
        </p:spPr>
        <p:txBody>
          <a:bodyPr/>
          <a:lstStyle/>
          <a:p>
            <a:pPr eaLnBrk="1" hangingPunct="1">
              <a:spcAft>
                <a:spcPts val="1800"/>
              </a:spcAft>
              <a:buFontTx/>
              <a:buNone/>
            </a:pPr>
            <a:r>
              <a:rPr lang="en-US" sz="2800" dirty="0" smtClean="0">
                <a:ea typeface="ＭＳ Ｐゴシック" pitchFamily="20" charset="-128"/>
                <a:cs typeface="ＭＳ Ｐゴシック" pitchFamily="20" charset="-128"/>
              </a:rPr>
              <a:t>	Damage to the proximal tubule decreases its Tm from 28 to somewhere  in the mid-teens</a:t>
            </a:r>
          </a:p>
          <a:p>
            <a:pPr lvl="1" eaLnBrk="1" hangingPunct="1">
              <a:spcAft>
                <a:spcPts val="1800"/>
              </a:spcAft>
              <a:buFontTx/>
              <a:buNone/>
            </a:pPr>
            <a:r>
              <a:rPr lang="en-US" sz="2400" dirty="0" smtClean="0"/>
              <a:t>Tm for HCO</a:t>
            </a:r>
            <a:r>
              <a:rPr lang="en-US" sz="2400" baseline="-25000" dirty="0" smtClean="0"/>
              <a:t>3</a:t>
            </a:r>
            <a:r>
              <a:rPr lang="en-US" sz="2400" dirty="0" smtClean="0"/>
              <a:t> at 15</a:t>
            </a:r>
          </a:p>
          <a:p>
            <a:pPr lvl="1" eaLnBrk="1" hangingPunct="1">
              <a:spcAft>
                <a:spcPts val="1800"/>
              </a:spcAft>
              <a:buFontTx/>
              <a:buNone/>
            </a:pPr>
            <a:r>
              <a:rPr lang="en-US" sz="2400" dirty="0" smtClean="0"/>
              <a:t>Serum HCO</a:t>
            </a:r>
            <a:r>
              <a:rPr lang="en-US" sz="2400" baseline="-25000" dirty="0" smtClean="0"/>
              <a:t>3</a:t>
            </a:r>
            <a:r>
              <a:rPr lang="en-US" sz="2400" dirty="0" smtClean="0"/>
              <a:t> is &gt; Tm </a:t>
            </a:r>
            <a:br>
              <a:rPr lang="en-US" sz="2400" dirty="0" smtClean="0"/>
            </a:br>
            <a:r>
              <a:rPr lang="en-US" sz="2400" dirty="0" smtClean="0"/>
              <a:t>so HCO</a:t>
            </a:r>
            <a:r>
              <a:rPr lang="en-US" sz="2400" baseline="-25000" dirty="0" smtClean="0"/>
              <a:t>3</a:t>
            </a:r>
            <a:r>
              <a:rPr lang="en-US" sz="2400" dirty="0" smtClean="0"/>
              <a:t> spills into </a:t>
            </a:r>
            <a:br>
              <a:rPr lang="en-US" sz="2400" dirty="0" smtClean="0"/>
            </a:br>
            <a:r>
              <a:rPr lang="en-US" sz="2400" dirty="0" smtClean="0"/>
              <a:t>the urine</a:t>
            </a:r>
          </a:p>
        </p:txBody>
      </p:sp>
      <p:sp>
        <p:nvSpPr>
          <p:cNvPr id="148483" name="Rectangle 3"/>
          <p:cNvSpPr>
            <a:spLocks noGrp="1" noChangeArrowheads="1"/>
          </p:cNvSpPr>
          <p:nvPr>
            <p:ph type="title"/>
          </p:nvPr>
        </p:nvSpPr>
        <p:spPr>
          <a:noFill/>
        </p:spPr>
        <p:txBody>
          <a:bodyPr/>
          <a:lstStyle/>
          <a:p>
            <a:pPr eaLnBrk="1" hangingPunct="1"/>
            <a:r>
              <a:rPr lang="en-US">
                <a:ea typeface="ＭＳ Ｐゴシック" pitchFamily="20" charset="-128"/>
                <a:cs typeface="ＭＳ Ｐゴシック" pitchFamily="20" charset="-128"/>
              </a:rPr>
              <a:t>Proximal RTA (Type 2)</a:t>
            </a:r>
          </a:p>
        </p:txBody>
      </p:sp>
      <p:pic>
        <p:nvPicPr>
          <p:cNvPr id="148484" name="Picture 4" descr="RTA2 exp"/>
          <p:cNvPicPr>
            <a:picLocks noGrp="1" noChangeAspect="1" noChangeArrowheads="1"/>
          </p:cNvPicPr>
          <p:nvPr>
            <p:ph type="clipArt" sz="half" idx="2"/>
          </p:nvPr>
        </p:nvPicPr>
        <p:blipFill>
          <a:blip r:embed="rId3"/>
          <a:srcRect r="19257" b="19984"/>
          <a:stretch>
            <a:fillRect/>
          </a:stretch>
        </p:blipFill>
        <p:spPr>
          <a:xfrm>
            <a:off x="4694238" y="1981200"/>
            <a:ext cx="3001962" cy="3292475"/>
          </a:xfrm>
        </p:spPr>
      </p:pic>
      <p:sp>
        <p:nvSpPr>
          <p:cNvPr id="148485" name="Rectangle 5"/>
          <p:cNvSpPr>
            <a:spLocks noChangeArrowheads="1"/>
          </p:cNvSpPr>
          <p:nvPr/>
        </p:nvSpPr>
        <p:spPr bwMode="auto">
          <a:xfrm>
            <a:off x="5353050" y="2000250"/>
            <a:ext cx="1133475"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24 mmol/L</a:t>
            </a:r>
          </a:p>
        </p:txBody>
      </p:sp>
      <p:pic>
        <p:nvPicPr>
          <p:cNvPr id="148486" name="Picture 6" descr="bicarbs"/>
          <p:cNvPicPr>
            <a:picLocks noChangeAspect="1" noChangeArrowheads="1"/>
          </p:cNvPicPr>
          <p:nvPr/>
        </p:nvPicPr>
        <p:blipFill>
          <a:blip r:embed="rId4"/>
          <a:srcRect t="48787"/>
          <a:stretch>
            <a:fillRect/>
          </a:stretch>
        </p:blipFill>
        <p:spPr bwMode="auto">
          <a:xfrm>
            <a:off x="7761288" y="3276600"/>
            <a:ext cx="908050" cy="904875"/>
          </a:xfrm>
          <a:prstGeom prst="rect">
            <a:avLst/>
          </a:prstGeom>
          <a:noFill/>
          <a:ln w="9525">
            <a:noFill/>
            <a:miter lim="800000"/>
            <a:headEnd/>
            <a:tailEnd/>
          </a:ln>
        </p:spPr>
      </p:pic>
      <p:sp>
        <p:nvSpPr>
          <p:cNvPr id="148487" name="Rectangle 7"/>
          <p:cNvSpPr>
            <a:spLocks noChangeArrowheads="1"/>
          </p:cNvSpPr>
          <p:nvPr/>
        </p:nvSpPr>
        <p:spPr bwMode="auto">
          <a:xfrm>
            <a:off x="4800600" y="4343400"/>
            <a:ext cx="6858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48488" name="Picture 8" descr="bicarbs"/>
          <p:cNvPicPr>
            <a:picLocks noChangeAspect="1" noChangeArrowheads="1"/>
          </p:cNvPicPr>
          <p:nvPr/>
        </p:nvPicPr>
        <p:blipFill>
          <a:blip r:embed="rId4"/>
          <a:srcRect l="-25874" t="54987"/>
          <a:stretch>
            <a:fillRect/>
          </a:stretch>
        </p:blipFill>
        <p:spPr bwMode="auto">
          <a:xfrm>
            <a:off x="4953000" y="4267200"/>
            <a:ext cx="1143000" cy="795338"/>
          </a:xfrm>
          <a:prstGeom prst="rect">
            <a:avLst/>
          </a:prstGeom>
          <a:noFill/>
          <a:ln w="9525">
            <a:noFill/>
            <a:miter lim="800000"/>
            <a:headEnd/>
            <a:tailEnd/>
          </a:ln>
        </p:spPr>
      </p:pic>
      <p:sp>
        <p:nvSpPr>
          <p:cNvPr id="148489" name="Rectangle 9"/>
          <p:cNvSpPr>
            <a:spLocks noChangeArrowheads="1"/>
          </p:cNvSpPr>
          <p:nvPr/>
        </p:nvSpPr>
        <p:spPr bwMode="auto">
          <a:xfrm>
            <a:off x="4067175" y="4229100"/>
            <a:ext cx="1133475"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15 mmol/L</a:t>
            </a:r>
          </a:p>
        </p:txBody>
      </p:sp>
      <p:pic>
        <p:nvPicPr>
          <p:cNvPr id="148490" name="Picture 10" descr="bicarbs"/>
          <p:cNvPicPr>
            <a:picLocks noChangeAspect="1" noChangeArrowheads="1"/>
          </p:cNvPicPr>
          <p:nvPr/>
        </p:nvPicPr>
        <p:blipFill>
          <a:blip r:embed="rId4"/>
          <a:srcRect t="53639"/>
          <a:stretch>
            <a:fillRect/>
          </a:stretch>
        </p:blipFill>
        <p:spPr bwMode="auto">
          <a:xfrm>
            <a:off x="7089775" y="5291138"/>
            <a:ext cx="908050" cy="819150"/>
          </a:xfrm>
          <a:prstGeom prst="rect">
            <a:avLst/>
          </a:prstGeom>
          <a:noFill/>
          <a:ln w="9525">
            <a:noFill/>
            <a:miter lim="800000"/>
            <a:headEnd/>
            <a:tailEnd/>
          </a:ln>
        </p:spPr>
      </p:pic>
      <p:sp>
        <p:nvSpPr>
          <p:cNvPr id="148491" name="Rectangle 11"/>
          <p:cNvSpPr>
            <a:spLocks noChangeArrowheads="1"/>
          </p:cNvSpPr>
          <p:nvPr/>
        </p:nvSpPr>
        <p:spPr bwMode="auto">
          <a:xfrm>
            <a:off x="6934200" y="5911850"/>
            <a:ext cx="612775"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pH 8</a:t>
            </a:r>
          </a:p>
        </p:txBody>
      </p:sp>
    </p:spTree>
  </p:cSld>
  <p:clrMapOvr>
    <a:masterClrMapping/>
  </p:clrMapOvr>
  <p:transition>
    <p:cover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13" descr="bicarbs"/>
          <p:cNvPicPr>
            <a:picLocks noChangeAspect="1" noChangeArrowheads="1"/>
          </p:cNvPicPr>
          <p:nvPr/>
        </p:nvPicPr>
        <p:blipFill>
          <a:blip r:embed="rId3"/>
          <a:srcRect t="-2965" b="64151"/>
          <a:stretch>
            <a:fillRect/>
          </a:stretch>
        </p:blipFill>
        <p:spPr bwMode="auto">
          <a:xfrm>
            <a:off x="7591425" y="3362325"/>
            <a:ext cx="908050" cy="685800"/>
          </a:xfrm>
          <a:prstGeom prst="rect">
            <a:avLst/>
          </a:prstGeom>
          <a:noFill/>
          <a:ln w="9525">
            <a:noFill/>
            <a:miter lim="800000"/>
            <a:headEnd/>
            <a:tailEnd/>
          </a:ln>
        </p:spPr>
      </p:pic>
      <p:sp>
        <p:nvSpPr>
          <p:cNvPr id="150531" name="Rectangle 5"/>
          <p:cNvSpPr>
            <a:spLocks noGrp="1" noChangeArrowheads="1"/>
          </p:cNvSpPr>
          <p:nvPr>
            <p:ph type="title"/>
          </p:nvPr>
        </p:nvSpPr>
        <p:spPr>
          <a:noFill/>
        </p:spPr>
        <p:txBody>
          <a:bodyPr/>
          <a:lstStyle/>
          <a:p>
            <a:pPr eaLnBrk="1" hangingPunct="1"/>
            <a:r>
              <a:rPr lang="en-US">
                <a:ea typeface="ＭＳ Ｐゴシック" pitchFamily="20" charset="-128"/>
                <a:cs typeface="ＭＳ Ｐゴシック" pitchFamily="20" charset="-128"/>
              </a:rPr>
              <a:t>Proximal RTA (Type 2)</a:t>
            </a:r>
          </a:p>
        </p:txBody>
      </p:sp>
      <p:pic>
        <p:nvPicPr>
          <p:cNvPr id="150532" name="Picture 8" descr="RTA2 exp"/>
          <p:cNvPicPr>
            <a:picLocks noGrp="1" noChangeAspect="1" noChangeArrowheads="1"/>
          </p:cNvPicPr>
          <p:nvPr>
            <p:ph type="clipArt" sz="half" idx="2"/>
          </p:nvPr>
        </p:nvPicPr>
        <p:blipFill>
          <a:blip r:embed="rId4"/>
          <a:srcRect r="19257"/>
          <a:stretch>
            <a:fillRect/>
          </a:stretch>
        </p:blipFill>
        <p:spPr>
          <a:xfrm>
            <a:off x="4694238" y="1981200"/>
            <a:ext cx="3001962" cy="4114800"/>
          </a:xfrm>
        </p:spPr>
      </p:pic>
      <p:sp>
        <p:nvSpPr>
          <p:cNvPr id="150533" name="Rectangle 9"/>
          <p:cNvSpPr>
            <a:spLocks noChangeArrowheads="1"/>
          </p:cNvSpPr>
          <p:nvPr/>
        </p:nvSpPr>
        <p:spPr bwMode="auto">
          <a:xfrm>
            <a:off x="5353050" y="2000250"/>
            <a:ext cx="1133475"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15 mmol/L</a:t>
            </a:r>
          </a:p>
        </p:txBody>
      </p:sp>
      <p:sp>
        <p:nvSpPr>
          <p:cNvPr id="150534" name="Rectangle 16"/>
          <p:cNvSpPr>
            <a:spLocks noChangeArrowheads="1"/>
          </p:cNvSpPr>
          <p:nvPr/>
        </p:nvSpPr>
        <p:spPr bwMode="auto">
          <a:xfrm>
            <a:off x="4800600" y="4343400"/>
            <a:ext cx="6858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50535" name="Picture 14" descr="bicarbs"/>
          <p:cNvPicPr>
            <a:picLocks noChangeAspect="1" noChangeArrowheads="1"/>
          </p:cNvPicPr>
          <p:nvPr/>
        </p:nvPicPr>
        <p:blipFill>
          <a:blip r:embed="rId3"/>
          <a:srcRect l="-25874" t="54987"/>
          <a:stretch>
            <a:fillRect/>
          </a:stretch>
        </p:blipFill>
        <p:spPr bwMode="auto">
          <a:xfrm>
            <a:off x="4953000" y="4267200"/>
            <a:ext cx="1143000" cy="795338"/>
          </a:xfrm>
          <a:prstGeom prst="rect">
            <a:avLst/>
          </a:prstGeom>
          <a:noFill/>
          <a:ln w="9525">
            <a:noFill/>
            <a:miter lim="800000"/>
            <a:headEnd/>
            <a:tailEnd/>
          </a:ln>
        </p:spPr>
      </p:pic>
      <p:sp>
        <p:nvSpPr>
          <p:cNvPr id="150536" name="Rectangle 10"/>
          <p:cNvSpPr>
            <a:spLocks noChangeArrowheads="1"/>
          </p:cNvSpPr>
          <p:nvPr/>
        </p:nvSpPr>
        <p:spPr bwMode="auto">
          <a:xfrm>
            <a:off x="4067175" y="4229100"/>
            <a:ext cx="1133475"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15 mmol/L</a:t>
            </a:r>
          </a:p>
        </p:txBody>
      </p:sp>
      <p:sp>
        <p:nvSpPr>
          <p:cNvPr id="150537" name="Rectangle 17"/>
          <p:cNvSpPr>
            <a:spLocks noChangeArrowheads="1"/>
          </p:cNvSpPr>
          <p:nvPr/>
        </p:nvSpPr>
        <p:spPr bwMode="auto">
          <a:xfrm>
            <a:off x="7010400" y="6248400"/>
            <a:ext cx="612775"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pH 5</a:t>
            </a:r>
          </a:p>
        </p:txBody>
      </p:sp>
      <p:sp>
        <p:nvSpPr>
          <p:cNvPr id="12" name="Rectangle 2"/>
          <p:cNvSpPr txBox="1">
            <a:spLocks noChangeArrowheads="1"/>
          </p:cNvSpPr>
          <p:nvPr/>
        </p:nvSpPr>
        <p:spPr bwMode="auto">
          <a:xfrm>
            <a:off x="304800" y="1981200"/>
            <a:ext cx="4191000" cy="41148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spcAft>
                <a:spcPts val="1200"/>
              </a:spcAft>
              <a:defRPr/>
            </a:pPr>
            <a:r>
              <a:rPr lang="en-US" sz="2800" kern="0" dirty="0">
                <a:latin typeface="+mn-lt"/>
                <a:ea typeface="ＭＳ Ｐゴシック" charset="-128"/>
                <a:cs typeface="ＭＳ Ｐゴシック" charset="-128"/>
              </a:rPr>
              <a:t>	Serum </a:t>
            </a:r>
            <a:r>
              <a:rPr lang="en-US" sz="2800" kern="0" dirty="0">
                <a:latin typeface="Times" charset="0"/>
                <a:ea typeface="ＭＳ Ｐゴシック" charset="-128"/>
                <a:cs typeface="ＭＳ Ｐゴシック" charset="-128"/>
              </a:rPr>
              <a:t>HCO</a:t>
            </a:r>
            <a:r>
              <a:rPr lang="en-US" sz="2800" kern="0" baseline="-25000" dirty="0">
                <a:latin typeface="Times" charset="0"/>
                <a:ea typeface="ＭＳ Ｐゴシック" charset="-128"/>
                <a:cs typeface="ＭＳ Ｐゴシック" charset="-128"/>
              </a:rPr>
              <a:t>3</a:t>
            </a:r>
            <a:r>
              <a:rPr lang="en-US" sz="2800" kern="0" dirty="0">
                <a:latin typeface="Times" charset="0"/>
                <a:ea typeface="ＭＳ Ｐゴシック" charset="-128"/>
                <a:cs typeface="ＭＳ Ｐゴシック" charset="-128"/>
              </a:rPr>
              <a:t> </a:t>
            </a:r>
            <a:r>
              <a:rPr lang="en-US" sz="2800" kern="0" dirty="0">
                <a:latin typeface="+mn-lt"/>
                <a:ea typeface="ＭＳ Ｐゴシック" charset="-128"/>
                <a:cs typeface="ＭＳ Ｐゴシック" charset="-128"/>
              </a:rPr>
              <a:t>then falls</a:t>
            </a:r>
          </a:p>
          <a:p>
            <a:pPr marL="342900" indent="-342900" eaLnBrk="1" hangingPunct="1">
              <a:spcBef>
                <a:spcPct val="20000"/>
              </a:spcBef>
              <a:spcAft>
                <a:spcPts val="1200"/>
              </a:spcAft>
              <a:defRPr/>
            </a:pPr>
            <a:r>
              <a:rPr lang="en-US" sz="2800" kern="0" dirty="0">
                <a:latin typeface="+mn-lt"/>
                <a:ea typeface="ＭＳ Ｐゴシック" charset="-128"/>
                <a:cs typeface="ＭＳ Ｐゴシック" charset="-128"/>
              </a:rPr>
              <a:t>	When it falls to the Tm (15 </a:t>
            </a:r>
            <a:r>
              <a:rPr lang="en-US" sz="2800" kern="0" dirty="0" err="1">
                <a:latin typeface="+mn-lt"/>
                <a:ea typeface="ＭＳ Ｐゴシック" charset="-128"/>
                <a:cs typeface="ＭＳ Ｐゴシック" charset="-128"/>
              </a:rPr>
              <a:t>mmol</a:t>
            </a:r>
            <a:r>
              <a:rPr lang="en-US" sz="2800" kern="0" dirty="0">
                <a:latin typeface="+mn-lt"/>
                <a:ea typeface="ＭＳ Ｐゴシック" charset="-128"/>
                <a:cs typeface="ＭＳ Ｐゴシック" charset="-128"/>
              </a:rPr>
              <a:t>/L) the kidney appears to work normally</a:t>
            </a:r>
          </a:p>
          <a:p>
            <a:pPr marL="342900" indent="-342900" eaLnBrk="1" hangingPunct="1">
              <a:spcBef>
                <a:spcPct val="20000"/>
              </a:spcBef>
              <a:spcAft>
                <a:spcPts val="1200"/>
              </a:spcAft>
              <a:defRPr/>
            </a:pPr>
            <a:r>
              <a:rPr lang="en-US" sz="2800" kern="0" dirty="0">
                <a:latin typeface="+mn-lt"/>
                <a:ea typeface="ＭＳ Ｐゴシック" charset="-128"/>
                <a:cs typeface="ＭＳ Ｐゴシック" charset="-128"/>
              </a:rPr>
              <a:t>	Homeostasis resumes </a:t>
            </a:r>
            <a:br>
              <a:rPr lang="en-US" sz="2800" kern="0" dirty="0">
                <a:latin typeface="+mn-lt"/>
                <a:ea typeface="ＭＳ Ｐゴシック" charset="-128"/>
                <a:cs typeface="ＭＳ Ｐゴシック" charset="-128"/>
              </a:rPr>
            </a:br>
            <a:r>
              <a:rPr lang="en-US" sz="2800" kern="0" dirty="0">
                <a:latin typeface="+mn-lt"/>
                <a:ea typeface="ＭＳ Ｐゴシック" charset="-128"/>
                <a:cs typeface="ＭＳ Ｐゴシック" charset="-128"/>
              </a:rPr>
              <a:t>but at a decreased HCO</a:t>
            </a:r>
            <a:r>
              <a:rPr lang="en-US" sz="2800" kern="0" baseline="-25000" dirty="0">
                <a:latin typeface="+mn-lt"/>
                <a:ea typeface="ＭＳ Ｐゴシック" charset="-128"/>
                <a:cs typeface="ＭＳ Ｐゴシック" charset="-128"/>
              </a:rPr>
              <a:t>3</a:t>
            </a:r>
            <a:endParaRPr lang="en-US" kern="0" baseline="-25000" dirty="0">
              <a:latin typeface="+mn-lt"/>
              <a:ea typeface="ＭＳ Ｐゴシック" pitchFamily="-65" charset="-128"/>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bicarbs"/>
          <p:cNvPicPr>
            <a:picLocks noChangeAspect="1" noChangeArrowheads="1"/>
          </p:cNvPicPr>
          <p:nvPr/>
        </p:nvPicPr>
        <p:blipFill>
          <a:blip r:embed="rId3"/>
          <a:srcRect t="-2965" b="64151"/>
          <a:stretch>
            <a:fillRect/>
          </a:stretch>
        </p:blipFill>
        <p:spPr bwMode="auto">
          <a:xfrm>
            <a:off x="7591425" y="3362325"/>
            <a:ext cx="908050" cy="685800"/>
          </a:xfrm>
          <a:prstGeom prst="rect">
            <a:avLst/>
          </a:prstGeom>
          <a:noFill/>
          <a:ln w="9525">
            <a:noFill/>
            <a:miter lim="800000"/>
            <a:headEnd/>
            <a:tailEnd/>
          </a:ln>
        </p:spPr>
      </p:pic>
      <p:sp>
        <p:nvSpPr>
          <p:cNvPr id="152579" name="Rectangle 4"/>
          <p:cNvSpPr>
            <a:spLocks noGrp="1" noChangeArrowheads="1"/>
          </p:cNvSpPr>
          <p:nvPr>
            <p:ph type="title"/>
          </p:nvPr>
        </p:nvSpPr>
        <p:spPr>
          <a:noFill/>
        </p:spPr>
        <p:txBody>
          <a:bodyPr/>
          <a:lstStyle/>
          <a:p>
            <a:pPr eaLnBrk="1" hangingPunct="1"/>
            <a:r>
              <a:rPr lang="en-US">
                <a:ea typeface="ＭＳ Ｐゴシック" pitchFamily="20" charset="-128"/>
                <a:cs typeface="ＭＳ Ｐゴシック" pitchFamily="20" charset="-128"/>
              </a:rPr>
              <a:t>Proximal RTA (Type 2)</a:t>
            </a:r>
          </a:p>
        </p:txBody>
      </p:sp>
      <p:pic>
        <p:nvPicPr>
          <p:cNvPr id="152580" name="Picture 5" descr="RTA2 exp"/>
          <p:cNvPicPr>
            <a:picLocks noGrp="1" noChangeAspect="1" noChangeArrowheads="1"/>
          </p:cNvPicPr>
          <p:nvPr>
            <p:ph type="clipArt" sz="half" idx="2"/>
          </p:nvPr>
        </p:nvPicPr>
        <p:blipFill>
          <a:blip r:embed="rId4"/>
          <a:srcRect r="19257"/>
          <a:stretch>
            <a:fillRect/>
          </a:stretch>
        </p:blipFill>
        <p:spPr>
          <a:xfrm>
            <a:off x="4694238" y="1981200"/>
            <a:ext cx="3001962" cy="4114800"/>
          </a:xfrm>
        </p:spPr>
      </p:pic>
      <p:sp>
        <p:nvSpPr>
          <p:cNvPr id="152581" name="Rectangle 6"/>
          <p:cNvSpPr>
            <a:spLocks noChangeArrowheads="1"/>
          </p:cNvSpPr>
          <p:nvPr/>
        </p:nvSpPr>
        <p:spPr bwMode="auto">
          <a:xfrm>
            <a:off x="5353050" y="2000250"/>
            <a:ext cx="1133475"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12 mmol/L</a:t>
            </a:r>
          </a:p>
        </p:txBody>
      </p:sp>
      <p:sp>
        <p:nvSpPr>
          <p:cNvPr id="152582" name="Rectangle 7"/>
          <p:cNvSpPr>
            <a:spLocks noChangeArrowheads="1"/>
          </p:cNvSpPr>
          <p:nvPr/>
        </p:nvSpPr>
        <p:spPr bwMode="auto">
          <a:xfrm>
            <a:off x="4800600" y="4343400"/>
            <a:ext cx="6858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52583" name="Picture 8" descr="bicarbs"/>
          <p:cNvPicPr>
            <a:picLocks noChangeAspect="1" noChangeArrowheads="1"/>
          </p:cNvPicPr>
          <p:nvPr/>
        </p:nvPicPr>
        <p:blipFill>
          <a:blip r:embed="rId3"/>
          <a:srcRect l="-25874" t="54987"/>
          <a:stretch>
            <a:fillRect/>
          </a:stretch>
        </p:blipFill>
        <p:spPr bwMode="auto">
          <a:xfrm>
            <a:off x="4953000" y="4267200"/>
            <a:ext cx="1143000" cy="795338"/>
          </a:xfrm>
          <a:prstGeom prst="rect">
            <a:avLst/>
          </a:prstGeom>
          <a:noFill/>
          <a:ln w="9525">
            <a:noFill/>
            <a:miter lim="800000"/>
            <a:headEnd/>
            <a:tailEnd/>
          </a:ln>
        </p:spPr>
      </p:pic>
      <p:sp>
        <p:nvSpPr>
          <p:cNvPr id="152584" name="Rectangle 9"/>
          <p:cNvSpPr>
            <a:spLocks noChangeArrowheads="1"/>
          </p:cNvSpPr>
          <p:nvPr/>
        </p:nvSpPr>
        <p:spPr bwMode="auto">
          <a:xfrm>
            <a:off x="4067175" y="4229100"/>
            <a:ext cx="1133475"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12 mmol/L</a:t>
            </a:r>
          </a:p>
        </p:txBody>
      </p:sp>
      <p:sp>
        <p:nvSpPr>
          <p:cNvPr id="152585" name="Rectangle 10"/>
          <p:cNvSpPr>
            <a:spLocks noChangeArrowheads="1"/>
          </p:cNvSpPr>
          <p:nvPr/>
        </p:nvSpPr>
        <p:spPr bwMode="auto">
          <a:xfrm>
            <a:off x="7010400" y="6248400"/>
            <a:ext cx="612775"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pH 5</a:t>
            </a:r>
          </a:p>
        </p:txBody>
      </p:sp>
      <p:sp>
        <p:nvSpPr>
          <p:cNvPr id="11" name="Rectangle 2"/>
          <p:cNvSpPr txBox="1">
            <a:spLocks noChangeArrowheads="1"/>
          </p:cNvSpPr>
          <p:nvPr/>
        </p:nvSpPr>
        <p:spPr bwMode="auto">
          <a:xfrm>
            <a:off x="304800" y="1905000"/>
            <a:ext cx="4038600" cy="39624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spcAft>
                <a:spcPts val="1200"/>
              </a:spcAft>
              <a:defRPr/>
            </a:pPr>
            <a:r>
              <a:rPr lang="en-US" sz="2800" kern="0" dirty="0">
                <a:latin typeface="+mn-lt"/>
                <a:ea typeface="ＭＳ Ｐゴシック" charset="-128"/>
                <a:cs typeface="ＭＳ Ｐゴシック" charset="-128"/>
              </a:rPr>
              <a:t>	If the patient encounters an acid load, they synthesize new bicarbonate to return the serum HCO</a:t>
            </a:r>
            <a:r>
              <a:rPr lang="en-US" sz="2800" kern="0" baseline="-25000" dirty="0">
                <a:latin typeface="+mn-lt"/>
                <a:ea typeface="ＭＳ Ｐゴシック" charset="-128"/>
                <a:cs typeface="ＭＳ Ｐゴシック" charset="-128"/>
              </a:rPr>
              <a:t>3</a:t>
            </a:r>
            <a:r>
              <a:rPr lang="en-US" sz="2800" kern="0" dirty="0">
                <a:latin typeface="+mn-lt"/>
                <a:ea typeface="ＭＳ Ｐゴシック" charset="-128"/>
                <a:cs typeface="ＭＳ Ｐゴシック" charset="-128"/>
              </a:rPr>
              <a:t> to altered Tm (15)</a:t>
            </a:r>
            <a:endParaRPr lang="en-US" kern="0" baseline="-25000" dirty="0">
              <a:latin typeface="+mn-lt"/>
              <a:ea typeface="ＭＳ Ｐゴシック" pitchFamily="-65" charset="-128"/>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sz="half" idx="1"/>
          </p:nvPr>
        </p:nvSpPr>
        <p:spPr>
          <a:xfrm>
            <a:off x="304800" y="1981200"/>
            <a:ext cx="4114800" cy="4114800"/>
          </a:xfrm>
        </p:spPr>
        <p:txBody>
          <a:bodyPr/>
          <a:lstStyle/>
          <a:p>
            <a:pPr eaLnBrk="1" hangingPunct="1">
              <a:spcAft>
                <a:spcPts val="1800"/>
              </a:spcAft>
              <a:buFontTx/>
              <a:buNone/>
            </a:pPr>
            <a:r>
              <a:rPr lang="en-US" sz="2800" dirty="0" smtClean="0">
                <a:ea typeface="ＭＳ Ｐゴシック" pitchFamily="20" charset="-128"/>
                <a:cs typeface="ＭＳ Ｐゴシック" pitchFamily="20" charset="-128"/>
              </a:rPr>
              <a:t>	During treatment with exogenous bicarbonate the serum bicarbonate will rise above the Tm and the patient will spill bicarbonate</a:t>
            </a:r>
            <a:endParaRPr lang="en-US" sz="2400" dirty="0" smtClean="0"/>
          </a:p>
        </p:txBody>
      </p:sp>
      <p:sp>
        <p:nvSpPr>
          <p:cNvPr id="148483" name="Rectangle 3"/>
          <p:cNvSpPr>
            <a:spLocks noGrp="1" noChangeArrowheads="1"/>
          </p:cNvSpPr>
          <p:nvPr>
            <p:ph type="title"/>
          </p:nvPr>
        </p:nvSpPr>
        <p:spPr>
          <a:noFill/>
        </p:spPr>
        <p:txBody>
          <a:bodyPr/>
          <a:lstStyle/>
          <a:p>
            <a:pPr eaLnBrk="1" hangingPunct="1"/>
            <a:r>
              <a:rPr lang="en-US">
                <a:ea typeface="ＭＳ Ｐゴシック" pitchFamily="20" charset="-128"/>
                <a:cs typeface="ＭＳ Ｐゴシック" pitchFamily="20" charset="-128"/>
              </a:rPr>
              <a:t>Proximal RTA (Type 2)</a:t>
            </a:r>
          </a:p>
        </p:txBody>
      </p:sp>
      <p:pic>
        <p:nvPicPr>
          <p:cNvPr id="148484" name="Picture 4" descr="RTA2 exp"/>
          <p:cNvPicPr>
            <a:picLocks noGrp="1" noChangeAspect="1" noChangeArrowheads="1"/>
          </p:cNvPicPr>
          <p:nvPr>
            <p:ph type="clipArt" sz="half" idx="2"/>
          </p:nvPr>
        </p:nvPicPr>
        <p:blipFill>
          <a:blip r:embed="rId3"/>
          <a:srcRect r="19257" b="19984"/>
          <a:stretch>
            <a:fillRect/>
          </a:stretch>
        </p:blipFill>
        <p:spPr>
          <a:xfrm>
            <a:off x="4694238" y="1981200"/>
            <a:ext cx="3001962" cy="3292475"/>
          </a:xfrm>
        </p:spPr>
      </p:pic>
      <p:sp>
        <p:nvSpPr>
          <p:cNvPr id="148485" name="Rectangle 5"/>
          <p:cNvSpPr>
            <a:spLocks noChangeArrowheads="1"/>
          </p:cNvSpPr>
          <p:nvPr/>
        </p:nvSpPr>
        <p:spPr bwMode="auto">
          <a:xfrm>
            <a:off x="5353050" y="2000250"/>
            <a:ext cx="1134946" cy="338554"/>
          </a:xfrm>
          <a:prstGeom prst="rect">
            <a:avLst/>
          </a:prstGeom>
          <a:noFill/>
          <a:ln w="9525">
            <a:noFill/>
            <a:miter lim="800000"/>
            <a:headEnd/>
            <a:tailEnd/>
          </a:ln>
        </p:spPr>
        <p:txBody>
          <a:bodyPr wrap="none">
            <a:prstTxWarp prst="textNoShape">
              <a:avLst/>
            </a:prstTxWarp>
            <a:spAutoFit/>
          </a:bodyPr>
          <a:lstStyle/>
          <a:p>
            <a:r>
              <a:rPr lang="en-US" sz="1600" dirty="0" smtClean="0">
                <a:latin typeface="Arial" pitchFamily="20" charset="0"/>
              </a:rPr>
              <a:t>20 </a:t>
            </a:r>
            <a:r>
              <a:rPr lang="en-US" sz="1600" dirty="0" err="1">
                <a:latin typeface="Arial" pitchFamily="20" charset="0"/>
              </a:rPr>
              <a:t>mmol</a:t>
            </a:r>
            <a:r>
              <a:rPr lang="en-US" sz="1600" dirty="0">
                <a:latin typeface="Arial" pitchFamily="20" charset="0"/>
              </a:rPr>
              <a:t>/L</a:t>
            </a:r>
          </a:p>
        </p:txBody>
      </p:sp>
      <p:pic>
        <p:nvPicPr>
          <p:cNvPr id="148486" name="Picture 6" descr="bicarbs"/>
          <p:cNvPicPr>
            <a:picLocks noChangeAspect="1" noChangeArrowheads="1"/>
          </p:cNvPicPr>
          <p:nvPr/>
        </p:nvPicPr>
        <p:blipFill>
          <a:blip r:embed="rId4"/>
          <a:srcRect t="48787"/>
          <a:stretch>
            <a:fillRect/>
          </a:stretch>
        </p:blipFill>
        <p:spPr bwMode="auto">
          <a:xfrm>
            <a:off x="7761288" y="3276600"/>
            <a:ext cx="908050" cy="904875"/>
          </a:xfrm>
          <a:prstGeom prst="rect">
            <a:avLst/>
          </a:prstGeom>
          <a:noFill/>
          <a:ln w="9525">
            <a:noFill/>
            <a:miter lim="800000"/>
            <a:headEnd/>
            <a:tailEnd/>
          </a:ln>
        </p:spPr>
      </p:pic>
      <p:sp>
        <p:nvSpPr>
          <p:cNvPr id="148487" name="Rectangle 7"/>
          <p:cNvSpPr>
            <a:spLocks noChangeArrowheads="1"/>
          </p:cNvSpPr>
          <p:nvPr/>
        </p:nvSpPr>
        <p:spPr bwMode="auto">
          <a:xfrm>
            <a:off x="4800600" y="4343400"/>
            <a:ext cx="6858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48488" name="Picture 8" descr="bicarbs"/>
          <p:cNvPicPr>
            <a:picLocks noChangeAspect="1" noChangeArrowheads="1"/>
          </p:cNvPicPr>
          <p:nvPr/>
        </p:nvPicPr>
        <p:blipFill>
          <a:blip r:embed="rId4"/>
          <a:srcRect l="-25874" t="54987"/>
          <a:stretch>
            <a:fillRect/>
          </a:stretch>
        </p:blipFill>
        <p:spPr bwMode="auto">
          <a:xfrm>
            <a:off x="4953000" y="4267200"/>
            <a:ext cx="1143000" cy="795338"/>
          </a:xfrm>
          <a:prstGeom prst="rect">
            <a:avLst/>
          </a:prstGeom>
          <a:noFill/>
          <a:ln w="9525">
            <a:noFill/>
            <a:miter lim="800000"/>
            <a:headEnd/>
            <a:tailEnd/>
          </a:ln>
        </p:spPr>
      </p:pic>
      <p:sp>
        <p:nvSpPr>
          <p:cNvPr id="148489" name="Rectangle 9"/>
          <p:cNvSpPr>
            <a:spLocks noChangeArrowheads="1"/>
          </p:cNvSpPr>
          <p:nvPr/>
        </p:nvSpPr>
        <p:spPr bwMode="auto">
          <a:xfrm>
            <a:off x="4067175" y="4229100"/>
            <a:ext cx="1133475"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15 mmol/L</a:t>
            </a:r>
          </a:p>
        </p:txBody>
      </p:sp>
      <p:pic>
        <p:nvPicPr>
          <p:cNvPr id="148490" name="Picture 10" descr="bicarbs"/>
          <p:cNvPicPr>
            <a:picLocks noChangeAspect="1" noChangeArrowheads="1"/>
          </p:cNvPicPr>
          <p:nvPr/>
        </p:nvPicPr>
        <p:blipFill>
          <a:blip r:embed="rId4"/>
          <a:srcRect t="53639"/>
          <a:stretch>
            <a:fillRect/>
          </a:stretch>
        </p:blipFill>
        <p:spPr bwMode="auto">
          <a:xfrm>
            <a:off x="7089775" y="5291138"/>
            <a:ext cx="908050" cy="819150"/>
          </a:xfrm>
          <a:prstGeom prst="rect">
            <a:avLst/>
          </a:prstGeom>
          <a:noFill/>
          <a:ln w="9525">
            <a:noFill/>
            <a:miter lim="800000"/>
            <a:headEnd/>
            <a:tailEnd/>
          </a:ln>
        </p:spPr>
      </p:pic>
      <p:sp>
        <p:nvSpPr>
          <p:cNvPr id="148491" name="Rectangle 11"/>
          <p:cNvSpPr>
            <a:spLocks noChangeArrowheads="1"/>
          </p:cNvSpPr>
          <p:nvPr/>
        </p:nvSpPr>
        <p:spPr bwMode="auto">
          <a:xfrm>
            <a:off x="6934200" y="5911850"/>
            <a:ext cx="612775" cy="336550"/>
          </a:xfrm>
          <a:prstGeom prst="rect">
            <a:avLst/>
          </a:prstGeom>
          <a:noFill/>
          <a:ln w="9525">
            <a:noFill/>
            <a:miter lim="800000"/>
            <a:headEnd/>
            <a:tailEnd/>
          </a:ln>
        </p:spPr>
        <p:txBody>
          <a:bodyPr wrap="none">
            <a:prstTxWarp prst="textNoShape">
              <a:avLst/>
            </a:prstTxWarp>
            <a:spAutoFit/>
          </a:bodyPr>
          <a:lstStyle/>
          <a:p>
            <a:r>
              <a:rPr lang="en-US" sz="1600">
                <a:latin typeface="Arial" pitchFamily="20" charset="0"/>
              </a:rPr>
              <a:t>pH 8</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dirty="0">
                <a:ea typeface="ＭＳ Ｐゴシック" pitchFamily="-107" charset="-128"/>
                <a:cs typeface="ＭＳ Ｐゴシック" pitchFamily="-107" charset="-128"/>
              </a:rPr>
              <a:t>Proximal RTA: etiologies</a:t>
            </a:r>
          </a:p>
        </p:txBody>
      </p:sp>
      <p:sp>
        <p:nvSpPr>
          <p:cNvPr id="69635" name="Rectangle 3"/>
          <p:cNvSpPr>
            <a:spLocks noGrp="1" noChangeArrowheads="1"/>
          </p:cNvSpPr>
          <p:nvPr>
            <p:ph type="body" sz="half" idx="1"/>
          </p:nvPr>
        </p:nvSpPr>
        <p:spPr/>
        <p:txBody>
          <a:bodyPr/>
          <a:lstStyle/>
          <a:p>
            <a:pPr eaLnBrk="1" hangingPunct="1">
              <a:lnSpc>
                <a:spcPct val="90000"/>
              </a:lnSpc>
            </a:pPr>
            <a:r>
              <a:rPr lang="en-US" sz="2000" dirty="0">
                <a:ea typeface="ＭＳ Ｐゴシック" pitchFamily="-107" charset="-128"/>
                <a:cs typeface="ＭＳ Ｐゴシック" pitchFamily="-107" charset="-128"/>
              </a:rPr>
              <a:t>Acquired</a:t>
            </a:r>
          </a:p>
          <a:p>
            <a:pPr lvl="1" eaLnBrk="1" hangingPunct="1">
              <a:lnSpc>
                <a:spcPct val="90000"/>
              </a:lnSpc>
            </a:pPr>
            <a:r>
              <a:rPr lang="en-US" sz="1600" b="1" dirty="0" err="1"/>
              <a:t>Acetylzolamide</a:t>
            </a:r>
            <a:r>
              <a:rPr lang="en-US" sz="1600" b="1" dirty="0"/>
              <a:t> </a:t>
            </a:r>
          </a:p>
          <a:p>
            <a:pPr lvl="1" eaLnBrk="1" hangingPunct="1">
              <a:lnSpc>
                <a:spcPct val="90000"/>
              </a:lnSpc>
            </a:pPr>
            <a:r>
              <a:rPr lang="en-US" sz="1600" dirty="0" err="1"/>
              <a:t>Ifosfamide</a:t>
            </a:r>
            <a:r>
              <a:rPr lang="en-US" sz="1600" dirty="0"/>
              <a:t> </a:t>
            </a:r>
          </a:p>
          <a:p>
            <a:pPr lvl="1" eaLnBrk="1" hangingPunct="1">
              <a:lnSpc>
                <a:spcPct val="90000"/>
              </a:lnSpc>
            </a:pPr>
            <a:r>
              <a:rPr lang="en-US" sz="1600" dirty="0"/>
              <a:t>Chronic hypocalcemia</a:t>
            </a:r>
          </a:p>
          <a:p>
            <a:pPr lvl="1" eaLnBrk="1" hangingPunct="1">
              <a:lnSpc>
                <a:spcPct val="90000"/>
              </a:lnSpc>
            </a:pPr>
            <a:r>
              <a:rPr lang="en-US" sz="1600" b="1" dirty="0"/>
              <a:t>Multiple myeloma</a:t>
            </a:r>
          </a:p>
          <a:p>
            <a:pPr lvl="1" eaLnBrk="1" hangingPunct="1">
              <a:lnSpc>
                <a:spcPct val="90000"/>
              </a:lnSpc>
            </a:pPr>
            <a:r>
              <a:rPr lang="en-US" sz="1600" dirty="0"/>
              <a:t>Cisplatin</a:t>
            </a:r>
          </a:p>
          <a:p>
            <a:pPr lvl="1" eaLnBrk="1" hangingPunct="1">
              <a:lnSpc>
                <a:spcPct val="90000"/>
              </a:lnSpc>
            </a:pPr>
            <a:r>
              <a:rPr lang="en-US" sz="1600" b="1" dirty="0"/>
              <a:t>Lead toxicity</a:t>
            </a:r>
          </a:p>
          <a:p>
            <a:pPr lvl="1" eaLnBrk="1" hangingPunct="1">
              <a:lnSpc>
                <a:spcPct val="90000"/>
              </a:lnSpc>
            </a:pPr>
            <a:r>
              <a:rPr lang="en-US" sz="1600" dirty="0"/>
              <a:t>Mercury poisoning</a:t>
            </a:r>
          </a:p>
          <a:p>
            <a:pPr lvl="1" eaLnBrk="1" hangingPunct="1">
              <a:lnSpc>
                <a:spcPct val="90000"/>
              </a:lnSpc>
            </a:pPr>
            <a:r>
              <a:rPr lang="en-US" sz="1600" dirty="0" err="1"/>
              <a:t>Streptozocin</a:t>
            </a:r>
            <a:endParaRPr lang="en-US" sz="1600" dirty="0"/>
          </a:p>
          <a:p>
            <a:pPr lvl="1" eaLnBrk="1" hangingPunct="1">
              <a:lnSpc>
                <a:spcPct val="90000"/>
              </a:lnSpc>
            </a:pPr>
            <a:r>
              <a:rPr lang="en-US" sz="1600" dirty="0"/>
              <a:t>Expired </a:t>
            </a:r>
            <a:r>
              <a:rPr lang="en-US" sz="1600" dirty="0" smtClean="0"/>
              <a:t>tetracycline</a:t>
            </a:r>
            <a:endParaRPr lang="en-US" sz="1600" dirty="0"/>
          </a:p>
        </p:txBody>
      </p:sp>
      <p:sp>
        <p:nvSpPr>
          <p:cNvPr id="69636" name="Rectangle 5"/>
          <p:cNvSpPr>
            <a:spLocks noGrp="1" noChangeArrowheads="1"/>
          </p:cNvSpPr>
          <p:nvPr>
            <p:ph type="body" sz="half" idx="2"/>
          </p:nvPr>
        </p:nvSpPr>
        <p:spPr/>
        <p:txBody>
          <a:bodyPr/>
          <a:lstStyle/>
          <a:p>
            <a:pPr eaLnBrk="1" hangingPunct="1">
              <a:lnSpc>
                <a:spcPct val="90000"/>
              </a:lnSpc>
            </a:pPr>
            <a:r>
              <a:rPr lang="en-US" sz="2000" dirty="0">
                <a:ea typeface="ＭＳ Ｐゴシック" pitchFamily="-107" charset="-128"/>
                <a:cs typeface="ＭＳ Ｐゴシック" pitchFamily="-107" charset="-128"/>
              </a:rPr>
              <a:t>Genetic</a:t>
            </a:r>
          </a:p>
          <a:p>
            <a:pPr lvl="1" eaLnBrk="1" hangingPunct="1">
              <a:lnSpc>
                <a:spcPct val="90000"/>
              </a:lnSpc>
            </a:pPr>
            <a:r>
              <a:rPr lang="en-US" sz="1600" dirty="0" err="1"/>
              <a:t>Cystinosis</a:t>
            </a:r>
            <a:endParaRPr lang="en-US" sz="1600" dirty="0"/>
          </a:p>
          <a:p>
            <a:pPr lvl="1" eaLnBrk="1" hangingPunct="1">
              <a:lnSpc>
                <a:spcPct val="90000"/>
              </a:lnSpc>
            </a:pPr>
            <a:r>
              <a:rPr lang="en-US" sz="1600" dirty="0" err="1"/>
              <a:t>Galactosemia</a:t>
            </a:r>
            <a:endParaRPr lang="en-US" sz="1600" dirty="0"/>
          </a:p>
          <a:p>
            <a:pPr lvl="1" eaLnBrk="1" hangingPunct="1">
              <a:lnSpc>
                <a:spcPct val="90000"/>
              </a:lnSpc>
            </a:pPr>
            <a:r>
              <a:rPr lang="en-US" sz="1600" dirty="0"/>
              <a:t>Hereditary fructose intolerance</a:t>
            </a:r>
          </a:p>
          <a:p>
            <a:pPr lvl="1" eaLnBrk="1" hangingPunct="1">
              <a:lnSpc>
                <a:spcPct val="90000"/>
              </a:lnSpc>
            </a:pPr>
            <a:r>
              <a:rPr lang="en-US" sz="1600" dirty="0"/>
              <a:t>Wilson’s disease</a:t>
            </a:r>
            <a:endParaRPr lang="en-US" sz="2000" dirty="0" smtClean="0">
              <a:ea typeface="ＭＳ Ｐゴシック" pitchFamily="-107" charset="-128"/>
              <a:cs typeface="ＭＳ Ｐゴシック" pitchFamily="-107" charset="-128"/>
            </a:endParaRPr>
          </a:p>
          <a:p>
            <a:pPr eaLnBrk="1" hangingPunct="1"/>
            <a:r>
              <a:rPr lang="en-US" sz="2000" dirty="0" smtClean="0">
                <a:ea typeface="ＭＳ Ｐゴシック" pitchFamily="-107" charset="-128"/>
                <a:cs typeface="ＭＳ Ｐゴシック" pitchFamily="-107" charset="-128"/>
              </a:rPr>
              <a:t>Hyperparathyroidism</a:t>
            </a:r>
          </a:p>
          <a:p>
            <a:pPr lvl="1" eaLnBrk="1" hangingPunct="1"/>
            <a:r>
              <a:rPr lang="en-US" sz="1600" dirty="0" smtClean="0">
                <a:ea typeface="ＭＳ Ｐゴシック" pitchFamily="-107" charset="-128"/>
                <a:cs typeface="ＭＳ Ｐゴシック" pitchFamily="-107" charset="-128"/>
              </a:rPr>
              <a:t>Variable</a:t>
            </a:r>
            <a:endParaRPr lang="en-US" sz="1600" dirty="0" smtClean="0">
              <a:ea typeface="ＭＳ Ｐゴシック" pitchFamily="-107" charset="-128"/>
              <a:cs typeface="ＭＳ Ｐゴシック" pitchFamily="-107" charset="-128"/>
            </a:endParaRPr>
          </a:p>
          <a:p>
            <a:pPr eaLnBrk="1" hangingPunct="1"/>
            <a:r>
              <a:rPr lang="en-US" sz="2000" dirty="0">
                <a:ea typeface="ＭＳ Ｐゴシック" pitchFamily="-107" charset="-128"/>
                <a:cs typeface="ＭＳ Ｐゴシック" pitchFamily="-107" charset="-128"/>
              </a:rPr>
              <a:t>Chronic</a:t>
            </a:r>
            <a:r>
              <a:rPr lang="en-US" sz="2000" dirty="0" smtClean="0">
                <a:ea typeface="ＭＳ Ｐゴシック" pitchFamily="-107" charset="-128"/>
                <a:cs typeface="ＭＳ Ｐゴシック" pitchFamily="-107" charset="-128"/>
              </a:rPr>
              <a:t> respiratory alkalosis</a:t>
            </a:r>
          </a:p>
          <a:p>
            <a:pPr lvl="1" eaLnBrk="1" hangingPunct="1"/>
            <a:r>
              <a:rPr lang="en-US" sz="1800" dirty="0"/>
              <a:t>Intracellular alkalosis</a:t>
            </a:r>
          </a:p>
        </p:txBody>
      </p:sp>
    </p:spTree>
  </p:cSld>
  <p:clrMapOvr>
    <a:masterClrMapping/>
  </p:clrMapOvr>
  <p:transition>
    <p:cover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Determine the primary disorder</a:t>
            </a:r>
          </a:p>
        </p:txBody>
      </p:sp>
      <p:sp>
        <p:nvSpPr>
          <p:cNvPr id="20483" name="Rectangle 3"/>
          <p:cNvSpPr>
            <a:spLocks noGrp="1" noChangeArrowheads="1"/>
          </p:cNvSpPr>
          <p:nvPr>
            <p:ph type="body" idx="1"/>
          </p:nvPr>
        </p:nvSpPr>
        <p:spPr>
          <a:xfrm>
            <a:off x="609600" y="3124200"/>
            <a:ext cx="7772400" cy="1371600"/>
          </a:xfrm>
          <a:solidFill>
            <a:schemeClr val="bg1"/>
          </a:solidFill>
        </p:spPr>
        <p:txBody>
          <a:bodyPr/>
          <a:lstStyle/>
          <a:p>
            <a:pPr marL="609600" indent="-609600" eaLnBrk="1" hangingPunct="1">
              <a:buFontTx/>
              <a:buAutoNum type="arabicPeriod"/>
            </a:pPr>
            <a:r>
              <a:rPr lang="en-US" sz="2000">
                <a:ea typeface="ＭＳ Ｐゴシック" pitchFamily="-107" charset="-128"/>
                <a:cs typeface="ＭＳ Ｐゴシック" pitchFamily="-107" charset="-128"/>
              </a:rPr>
              <a:t>Acidosis or alkalosis</a:t>
            </a:r>
          </a:p>
          <a:p>
            <a:pPr marL="990600" lvl="1" indent="-533400" eaLnBrk="1" hangingPunct="1"/>
            <a:r>
              <a:rPr lang="en-US" sz="1800"/>
              <a:t>If the pH is less than 7.4 it is acidosis</a:t>
            </a:r>
          </a:p>
          <a:p>
            <a:pPr marL="990600" lvl="1" indent="-533400" eaLnBrk="1" hangingPunct="1"/>
            <a:r>
              <a:rPr lang="en-US" sz="1800"/>
              <a:t>If the pH is greater than 7.4 it is alkalosis</a:t>
            </a:r>
          </a:p>
        </p:txBody>
      </p:sp>
      <p:sp>
        <p:nvSpPr>
          <p:cNvPr id="20484" name="Rectangle 4"/>
          <p:cNvSpPr>
            <a:spLocks noChangeArrowheads="1"/>
          </p:cNvSpPr>
          <p:nvPr/>
        </p:nvSpPr>
        <p:spPr bwMode="auto">
          <a:xfrm>
            <a:off x="609600" y="4495800"/>
            <a:ext cx="7772400" cy="2362200"/>
          </a:xfrm>
          <a:prstGeom prst="rect">
            <a:avLst/>
          </a:prstGeom>
          <a:noFill/>
          <a:ln w="9525">
            <a:noFill/>
            <a:miter lim="800000"/>
            <a:headEnd/>
            <a:tailEnd/>
          </a:ln>
        </p:spPr>
        <p:txBody>
          <a:bodyPr>
            <a:prstTxWarp prst="textNoShape">
              <a:avLst/>
            </a:prstTxWarp>
          </a:bodyPr>
          <a:lstStyle/>
          <a:p>
            <a:pPr marL="609600" indent="-609600" eaLnBrk="1" hangingPunct="1">
              <a:spcBef>
                <a:spcPct val="20000"/>
              </a:spcBef>
              <a:buFontTx/>
              <a:buAutoNum type="arabicPeriod" startAt="2"/>
            </a:pPr>
            <a:r>
              <a:rPr lang="en-US" sz="2000">
                <a:latin typeface="New Century Schlbk" pitchFamily="-46" charset="0"/>
              </a:rPr>
              <a:t>Determine if it is respiratory or metabolic</a:t>
            </a:r>
          </a:p>
          <a:p>
            <a:pPr marL="990600" lvl="1" indent="-533400" eaLnBrk="1" hangingPunct="1">
              <a:spcBef>
                <a:spcPct val="20000"/>
              </a:spcBef>
              <a:buFontTx/>
              <a:buChar char="–"/>
            </a:pPr>
            <a:r>
              <a:rPr lang="en-US" sz="1800">
                <a:latin typeface="New Century Schlbk" pitchFamily="-46" charset="0"/>
                <a:ea typeface="ＭＳ Ｐゴシック" pitchFamily="-107" charset="-128"/>
                <a:cs typeface="ＭＳ Ｐゴシック" pitchFamily="-107" charset="-128"/>
              </a:rPr>
              <a:t>If the pH, bicarbonate and pCO</a:t>
            </a:r>
            <a:r>
              <a:rPr lang="en-US" sz="1800" baseline="-25000">
                <a:latin typeface="New Century Schlbk" pitchFamily="-46" charset="0"/>
                <a:ea typeface="ＭＳ Ｐゴシック" pitchFamily="-107" charset="-128"/>
                <a:cs typeface="ＭＳ Ｐゴシック" pitchFamily="-107" charset="-128"/>
              </a:rPr>
              <a:t>2</a:t>
            </a:r>
            <a:r>
              <a:rPr lang="en-US" sz="1800">
                <a:latin typeface="New Century Schlbk" pitchFamily="-46" charset="0"/>
                <a:ea typeface="ＭＳ Ｐゴシック" pitchFamily="-107" charset="-128"/>
                <a:cs typeface="ＭＳ Ｐゴシック" pitchFamily="-107" charset="-128"/>
              </a:rPr>
              <a:t> all move in the same direction (up </a:t>
            </a:r>
            <a:r>
              <a:rPr lang="en-US" sz="1800" b="1" i="1">
                <a:latin typeface="New Century Schlbk" pitchFamily="-46" charset="0"/>
                <a:ea typeface="ＭＳ Ｐゴシック" pitchFamily="-107" charset="-128"/>
                <a:cs typeface="ＭＳ Ｐゴシック" pitchFamily="-107" charset="-128"/>
              </a:rPr>
              <a:t>or</a:t>
            </a:r>
            <a:r>
              <a:rPr lang="en-US" sz="1800">
                <a:latin typeface="New Century Schlbk" pitchFamily="-46" charset="0"/>
                <a:ea typeface="ＭＳ Ｐゴシック" pitchFamily="-107" charset="-128"/>
                <a:cs typeface="ＭＳ Ｐゴシック" pitchFamily="-107" charset="-128"/>
              </a:rPr>
              <a:t> down) it is metabolic</a:t>
            </a:r>
          </a:p>
          <a:p>
            <a:pPr marL="990600" lvl="1" indent="-533400" eaLnBrk="1" hangingPunct="1">
              <a:spcBef>
                <a:spcPct val="20000"/>
              </a:spcBef>
              <a:buFontTx/>
              <a:buChar char="–"/>
            </a:pPr>
            <a:r>
              <a:rPr lang="en-US" sz="1800">
                <a:latin typeface="New Century Schlbk" pitchFamily="-46" charset="0"/>
                <a:ea typeface="ＭＳ Ｐゴシック" pitchFamily="-107" charset="-128"/>
                <a:cs typeface="ＭＳ Ｐゴシック" pitchFamily="-107" charset="-128"/>
              </a:rPr>
              <a:t>If the pH, bicarbonate and pCO</a:t>
            </a:r>
            <a:r>
              <a:rPr lang="en-US" sz="1800" baseline="-25000">
                <a:latin typeface="New Century Schlbk" pitchFamily="-46" charset="0"/>
                <a:ea typeface="ＭＳ Ｐゴシック" pitchFamily="-107" charset="-128"/>
                <a:cs typeface="ＭＳ Ｐゴシック" pitchFamily="-107" charset="-128"/>
              </a:rPr>
              <a:t>2</a:t>
            </a:r>
            <a:r>
              <a:rPr lang="en-US" sz="1800">
                <a:latin typeface="New Century Schlbk" pitchFamily="-46" charset="0"/>
                <a:ea typeface="ＭＳ Ｐゴシック" pitchFamily="-107" charset="-128"/>
                <a:cs typeface="ＭＳ Ｐゴシック" pitchFamily="-107" charset="-128"/>
              </a:rPr>
              <a:t> move in discordant directions (up </a:t>
            </a:r>
            <a:r>
              <a:rPr lang="en-US" sz="1800" b="1" i="1">
                <a:latin typeface="New Century Schlbk" pitchFamily="-46" charset="0"/>
                <a:ea typeface="ＭＳ Ｐゴシック" pitchFamily="-107" charset="-128"/>
                <a:cs typeface="ＭＳ Ｐゴシック" pitchFamily="-107" charset="-128"/>
              </a:rPr>
              <a:t>and</a:t>
            </a:r>
            <a:r>
              <a:rPr lang="en-US" sz="1800">
                <a:latin typeface="New Century Schlbk" pitchFamily="-46" charset="0"/>
                <a:ea typeface="ＭＳ Ｐゴシック" pitchFamily="-107" charset="-128"/>
                <a:cs typeface="ＭＳ Ｐゴシック" pitchFamily="-107" charset="-128"/>
              </a:rPr>
              <a:t> down) it is respiratory</a:t>
            </a:r>
          </a:p>
        </p:txBody>
      </p:sp>
      <p:sp>
        <p:nvSpPr>
          <p:cNvPr id="20485" name="Text Box 6"/>
          <p:cNvSpPr txBox="1">
            <a:spLocks noChangeArrowheads="1"/>
          </p:cNvSpPr>
          <p:nvPr/>
        </p:nvSpPr>
        <p:spPr bwMode="auto">
          <a:xfrm>
            <a:off x="1765300" y="1781175"/>
            <a:ext cx="5638800" cy="823913"/>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en-US" sz="4800" b="1">
                <a:solidFill>
                  <a:schemeClr val="accent2"/>
                </a:solidFill>
              </a:rPr>
              <a:t>7.34  / 87  /  33  /  16</a:t>
            </a:r>
          </a:p>
        </p:txBody>
      </p:sp>
      <p:sp>
        <p:nvSpPr>
          <p:cNvPr id="396296" name="Rectangle 8"/>
          <p:cNvSpPr>
            <a:spLocks noChangeArrowheads="1"/>
          </p:cNvSpPr>
          <p:nvPr/>
        </p:nvSpPr>
        <p:spPr bwMode="auto">
          <a:xfrm>
            <a:off x="609600" y="3124200"/>
            <a:ext cx="7772400" cy="1219200"/>
          </a:xfrm>
          <a:prstGeom prst="rect">
            <a:avLst/>
          </a:prstGeom>
          <a:solidFill>
            <a:schemeClr val="bg1"/>
          </a:solidFill>
          <a:ln w="9525">
            <a:noFill/>
            <a:miter lim="800000"/>
            <a:headEnd/>
            <a:tailEnd/>
          </a:ln>
        </p:spPr>
        <p:txBody>
          <a:bodyPr>
            <a:prstTxWarp prst="textNoShape">
              <a:avLst/>
            </a:prstTxWarp>
          </a:bodyPr>
          <a:lstStyle/>
          <a:p>
            <a:pPr marL="609600" indent="-609600" eaLnBrk="1" hangingPunct="1">
              <a:spcBef>
                <a:spcPct val="20000"/>
              </a:spcBef>
              <a:buFontTx/>
              <a:buAutoNum type="arabicPeriod"/>
            </a:pPr>
            <a:r>
              <a:rPr lang="en-US" sz="2000" dirty="0">
                <a:latin typeface="New Century Schlbk" pitchFamily="-46" charset="0"/>
              </a:rPr>
              <a:t>Acidosis or alkalosis</a:t>
            </a:r>
          </a:p>
          <a:p>
            <a:pPr marL="990600" lvl="1" indent="-533400" eaLnBrk="1" hangingPunct="1">
              <a:spcBef>
                <a:spcPct val="20000"/>
              </a:spcBef>
              <a:buFontTx/>
              <a:buChar char="–"/>
            </a:pPr>
            <a:r>
              <a:rPr lang="en-US" sz="1800" b="1" dirty="0">
                <a:solidFill>
                  <a:srgbClr val="FF0000"/>
                </a:solidFill>
                <a:latin typeface="New Century Schlbk" pitchFamily="-46" charset="0"/>
                <a:ea typeface="ＭＳ Ｐゴシック" pitchFamily="-107" charset="-128"/>
                <a:cs typeface="ＭＳ Ｐゴシック" pitchFamily="-107" charset="-128"/>
              </a:rPr>
              <a:t>If the pH is less than 7.4 it is acidosis</a:t>
            </a:r>
          </a:p>
          <a:p>
            <a:pPr marL="990600" lvl="1" indent="-533400" eaLnBrk="1" hangingPunct="1">
              <a:spcBef>
                <a:spcPct val="20000"/>
              </a:spcBef>
              <a:buFontTx/>
              <a:buChar char="–"/>
            </a:pPr>
            <a:r>
              <a:rPr lang="en-US" sz="1800" dirty="0">
                <a:latin typeface="New Century Schlbk" pitchFamily="-46" charset="0"/>
                <a:ea typeface="ＭＳ Ｐゴシック" pitchFamily="-107" charset="-128"/>
                <a:cs typeface="ＭＳ Ｐゴシック" pitchFamily="-107" charset="-128"/>
              </a:rPr>
              <a:t>If the pH is greater than 7.4 it is alkalosis</a:t>
            </a:r>
          </a:p>
        </p:txBody>
      </p:sp>
      <p:sp>
        <p:nvSpPr>
          <p:cNvPr id="396297" name="AutoShape 9"/>
          <p:cNvSpPr>
            <a:spLocks noChangeArrowheads="1"/>
          </p:cNvSpPr>
          <p:nvPr/>
        </p:nvSpPr>
        <p:spPr bwMode="auto">
          <a:xfrm>
            <a:off x="1981200" y="1752600"/>
            <a:ext cx="457200" cy="990600"/>
          </a:xfrm>
          <a:prstGeom prst="downArrow">
            <a:avLst>
              <a:gd name="adj1" fmla="val 50000"/>
              <a:gd name="adj2" fmla="val 54167"/>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396298" name="AutoShape 10"/>
          <p:cNvSpPr>
            <a:spLocks noChangeArrowheads="1"/>
          </p:cNvSpPr>
          <p:nvPr/>
        </p:nvSpPr>
        <p:spPr bwMode="auto">
          <a:xfrm>
            <a:off x="4996356" y="1752600"/>
            <a:ext cx="457200" cy="990600"/>
          </a:xfrm>
          <a:prstGeom prst="downArrow">
            <a:avLst>
              <a:gd name="adj1" fmla="val 50000"/>
              <a:gd name="adj2" fmla="val 54167"/>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396299" name="AutoShape 11"/>
          <p:cNvSpPr>
            <a:spLocks noChangeArrowheads="1"/>
          </p:cNvSpPr>
          <p:nvPr/>
        </p:nvSpPr>
        <p:spPr bwMode="auto">
          <a:xfrm>
            <a:off x="6096000" y="1752600"/>
            <a:ext cx="457200" cy="990600"/>
          </a:xfrm>
          <a:prstGeom prst="downArrow">
            <a:avLst>
              <a:gd name="adj1" fmla="val 50000"/>
              <a:gd name="adj2" fmla="val 54167"/>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20490" name="Text Box 13"/>
          <p:cNvSpPr txBox="1">
            <a:spLocks noChangeArrowheads="1"/>
          </p:cNvSpPr>
          <p:nvPr/>
        </p:nvSpPr>
        <p:spPr bwMode="auto">
          <a:xfrm>
            <a:off x="1765300" y="1778000"/>
            <a:ext cx="5638800" cy="823913"/>
          </a:xfrm>
          <a:prstGeom prst="rect">
            <a:avLst/>
          </a:prstGeom>
          <a:noFill/>
          <a:ln w="9525">
            <a:noFill/>
            <a:miter lim="800000"/>
            <a:headEnd/>
            <a:tailEnd/>
          </a:ln>
        </p:spPr>
        <p:txBody>
          <a:bodyPr>
            <a:prstTxWarp prst="textNoShape">
              <a:avLst/>
            </a:prstTxWarp>
            <a:spAutoFit/>
          </a:bodyPr>
          <a:lstStyle/>
          <a:p>
            <a:pPr>
              <a:spcBef>
                <a:spcPct val="50000"/>
              </a:spcBef>
            </a:pPr>
            <a:r>
              <a:rPr lang="en-US" sz="4800" b="1" dirty="0">
                <a:solidFill>
                  <a:srgbClr val="FF0000"/>
                </a:solidFill>
              </a:rPr>
              <a:t>7.34</a:t>
            </a:r>
            <a:r>
              <a:rPr lang="en-US" sz="4800" b="1" dirty="0">
                <a:solidFill>
                  <a:schemeClr val="accent2"/>
                </a:solidFill>
              </a:rPr>
              <a:t>  / 87  /  33  /  16</a:t>
            </a:r>
          </a:p>
        </p:txBody>
      </p:sp>
      <p:sp>
        <p:nvSpPr>
          <p:cNvPr id="20491" name="Text Box 14"/>
          <p:cNvSpPr txBox="1">
            <a:spLocks noChangeArrowheads="1"/>
          </p:cNvSpPr>
          <p:nvPr/>
        </p:nvSpPr>
        <p:spPr bwMode="auto">
          <a:xfrm>
            <a:off x="1981200" y="2514600"/>
            <a:ext cx="5105400" cy="338554"/>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600" b="1" dirty="0">
                <a:solidFill>
                  <a:schemeClr val="accent2"/>
                </a:solidFill>
              </a:rPr>
              <a:t>        pH         /       pO2       /  </a:t>
            </a:r>
            <a:r>
              <a:rPr lang="en-US" sz="1600" b="1" dirty="0" smtClean="0">
                <a:solidFill>
                  <a:schemeClr val="accent2"/>
                </a:solidFill>
              </a:rPr>
              <a:t>	   pCO</a:t>
            </a:r>
            <a:r>
              <a:rPr lang="en-US" sz="1600" b="1" baseline="-25000" dirty="0" smtClean="0">
                <a:solidFill>
                  <a:schemeClr val="accent2"/>
                </a:solidFill>
              </a:rPr>
              <a:t>2     </a:t>
            </a:r>
            <a:r>
              <a:rPr lang="en-US" sz="1600" b="1" dirty="0" smtClean="0">
                <a:solidFill>
                  <a:schemeClr val="accent2"/>
                </a:solidFill>
              </a:rPr>
              <a:t>  </a:t>
            </a:r>
            <a:r>
              <a:rPr lang="en-US" sz="1600" b="1" dirty="0">
                <a:solidFill>
                  <a:schemeClr val="accent2"/>
                </a:solidFill>
              </a:rPr>
              <a:t>/          HCO</a:t>
            </a:r>
            <a:r>
              <a:rPr lang="en-US" sz="1600" b="1" baseline="-25000" dirty="0">
                <a:solidFill>
                  <a:schemeClr val="accent2"/>
                </a:solidFill>
              </a:rPr>
              <a:t>3</a:t>
            </a:r>
            <a:endParaRPr lang="en-US" sz="1600" b="1" dirty="0">
              <a:solidFill>
                <a:schemeClr val="accent2"/>
              </a:solidFill>
            </a:endParaRPr>
          </a:p>
        </p:txBody>
      </p:sp>
      <p:sp>
        <p:nvSpPr>
          <p:cNvPr id="396303" name="Rectangle 15"/>
          <p:cNvSpPr>
            <a:spLocks noChangeArrowheads="1"/>
          </p:cNvSpPr>
          <p:nvPr/>
        </p:nvSpPr>
        <p:spPr bwMode="auto">
          <a:xfrm>
            <a:off x="609600" y="4495800"/>
            <a:ext cx="7772400" cy="2362200"/>
          </a:xfrm>
          <a:prstGeom prst="rect">
            <a:avLst/>
          </a:prstGeom>
          <a:solidFill>
            <a:schemeClr val="bg1"/>
          </a:solidFill>
          <a:ln w="9525">
            <a:noFill/>
            <a:miter lim="800000"/>
            <a:headEnd/>
            <a:tailEnd/>
          </a:ln>
        </p:spPr>
        <p:txBody>
          <a:bodyPr>
            <a:prstTxWarp prst="textNoShape">
              <a:avLst/>
            </a:prstTxWarp>
          </a:bodyPr>
          <a:lstStyle/>
          <a:p>
            <a:pPr marL="609600" indent="-609600" eaLnBrk="1" hangingPunct="1">
              <a:spcBef>
                <a:spcPct val="20000"/>
              </a:spcBef>
              <a:buFontTx/>
              <a:buAutoNum type="arabicPeriod" startAt="2"/>
            </a:pPr>
            <a:r>
              <a:rPr lang="en-US" sz="2000">
                <a:latin typeface="New Century Schlbk" pitchFamily="-46" charset="0"/>
              </a:rPr>
              <a:t>Determine if it is respiratory or metabolic</a:t>
            </a:r>
          </a:p>
          <a:p>
            <a:pPr marL="990600" lvl="1" indent="-533400" eaLnBrk="1" hangingPunct="1">
              <a:spcBef>
                <a:spcPct val="20000"/>
              </a:spcBef>
              <a:buFontTx/>
              <a:buChar char="–"/>
            </a:pPr>
            <a:r>
              <a:rPr lang="en-US" sz="1800" b="1">
                <a:solidFill>
                  <a:srgbClr val="FF0000"/>
                </a:solidFill>
                <a:latin typeface="New Century Schlbk" pitchFamily="-46" charset="0"/>
                <a:ea typeface="ＭＳ Ｐゴシック" pitchFamily="-107" charset="-128"/>
                <a:cs typeface="ＭＳ Ｐゴシック" pitchFamily="-107" charset="-128"/>
              </a:rPr>
              <a:t>If</a:t>
            </a:r>
            <a:r>
              <a:rPr lang="en-US" sz="1800">
                <a:latin typeface="New Century Schlbk" pitchFamily="-46" charset="0"/>
                <a:ea typeface="ＭＳ Ｐゴシック" pitchFamily="-107" charset="-128"/>
                <a:cs typeface="ＭＳ Ｐゴシック" pitchFamily="-107" charset="-128"/>
              </a:rPr>
              <a:t> </a:t>
            </a:r>
            <a:r>
              <a:rPr lang="en-US" sz="1800" b="1">
                <a:solidFill>
                  <a:srgbClr val="FF0000"/>
                </a:solidFill>
                <a:latin typeface="New Century Schlbk" pitchFamily="-46" charset="0"/>
                <a:ea typeface="ＭＳ Ｐゴシック" pitchFamily="-107" charset="-128"/>
                <a:cs typeface="ＭＳ Ｐゴシック" pitchFamily="-107" charset="-128"/>
              </a:rPr>
              <a:t>the pH, bicarbonate and pCO</a:t>
            </a:r>
            <a:r>
              <a:rPr lang="en-US" sz="1800" b="1" baseline="-25000">
                <a:solidFill>
                  <a:srgbClr val="FF0000"/>
                </a:solidFill>
                <a:latin typeface="New Century Schlbk" pitchFamily="-46" charset="0"/>
                <a:ea typeface="ＭＳ Ｐゴシック" pitchFamily="-107" charset="-128"/>
                <a:cs typeface="ＭＳ Ｐゴシック" pitchFamily="-107" charset="-128"/>
              </a:rPr>
              <a:t>2</a:t>
            </a:r>
            <a:r>
              <a:rPr lang="en-US" sz="1800" b="1">
                <a:solidFill>
                  <a:srgbClr val="FF0000"/>
                </a:solidFill>
                <a:latin typeface="New Century Schlbk" pitchFamily="-46" charset="0"/>
                <a:ea typeface="ＭＳ Ｐゴシック" pitchFamily="-107" charset="-128"/>
                <a:cs typeface="ＭＳ Ｐゴシック" pitchFamily="-107" charset="-128"/>
              </a:rPr>
              <a:t> all move in the same direction (up or down) it is metabolic</a:t>
            </a:r>
            <a:endParaRPr lang="en-US" sz="1800">
              <a:latin typeface="New Century Schlbk" pitchFamily="-46" charset="0"/>
              <a:ea typeface="ＭＳ Ｐゴシック" pitchFamily="-107" charset="-128"/>
              <a:cs typeface="ＭＳ Ｐゴシック" pitchFamily="-107" charset="-128"/>
            </a:endParaRPr>
          </a:p>
          <a:p>
            <a:pPr marL="990600" lvl="1" indent="-533400" eaLnBrk="1" hangingPunct="1">
              <a:spcBef>
                <a:spcPct val="20000"/>
              </a:spcBef>
              <a:buFontTx/>
              <a:buChar char="–"/>
            </a:pPr>
            <a:r>
              <a:rPr lang="en-US" sz="1800">
                <a:latin typeface="New Century Schlbk" pitchFamily="-46" charset="0"/>
                <a:ea typeface="ＭＳ Ｐゴシック" pitchFamily="-107" charset="-128"/>
                <a:cs typeface="ＭＳ Ｐゴシック" pitchFamily="-107" charset="-128"/>
              </a:rPr>
              <a:t>If the pH, bicarbonate and pCO</a:t>
            </a:r>
            <a:r>
              <a:rPr lang="en-US" sz="1800" baseline="-25000">
                <a:latin typeface="New Century Schlbk" pitchFamily="-46" charset="0"/>
                <a:ea typeface="ＭＳ Ｐゴシック" pitchFamily="-107" charset="-128"/>
                <a:cs typeface="ＭＳ Ｐゴシック" pitchFamily="-107" charset="-128"/>
              </a:rPr>
              <a:t>2</a:t>
            </a:r>
            <a:r>
              <a:rPr lang="en-US" sz="1800">
                <a:latin typeface="New Century Schlbk" pitchFamily="-46" charset="0"/>
                <a:ea typeface="ＭＳ Ｐゴシック" pitchFamily="-107" charset="-128"/>
                <a:cs typeface="ＭＳ Ｐゴシック" pitchFamily="-107" charset="-128"/>
              </a:rPr>
              <a:t> move in discordant directions (up </a:t>
            </a:r>
            <a:br>
              <a:rPr lang="en-US" sz="1800">
                <a:latin typeface="New Century Schlbk" pitchFamily="-46" charset="0"/>
                <a:ea typeface="ＭＳ Ｐゴシック" pitchFamily="-107" charset="-128"/>
                <a:cs typeface="ＭＳ Ｐゴシック" pitchFamily="-107" charset="-128"/>
              </a:rPr>
            </a:br>
            <a:r>
              <a:rPr lang="en-US" sz="1800" b="1">
                <a:latin typeface="New Century Schlbk" pitchFamily="-46" charset="0"/>
                <a:ea typeface="ＭＳ Ｐゴシック" pitchFamily="-107" charset="-128"/>
                <a:cs typeface="ＭＳ Ｐゴシック" pitchFamily="-107" charset="-128"/>
              </a:rPr>
              <a:t>and </a:t>
            </a:r>
            <a:r>
              <a:rPr lang="en-US" sz="1800">
                <a:latin typeface="New Century Schlbk" pitchFamily="-46" charset="0"/>
                <a:ea typeface="ＭＳ Ｐゴシック" pitchFamily="-107" charset="-128"/>
                <a:cs typeface="ＭＳ Ｐゴシック" pitchFamily="-107" charset="-128"/>
              </a:rPr>
              <a:t>down) it is respiratory</a:t>
            </a:r>
          </a:p>
        </p:txBody>
      </p:sp>
      <p:sp>
        <p:nvSpPr>
          <p:cNvPr id="396304" name="Text Box 16"/>
          <p:cNvSpPr txBox="1">
            <a:spLocks noChangeArrowheads="1"/>
          </p:cNvSpPr>
          <p:nvPr/>
        </p:nvSpPr>
        <p:spPr bwMode="auto">
          <a:xfrm>
            <a:off x="228600" y="3071812"/>
            <a:ext cx="8610600" cy="3786188"/>
          </a:xfrm>
          <a:prstGeom prst="rect">
            <a:avLst/>
          </a:prstGeom>
          <a:solidFill>
            <a:schemeClr val="bg1"/>
          </a:solidFill>
          <a:ln w="9525">
            <a:noFill/>
            <a:miter lim="800000"/>
            <a:headEnd/>
            <a:tailEnd/>
          </a:ln>
        </p:spPr>
        <p:txBody>
          <a:bodyPr>
            <a:prstTxWarp prst="textNoShape">
              <a:avLst/>
            </a:prstTxWarp>
            <a:spAutoFit/>
          </a:bodyPr>
          <a:lstStyle/>
          <a:p>
            <a:pPr algn="ctr">
              <a:spcBef>
                <a:spcPct val="50000"/>
              </a:spcBef>
            </a:pPr>
            <a:endParaRPr lang="en-US" i="1" dirty="0"/>
          </a:p>
          <a:p>
            <a:pPr algn="ctr">
              <a:spcBef>
                <a:spcPct val="50000"/>
              </a:spcBef>
            </a:pPr>
            <a:endParaRPr lang="en-US" i="1" dirty="0"/>
          </a:p>
          <a:p>
            <a:pPr algn="ctr">
              <a:spcBef>
                <a:spcPct val="50000"/>
              </a:spcBef>
            </a:pPr>
            <a:r>
              <a:rPr lang="en-US" sz="4800" i="1" dirty="0"/>
              <a:t>Metabolic Acidosis</a:t>
            </a:r>
            <a:endParaRPr lang="en-US" i="1" dirty="0"/>
          </a:p>
          <a:p>
            <a:pPr algn="ctr">
              <a:spcBef>
                <a:spcPct val="50000"/>
              </a:spcBef>
            </a:pPr>
            <a:endParaRPr lang="en-US" i="1" dirty="0"/>
          </a:p>
          <a:p>
            <a:pPr algn="ctr">
              <a:spcBef>
                <a:spcPct val="50000"/>
              </a:spcBef>
            </a:pPr>
            <a:endParaRPr lang="en-US" i="1" dirty="0"/>
          </a:p>
          <a:p>
            <a:pPr algn="ctr">
              <a:spcBef>
                <a:spcPct val="50000"/>
              </a:spcBef>
            </a:pPr>
            <a:endParaRPr lang="en-US"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90"/>
                                        </p:tgtEl>
                                        <p:attrNameLst>
                                          <p:attrName>style.visibility</p:attrName>
                                        </p:attrNameLst>
                                      </p:cBhvr>
                                      <p:to>
                                        <p:strVal val="visible"/>
                                      </p:to>
                                    </p:set>
                                    <p:animEffect transition="in" filter="fade">
                                      <p:cBhvr>
                                        <p:cTn id="7" dur="500"/>
                                        <p:tgtEl>
                                          <p:spTgt spid="2049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6296"/>
                                        </p:tgtEl>
                                        <p:attrNameLst>
                                          <p:attrName>style.visibility</p:attrName>
                                        </p:attrNameLst>
                                      </p:cBhvr>
                                      <p:to>
                                        <p:strVal val="visible"/>
                                      </p:to>
                                    </p:set>
                                    <p:animEffect transition="in" filter="fade">
                                      <p:cBhvr>
                                        <p:cTn id="11" dur="500"/>
                                        <p:tgtEl>
                                          <p:spTgt spid="39629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0" nodeType="clickEffect">
                                  <p:stCondLst>
                                    <p:cond delay="0"/>
                                  </p:stCondLst>
                                  <p:childTnLst>
                                    <p:set>
                                      <p:cBhvr>
                                        <p:cTn id="15" dur="1" fill="hold">
                                          <p:stCondLst>
                                            <p:cond delay="0"/>
                                          </p:stCondLst>
                                        </p:cTn>
                                        <p:tgtEl>
                                          <p:spTgt spid="396297"/>
                                        </p:tgtEl>
                                        <p:attrNameLst>
                                          <p:attrName>style.visibility</p:attrName>
                                        </p:attrNameLst>
                                      </p:cBhvr>
                                      <p:to>
                                        <p:strVal val="visible"/>
                                      </p:to>
                                    </p:set>
                                    <p:anim calcmode="lin" valueType="num">
                                      <p:cBhvr additive="base">
                                        <p:cTn id="16" dur="1000" fill="hold"/>
                                        <p:tgtEl>
                                          <p:spTgt spid="396297"/>
                                        </p:tgtEl>
                                        <p:attrNameLst>
                                          <p:attrName>ppt_x</p:attrName>
                                        </p:attrNameLst>
                                      </p:cBhvr>
                                      <p:tavLst>
                                        <p:tav tm="0">
                                          <p:val>
                                            <p:strVal val="#ppt_x"/>
                                          </p:val>
                                        </p:tav>
                                        <p:tav tm="100000">
                                          <p:val>
                                            <p:strVal val="#ppt_x"/>
                                          </p:val>
                                        </p:tav>
                                      </p:tavLst>
                                    </p:anim>
                                    <p:anim calcmode="lin" valueType="num">
                                      <p:cBhvr additive="base">
                                        <p:cTn id="17" dur="1000" fill="hold"/>
                                        <p:tgtEl>
                                          <p:spTgt spid="396297"/>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396298"/>
                                        </p:tgtEl>
                                        <p:attrNameLst>
                                          <p:attrName>style.visibility</p:attrName>
                                        </p:attrNameLst>
                                      </p:cBhvr>
                                      <p:to>
                                        <p:strVal val="visible"/>
                                      </p:to>
                                    </p:set>
                                    <p:anim calcmode="lin" valueType="num">
                                      <p:cBhvr additive="base">
                                        <p:cTn id="20" dur="1000" fill="hold"/>
                                        <p:tgtEl>
                                          <p:spTgt spid="396298"/>
                                        </p:tgtEl>
                                        <p:attrNameLst>
                                          <p:attrName>ppt_x</p:attrName>
                                        </p:attrNameLst>
                                      </p:cBhvr>
                                      <p:tavLst>
                                        <p:tav tm="0">
                                          <p:val>
                                            <p:strVal val="#ppt_x"/>
                                          </p:val>
                                        </p:tav>
                                        <p:tav tm="100000">
                                          <p:val>
                                            <p:strVal val="#ppt_x"/>
                                          </p:val>
                                        </p:tav>
                                      </p:tavLst>
                                    </p:anim>
                                    <p:anim calcmode="lin" valueType="num">
                                      <p:cBhvr additive="base">
                                        <p:cTn id="21" dur="1000" fill="hold"/>
                                        <p:tgtEl>
                                          <p:spTgt spid="396298"/>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396299"/>
                                        </p:tgtEl>
                                        <p:attrNameLst>
                                          <p:attrName>style.visibility</p:attrName>
                                        </p:attrNameLst>
                                      </p:cBhvr>
                                      <p:to>
                                        <p:strVal val="visible"/>
                                      </p:to>
                                    </p:set>
                                    <p:anim calcmode="lin" valueType="num">
                                      <p:cBhvr additive="base">
                                        <p:cTn id="24" dur="1000" fill="hold"/>
                                        <p:tgtEl>
                                          <p:spTgt spid="396299"/>
                                        </p:tgtEl>
                                        <p:attrNameLst>
                                          <p:attrName>ppt_x</p:attrName>
                                        </p:attrNameLst>
                                      </p:cBhvr>
                                      <p:tavLst>
                                        <p:tav tm="0">
                                          <p:val>
                                            <p:strVal val="#ppt_x"/>
                                          </p:val>
                                        </p:tav>
                                        <p:tav tm="100000">
                                          <p:val>
                                            <p:strVal val="#ppt_x"/>
                                          </p:val>
                                        </p:tav>
                                      </p:tavLst>
                                    </p:anim>
                                    <p:anim calcmode="lin" valueType="num">
                                      <p:cBhvr additive="base">
                                        <p:cTn id="25" dur="1000" fill="hold"/>
                                        <p:tgtEl>
                                          <p:spTgt spid="396299"/>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96303"/>
                                        </p:tgtEl>
                                        <p:attrNameLst>
                                          <p:attrName>style.visibility</p:attrName>
                                        </p:attrNameLst>
                                      </p:cBhvr>
                                      <p:to>
                                        <p:strVal val="visible"/>
                                      </p:to>
                                    </p:set>
                                    <p:animEffect transition="in" filter="wipe(left)">
                                      <p:cBhvr>
                                        <p:cTn id="29" dur="1000"/>
                                        <p:tgtEl>
                                          <p:spTgt spid="39630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96304"/>
                                        </p:tgtEl>
                                        <p:attrNameLst>
                                          <p:attrName>style.visibility</p:attrName>
                                        </p:attrNameLst>
                                      </p:cBhvr>
                                      <p:to>
                                        <p:strVal val="visible"/>
                                      </p:to>
                                    </p:set>
                                    <p:animEffect transition="in" filter="fade">
                                      <p:cBhvr>
                                        <p:cTn id="34" dur="500"/>
                                        <p:tgtEl>
                                          <p:spTgt spid="396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6" grpId="0" animBg="1" autoUpdateAnimBg="0"/>
      <p:bldP spid="396297" grpId="0" animBg="1"/>
      <p:bldP spid="396298" grpId="0" animBg="1"/>
      <p:bldP spid="396299" grpId="0" animBg="1"/>
      <p:bldP spid="20490" grpId="0"/>
      <p:bldP spid="396303" grpId="0" animBg="1"/>
      <p:bldP spid="39630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Respiratory alkalosis</a:t>
            </a:r>
            <a:endParaRPr lang="en-US" dirty="0"/>
          </a:p>
        </p:txBody>
      </p:sp>
      <p:sp>
        <p:nvSpPr>
          <p:cNvPr id="7" name="Content Placeholder 6"/>
          <p:cNvSpPr>
            <a:spLocks noGrp="1"/>
          </p:cNvSpPr>
          <p:nvPr>
            <p:ph idx="1"/>
          </p:nvPr>
        </p:nvSpPr>
        <p:spPr>
          <a:xfrm>
            <a:off x="685800" y="3276600"/>
            <a:ext cx="7772400" cy="2819400"/>
          </a:xfrm>
        </p:spPr>
        <p:txBody>
          <a:bodyPr anchor="ctr"/>
          <a:lstStyle/>
          <a:p>
            <a:pPr>
              <a:spcAft>
                <a:spcPts val="1800"/>
              </a:spcAft>
            </a:pPr>
            <a:r>
              <a:rPr lang="en-US" sz="2800" dirty="0" smtClean="0"/>
              <a:t>The pCO</a:t>
            </a:r>
            <a:r>
              <a:rPr lang="en-US" sz="2800" baseline="-25000" dirty="0" smtClean="0"/>
              <a:t>2</a:t>
            </a:r>
            <a:r>
              <a:rPr lang="en-US" sz="2800" dirty="0" smtClean="0"/>
              <a:t> falls due to the primary pathology</a:t>
            </a:r>
          </a:p>
          <a:p>
            <a:pPr>
              <a:spcAft>
                <a:spcPts val="1800"/>
              </a:spcAft>
            </a:pPr>
            <a:r>
              <a:rPr lang="en-US" sz="2800" dirty="0" smtClean="0"/>
              <a:t>The bicarbonate falls to compensate</a:t>
            </a:r>
          </a:p>
          <a:p>
            <a:pPr lvl="1">
              <a:spcAft>
                <a:spcPts val="1800"/>
              </a:spcAft>
            </a:pPr>
            <a:r>
              <a:rPr lang="en-US" sz="2400" dirty="0" smtClean="0"/>
              <a:t>The Tm for bicarbonate is lowered</a:t>
            </a:r>
          </a:p>
        </p:txBody>
      </p:sp>
      <p:sp>
        <p:nvSpPr>
          <p:cNvPr id="5" name="Text Box 13"/>
          <p:cNvSpPr txBox="1">
            <a:spLocks noChangeArrowheads="1"/>
          </p:cNvSpPr>
          <p:nvPr/>
        </p:nvSpPr>
        <p:spPr bwMode="auto">
          <a:xfrm>
            <a:off x="1765300" y="2125246"/>
            <a:ext cx="5638800" cy="823913"/>
          </a:xfrm>
          <a:prstGeom prst="rect">
            <a:avLst/>
          </a:prstGeom>
          <a:noFill/>
          <a:ln w="9525">
            <a:noFill/>
            <a:miter lim="800000"/>
            <a:headEnd/>
            <a:tailEnd/>
          </a:ln>
        </p:spPr>
        <p:txBody>
          <a:bodyPr>
            <a:prstTxWarp prst="textNoShape">
              <a:avLst/>
            </a:prstTxWarp>
            <a:spAutoFit/>
          </a:bodyPr>
          <a:lstStyle/>
          <a:p>
            <a:pPr>
              <a:spcBef>
                <a:spcPct val="50000"/>
              </a:spcBef>
            </a:pPr>
            <a:r>
              <a:rPr lang="en-US" sz="4800" b="1" dirty="0" smtClean="0">
                <a:solidFill>
                  <a:schemeClr val="accent2"/>
                </a:solidFill>
              </a:rPr>
              <a:t>7.44  </a:t>
            </a:r>
            <a:r>
              <a:rPr lang="en-US" sz="4800" b="1" dirty="0">
                <a:solidFill>
                  <a:schemeClr val="accent2"/>
                </a:solidFill>
              </a:rPr>
              <a:t>/ 87  / </a:t>
            </a:r>
            <a:r>
              <a:rPr lang="en-US" sz="4800" b="1" dirty="0" smtClean="0">
                <a:solidFill>
                  <a:schemeClr val="accent2"/>
                </a:solidFill>
              </a:rPr>
              <a:t> 22  </a:t>
            </a:r>
            <a:r>
              <a:rPr lang="en-US" sz="4800" b="1" dirty="0">
                <a:solidFill>
                  <a:schemeClr val="accent2"/>
                </a:solidFill>
              </a:rPr>
              <a:t>/  </a:t>
            </a:r>
            <a:r>
              <a:rPr lang="en-US" sz="4800" b="1" dirty="0" smtClean="0">
                <a:solidFill>
                  <a:schemeClr val="accent2"/>
                </a:solidFill>
              </a:rPr>
              <a:t>15</a:t>
            </a:r>
            <a:endParaRPr lang="en-US" sz="4800" b="1" dirty="0">
              <a:solidFill>
                <a:schemeClr val="accent2"/>
              </a:solidFill>
            </a:endParaRPr>
          </a:p>
        </p:txBody>
      </p:sp>
      <p:sp>
        <p:nvSpPr>
          <p:cNvPr id="6" name="Text Box 14"/>
          <p:cNvSpPr txBox="1">
            <a:spLocks noChangeArrowheads="1"/>
          </p:cNvSpPr>
          <p:nvPr/>
        </p:nvSpPr>
        <p:spPr bwMode="auto">
          <a:xfrm>
            <a:off x="1981200" y="2861846"/>
            <a:ext cx="5105400" cy="338554"/>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600" b="1" dirty="0">
                <a:solidFill>
                  <a:schemeClr val="accent2"/>
                </a:solidFill>
              </a:rPr>
              <a:t>        pH         /       pO2       /  </a:t>
            </a:r>
            <a:r>
              <a:rPr lang="en-US" sz="1600" b="1" dirty="0" smtClean="0">
                <a:solidFill>
                  <a:schemeClr val="accent2"/>
                </a:solidFill>
              </a:rPr>
              <a:t>	   pCO</a:t>
            </a:r>
            <a:r>
              <a:rPr lang="en-US" sz="1600" b="1" baseline="-25000" dirty="0" smtClean="0">
                <a:solidFill>
                  <a:schemeClr val="accent2"/>
                </a:solidFill>
              </a:rPr>
              <a:t>2     </a:t>
            </a:r>
            <a:r>
              <a:rPr lang="en-US" sz="1600" b="1" dirty="0" smtClean="0">
                <a:solidFill>
                  <a:schemeClr val="accent2"/>
                </a:solidFill>
              </a:rPr>
              <a:t>  </a:t>
            </a:r>
            <a:r>
              <a:rPr lang="en-US" sz="1600" b="1" dirty="0">
                <a:solidFill>
                  <a:schemeClr val="accent2"/>
                </a:solidFill>
              </a:rPr>
              <a:t>/          HCO</a:t>
            </a:r>
            <a:r>
              <a:rPr lang="en-US" sz="1600" b="1" baseline="-25000" dirty="0">
                <a:solidFill>
                  <a:schemeClr val="accent2"/>
                </a:solidFill>
              </a:rPr>
              <a:t>3</a:t>
            </a:r>
            <a:endParaRPr lang="en-US" sz="1600" b="1" dirty="0">
              <a:solidFill>
                <a:schemeClr val="accent2"/>
              </a:solidFill>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a:ea typeface="ＭＳ Ｐゴシック" pitchFamily="20" charset="-128"/>
                <a:cs typeface="ＭＳ Ｐゴシック" pitchFamily="20" charset="-128"/>
              </a:rPr>
              <a:t>Proximal RTA: consequences</a:t>
            </a:r>
          </a:p>
        </p:txBody>
      </p:sp>
      <p:sp>
        <p:nvSpPr>
          <p:cNvPr id="156675" name="Rectangle 3"/>
          <p:cNvSpPr>
            <a:spLocks noGrp="1" noChangeArrowheads="1"/>
          </p:cNvSpPr>
          <p:nvPr>
            <p:ph type="body" sz="half" idx="1"/>
          </p:nvPr>
        </p:nvSpPr>
        <p:spPr/>
        <p:txBody>
          <a:bodyPr anchor="ctr"/>
          <a:lstStyle/>
          <a:p>
            <a:pPr eaLnBrk="1" hangingPunct="1">
              <a:spcAft>
                <a:spcPts val="1200"/>
              </a:spcAft>
            </a:pPr>
            <a:r>
              <a:rPr lang="en-US" smtClean="0">
                <a:ea typeface="ＭＳ Ｐゴシック" pitchFamily="20" charset="-128"/>
                <a:cs typeface="ＭＳ Ｐゴシック" pitchFamily="20" charset="-128"/>
              </a:rPr>
              <a:t>Loss of potassium (hypokalemia)</a:t>
            </a:r>
          </a:p>
          <a:p>
            <a:pPr eaLnBrk="1" hangingPunct="1">
              <a:spcAft>
                <a:spcPts val="1200"/>
              </a:spcAft>
            </a:pPr>
            <a:r>
              <a:rPr lang="en-US" smtClean="0">
                <a:ea typeface="ＭＳ Ｐゴシック" pitchFamily="20" charset="-128"/>
                <a:cs typeface="ＭＳ Ｐゴシック" pitchFamily="20" charset="-128"/>
              </a:rPr>
              <a:t>Bone disease</a:t>
            </a:r>
          </a:p>
          <a:p>
            <a:pPr lvl="1" eaLnBrk="1" hangingPunct="1">
              <a:spcAft>
                <a:spcPts val="1200"/>
              </a:spcAft>
            </a:pPr>
            <a:r>
              <a:rPr lang="en-US" smtClean="0"/>
              <a:t>Bone buffering of the acidosis</a:t>
            </a:r>
          </a:p>
          <a:p>
            <a:pPr eaLnBrk="1" hangingPunct="1">
              <a:spcAft>
                <a:spcPts val="1200"/>
              </a:spcAft>
            </a:pPr>
            <a:r>
              <a:rPr lang="en-US" smtClean="0">
                <a:ea typeface="ＭＳ Ｐゴシック" pitchFamily="20" charset="-128"/>
                <a:cs typeface="ＭＳ Ｐゴシック" pitchFamily="20" charset="-128"/>
              </a:rPr>
              <a:t>Decreased growth</a:t>
            </a:r>
          </a:p>
          <a:p>
            <a:pPr eaLnBrk="1" hangingPunct="1">
              <a:spcAft>
                <a:spcPts val="1200"/>
              </a:spcAft>
            </a:pPr>
            <a:r>
              <a:rPr lang="en-US" smtClean="0">
                <a:ea typeface="ＭＳ Ｐゴシック" pitchFamily="20" charset="-128"/>
                <a:cs typeface="ＭＳ Ｐゴシック" pitchFamily="20" charset="-128"/>
              </a:rPr>
              <a:t>Not typically complicated by stones</a:t>
            </a:r>
          </a:p>
        </p:txBody>
      </p:sp>
      <p:pic>
        <p:nvPicPr>
          <p:cNvPr id="156676" name="Picture 6" descr="type 2 lok"/>
          <p:cNvPicPr>
            <a:picLocks noGrp="1" noChangeAspect="1" noChangeArrowheads="1"/>
          </p:cNvPicPr>
          <p:nvPr>
            <p:ph type="clipArt" sz="half" idx="2"/>
          </p:nvPr>
        </p:nvPicPr>
        <p:blipFill>
          <a:blip r:embed="rId3"/>
          <a:srcRect/>
          <a:stretch>
            <a:fillRect/>
          </a:stretch>
        </p:blipFill>
        <p:spPr>
          <a:xfrm>
            <a:off x="4727575" y="1981200"/>
            <a:ext cx="3651250" cy="4114800"/>
          </a:xfrm>
        </p:spPr>
      </p:pic>
    </p:spTree>
  </p:cSld>
  <p:clrMapOvr>
    <a:masterClrMapping/>
  </p:clrMapOvr>
  <p:transition>
    <p:spli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90" name="Picture 4" descr="DN fate of H+3"/>
          <p:cNvPicPr>
            <a:picLocks noChangeAspect="1" noChangeArrowheads="1"/>
          </p:cNvPicPr>
          <p:nvPr/>
        </p:nvPicPr>
        <p:blipFill>
          <a:blip r:embed="rId2"/>
          <a:srcRect r="12329"/>
          <a:stretch>
            <a:fillRect/>
          </a:stretch>
        </p:blipFill>
        <p:spPr bwMode="auto">
          <a:xfrm>
            <a:off x="5486400" y="3813175"/>
            <a:ext cx="3211513" cy="2435225"/>
          </a:xfrm>
          <a:prstGeom prst="rect">
            <a:avLst/>
          </a:prstGeom>
          <a:noFill/>
          <a:ln w="9525">
            <a:noFill/>
            <a:miter lim="800000"/>
            <a:headEnd/>
            <a:tailEnd/>
          </a:ln>
        </p:spPr>
      </p:pic>
      <p:sp>
        <p:nvSpPr>
          <p:cNvPr id="10" name="TextBox 9"/>
          <p:cNvSpPr txBox="1"/>
          <p:nvPr/>
        </p:nvSpPr>
        <p:spPr>
          <a:xfrm>
            <a:off x="5638800" y="6396335"/>
            <a:ext cx="2895600" cy="461665"/>
          </a:xfrm>
          <a:prstGeom prst="rect">
            <a:avLst/>
          </a:prstGeom>
          <a:noFill/>
        </p:spPr>
        <p:txBody>
          <a:bodyPr wrap="square" rtlCol="0">
            <a:spAutoFit/>
          </a:bodyPr>
          <a:lstStyle/>
          <a:p>
            <a:pPr algn="ctr"/>
            <a:r>
              <a:rPr lang="en-US" dirty="0" err="1" smtClean="0"/>
              <a:t>Hyperkalemic</a:t>
            </a:r>
            <a:r>
              <a:rPr lang="en-US" dirty="0" smtClean="0"/>
              <a:t> RTA</a:t>
            </a:r>
            <a:endParaRPr lang="en-US" dirty="0"/>
          </a:p>
        </p:txBody>
      </p:sp>
      <p:sp>
        <p:nvSpPr>
          <p:cNvPr id="13" name="TextBox 12"/>
          <p:cNvSpPr txBox="1"/>
          <p:nvPr/>
        </p:nvSpPr>
        <p:spPr>
          <a:xfrm>
            <a:off x="6240380" y="4191000"/>
            <a:ext cx="1760620" cy="2554545"/>
          </a:xfrm>
          <a:prstGeom prst="rect">
            <a:avLst/>
          </a:prstGeom>
          <a:noFill/>
        </p:spPr>
        <p:txBody>
          <a:bodyPr wrap="none" rtlCol="0">
            <a:spAutoFit/>
          </a:bodyPr>
          <a:lstStyle/>
          <a:p>
            <a:r>
              <a:rPr lang="en-US" sz="16000" b="1" i="1" dirty="0" smtClean="0">
                <a:solidFill>
                  <a:srgbClr val="0000FF"/>
                </a:solidFill>
              </a:rPr>
              <a:t>4</a:t>
            </a:r>
            <a:endParaRPr lang="en-US" sz="16000" b="1" i="1" dirty="0">
              <a:solidFill>
                <a:srgbClr val="0000FF"/>
              </a:solidFill>
            </a:endParaRPr>
          </a:p>
        </p:txBody>
      </p:sp>
      <p:sp>
        <p:nvSpPr>
          <p:cNvPr id="14" name="Round Diagonal Corner Rectangle 13"/>
          <p:cNvSpPr/>
          <p:nvPr/>
        </p:nvSpPr>
        <p:spPr bwMode="auto">
          <a:xfrm>
            <a:off x="2971800" y="2514600"/>
            <a:ext cx="2971800" cy="2895600"/>
          </a:xfrm>
          <a:prstGeom prst="round2DiagRect">
            <a:avLst>
              <a:gd name="adj1" fmla="val 7143"/>
              <a:gd name="adj2" fmla="val 0"/>
            </a:avLst>
          </a:prstGeom>
          <a:solidFill>
            <a:srgbClr val="FF0000"/>
          </a:solidFill>
          <a:ln w="9525" cap="flat" cmpd="sng" algn="ctr">
            <a:noFill/>
            <a:prstDash val="solid"/>
            <a:round/>
            <a:headEnd type="none" w="med" len="med"/>
            <a:tailEnd type="none" w="med" len="med"/>
          </a:ln>
          <a:effectLst/>
        </p:spPr>
        <p:txBody>
          <a:bodyPr>
            <a:prstTxWarp prst="textNoShape">
              <a:avLst/>
            </a:prstTxWarp>
          </a:bodyPr>
          <a:lstStyle/>
          <a:p>
            <a:pPr>
              <a:defRPr/>
            </a:pPr>
            <a:endParaRPr lang="en-US">
              <a:latin typeface="Times" pitchFamily="-65" charset="0"/>
            </a:endParaRPr>
          </a:p>
        </p:txBody>
      </p:sp>
      <p:sp>
        <p:nvSpPr>
          <p:cNvPr id="144386" name="Title 1"/>
          <p:cNvSpPr>
            <a:spLocks noGrp="1"/>
          </p:cNvSpPr>
          <p:nvPr>
            <p:ph type="title"/>
          </p:nvPr>
        </p:nvSpPr>
        <p:spPr>
          <a:xfrm>
            <a:off x="609600" y="838200"/>
            <a:ext cx="7848600" cy="1143000"/>
          </a:xfrm>
        </p:spPr>
        <p:txBody>
          <a:bodyPr/>
          <a:lstStyle/>
          <a:p>
            <a:pPr algn="r"/>
            <a:r>
              <a:rPr lang="en-US" sz="6000" dirty="0" smtClean="0">
                <a:ea typeface="ＭＳ Ｐゴシック" pitchFamily="20" charset="-128"/>
                <a:cs typeface="ＭＳ Ｐゴシック" pitchFamily="20" charset="-128"/>
              </a:rPr>
              <a:t>Each step can fail which causes RTA and NAGMA</a:t>
            </a:r>
          </a:p>
        </p:txBody>
      </p:sp>
      <p:pic>
        <p:nvPicPr>
          <p:cNvPr id="144387" name="Picture 2" descr="bicarbonate handling"/>
          <p:cNvPicPr>
            <a:picLocks noChangeAspect="1" noChangeArrowheads="1"/>
          </p:cNvPicPr>
          <p:nvPr/>
        </p:nvPicPr>
        <p:blipFill>
          <a:blip r:embed="rId3">
            <a:clrChange>
              <a:clrFrom>
                <a:srgbClr val="FFFFFF"/>
              </a:clrFrom>
              <a:clrTo>
                <a:srgbClr val="FFFFFF">
                  <a:alpha val="0"/>
                </a:srgbClr>
              </a:clrTo>
            </a:clrChange>
          </a:blip>
          <a:srcRect r="61333"/>
          <a:stretch>
            <a:fillRect/>
          </a:stretch>
        </p:blipFill>
        <p:spPr bwMode="auto">
          <a:xfrm>
            <a:off x="457200" y="1565275"/>
            <a:ext cx="2209800" cy="1493838"/>
          </a:xfrm>
          <a:prstGeom prst="rect">
            <a:avLst/>
          </a:prstGeom>
          <a:noFill/>
          <a:ln w="9525">
            <a:noFill/>
            <a:miter lim="800000"/>
            <a:headEnd/>
            <a:tailEnd/>
          </a:ln>
        </p:spPr>
      </p:pic>
      <p:sp>
        <p:nvSpPr>
          <p:cNvPr id="144388" name="Rectangle 6"/>
          <p:cNvSpPr>
            <a:spLocks noChangeArrowheads="1"/>
          </p:cNvSpPr>
          <p:nvPr/>
        </p:nvSpPr>
        <p:spPr bwMode="auto">
          <a:xfrm>
            <a:off x="696913" y="3200400"/>
            <a:ext cx="2173287" cy="400050"/>
          </a:xfrm>
          <a:prstGeom prst="rect">
            <a:avLst/>
          </a:prstGeom>
          <a:noFill/>
          <a:ln w="9525">
            <a:noFill/>
            <a:miter lim="800000"/>
            <a:headEnd/>
            <a:tailEnd/>
          </a:ln>
        </p:spPr>
        <p:txBody>
          <a:bodyPr>
            <a:prstTxWarp prst="textNoShape">
              <a:avLst/>
            </a:prstTxWarp>
            <a:spAutoFit/>
          </a:bodyPr>
          <a:lstStyle/>
          <a:p>
            <a:r>
              <a:rPr lang="en-US" sz="2000"/>
              <a:t>3456 mmol/day</a:t>
            </a:r>
          </a:p>
        </p:txBody>
      </p:sp>
      <p:sp>
        <p:nvSpPr>
          <p:cNvPr id="144389" name="Rectangle 7"/>
          <p:cNvSpPr>
            <a:spLocks noChangeArrowheads="1"/>
          </p:cNvSpPr>
          <p:nvPr/>
        </p:nvSpPr>
        <p:spPr bwMode="auto">
          <a:xfrm>
            <a:off x="3273425" y="4191000"/>
            <a:ext cx="2441575" cy="400050"/>
          </a:xfrm>
          <a:prstGeom prst="rect">
            <a:avLst/>
          </a:prstGeom>
          <a:noFill/>
          <a:ln w="9525">
            <a:noFill/>
            <a:miter lim="800000"/>
            <a:headEnd/>
            <a:tailEnd/>
          </a:ln>
        </p:spPr>
        <p:txBody>
          <a:bodyPr>
            <a:prstTxWarp prst="textNoShape">
              <a:avLst/>
            </a:prstTxWarp>
            <a:spAutoFit/>
          </a:bodyPr>
          <a:lstStyle/>
          <a:p>
            <a:r>
              <a:rPr lang="en-US" sz="2000"/>
              <a:t>50-100 mmol/day</a:t>
            </a:r>
          </a:p>
        </p:txBody>
      </p:sp>
      <p:pic>
        <p:nvPicPr>
          <p:cNvPr id="144391" name="Picture 2" descr="bicarbonate handling"/>
          <p:cNvPicPr>
            <a:picLocks noChangeAspect="1" noChangeArrowheads="1"/>
          </p:cNvPicPr>
          <p:nvPr/>
        </p:nvPicPr>
        <p:blipFill>
          <a:blip r:embed="rId3">
            <a:clrChange>
              <a:clrFrom>
                <a:srgbClr val="FFFFFF"/>
              </a:clrFrom>
              <a:clrTo>
                <a:srgbClr val="FFFFFF">
                  <a:alpha val="0"/>
                </a:srgbClr>
              </a:clrTo>
            </a:clrChange>
          </a:blip>
          <a:srcRect l="48000"/>
          <a:stretch>
            <a:fillRect/>
          </a:stretch>
        </p:blipFill>
        <p:spPr bwMode="auto">
          <a:xfrm>
            <a:off x="2895600" y="2774950"/>
            <a:ext cx="2971800" cy="1492250"/>
          </a:xfrm>
          <a:prstGeom prst="rect">
            <a:avLst/>
          </a:prstGeom>
          <a:noFill/>
          <a:ln w="9525">
            <a:noFill/>
            <a:miter lim="800000"/>
            <a:headEnd/>
            <a:tailEnd/>
          </a:ln>
        </p:spPr>
      </p:pic>
      <p:sp>
        <p:nvSpPr>
          <p:cNvPr id="8" name="TextBox 7"/>
          <p:cNvSpPr txBox="1"/>
          <p:nvPr/>
        </p:nvSpPr>
        <p:spPr>
          <a:xfrm>
            <a:off x="381000" y="3810000"/>
            <a:ext cx="2286000" cy="457200"/>
          </a:xfrm>
          <a:prstGeom prst="rect">
            <a:avLst/>
          </a:prstGeom>
          <a:noFill/>
        </p:spPr>
        <p:txBody>
          <a:bodyPr wrap="square" rtlCol="0">
            <a:spAutoFit/>
          </a:bodyPr>
          <a:lstStyle/>
          <a:p>
            <a:pPr algn="ctr"/>
            <a:r>
              <a:rPr lang="en-US" dirty="0" smtClean="0"/>
              <a:t>Proximal RTA</a:t>
            </a:r>
            <a:endParaRPr lang="en-US" dirty="0"/>
          </a:p>
        </p:txBody>
      </p:sp>
      <p:sp>
        <p:nvSpPr>
          <p:cNvPr id="9" name="TextBox 8"/>
          <p:cNvSpPr txBox="1"/>
          <p:nvPr/>
        </p:nvSpPr>
        <p:spPr>
          <a:xfrm>
            <a:off x="3200400" y="4724400"/>
            <a:ext cx="2286000" cy="457200"/>
          </a:xfrm>
          <a:prstGeom prst="rect">
            <a:avLst/>
          </a:prstGeom>
          <a:noFill/>
        </p:spPr>
        <p:txBody>
          <a:bodyPr wrap="square" rtlCol="0">
            <a:spAutoFit/>
          </a:bodyPr>
          <a:lstStyle/>
          <a:p>
            <a:pPr algn="ctr"/>
            <a:r>
              <a:rPr lang="en-US" dirty="0" smtClean="0"/>
              <a:t>Distal RTA</a:t>
            </a:r>
            <a:endParaRPr lang="en-US" dirty="0"/>
          </a:p>
        </p:txBody>
      </p:sp>
      <p:sp>
        <p:nvSpPr>
          <p:cNvPr id="11" name="TextBox 10"/>
          <p:cNvSpPr txBox="1"/>
          <p:nvPr/>
        </p:nvSpPr>
        <p:spPr>
          <a:xfrm>
            <a:off x="1058780" y="1636455"/>
            <a:ext cx="1760620" cy="2554545"/>
          </a:xfrm>
          <a:prstGeom prst="rect">
            <a:avLst/>
          </a:prstGeom>
          <a:noFill/>
        </p:spPr>
        <p:txBody>
          <a:bodyPr wrap="none" rtlCol="0">
            <a:spAutoFit/>
          </a:bodyPr>
          <a:lstStyle/>
          <a:p>
            <a:r>
              <a:rPr lang="en-US" sz="16000" b="1" i="1" dirty="0" smtClean="0">
                <a:solidFill>
                  <a:srgbClr val="0000FF"/>
                </a:solidFill>
              </a:rPr>
              <a:t>2</a:t>
            </a:r>
            <a:endParaRPr lang="en-US" sz="16000" b="1" i="1" dirty="0">
              <a:solidFill>
                <a:srgbClr val="0000FF"/>
              </a:solidFill>
            </a:endParaRPr>
          </a:p>
        </p:txBody>
      </p:sp>
      <p:sp>
        <p:nvSpPr>
          <p:cNvPr id="12" name="TextBox 11"/>
          <p:cNvSpPr txBox="1"/>
          <p:nvPr/>
        </p:nvSpPr>
        <p:spPr>
          <a:xfrm>
            <a:off x="3886200" y="2550855"/>
            <a:ext cx="1760620" cy="2554545"/>
          </a:xfrm>
          <a:prstGeom prst="rect">
            <a:avLst/>
          </a:prstGeom>
          <a:noFill/>
        </p:spPr>
        <p:txBody>
          <a:bodyPr wrap="none" rtlCol="0">
            <a:spAutoFit/>
          </a:bodyPr>
          <a:lstStyle/>
          <a:p>
            <a:r>
              <a:rPr lang="en-US" sz="16000" b="1" i="1" dirty="0" smtClean="0">
                <a:solidFill>
                  <a:srgbClr val="0000FF"/>
                </a:solidFill>
              </a:rPr>
              <a:t>1</a:t>
            </a:r>
            <a:endParaRPr lang="en-US" sz="16000" b="1" i="1" dirty="0">
              <a:solidFill>
                <a:srgbClr val="0000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ChangeArrowheads="1"/>
          </p:cNvSpPr>
          <p:nvPr/>
        </p:nvSpPr>
        <p:spPr bwMode="auto">
          <a:xfrm>
            <a:off x="0" y="0"/>
            <a:ext cx="9296400" cy="7010400"/>
          </a:xfrm>
          <a:prstGeom prst="rect">
            <a:avLst/>
          </a:prstGeom>
          <a:solidFill>
            <a:schemeClr val="tx1"/>
          </a:solidFill>
          <a:ln w="9525">
            <a:solidFill>
              <a:schemeClr val="tx1"/>
            </a:solidFill>
            <a:round/>
            <a:headEnd/>
            <a:tailEnd/>
          </a:ln>
        </p:spPr>
        <p:txBody>
          <a:bodyPr>
            <a:prstTxWarp prst="textNoShape">
              <a:avLst/>
            </a:prstTxWarp>
          </a:bodyPr>
          <a:lstStyle/>
          <a:p>
            <a:endParaRPr lang="en-US"/>
          </a:p>
        </p:txBody>
      </p:sp>
      <p:sp>
        <p:nvSpPr>
          <p:cNvPr id="3" name="Rectangle 7"/>
          <p:cNvSpPr txBox="1">
            <a:spLocks noChangeArrowheads="1"/>
          </p:cNvSpPr>
          <p:nvPr/>
        </p:nvSpPr>
        <p:spPr bwMode="auto">
          <a:xfrm>
            <a:off x="838200" y="762000"/>
            <a:ext cx="2819400" cy="4191000"/>
          </a:xfrm>
          <a:prstGeom prst="rect">
            <a:avLst/>
          </a:prstGeom>
          <a:noFill/>
          <a:ln w="9525">
            <a:noFill/>
            <a:miter lim="800000"/>
            <a:headEnd/>
            <a:tailEnd/>
          </a:ln>
        </p:spPr>
        <p:txBody>
          <a:bodyPr anchor="ctr">
            <a:prstTxWarp prst="textNoShape">
              <a:avLst/>
            </a:prstTxWarp>
          </a:bodyPr>
          <a:lstStyle/>
          <a:p>
            <a:pPr eaLnBrk="1" hangingPunct="1">
              <a:defRPr/>
            </a:pPr>
            <a:r>
              <a:rPr lang="en-US" sz="3200" kern="0" dirty="0">
                <a:solidFill>
                  <a:srgbClr val="FFFFFF"/>
                </a:solidFill>
                <a:latin typeface="+mj-lt"/>
                <a:ea typeface="ＭＳ Ｐゴシック" charset="-128"/>
                <a:cs typeface="ＭＳ Ｐゴシック" charset="-128"/>
              </a:rPr>
              <a:t>Distal RTA,</a:t>
            </a:r>
            <a:r>
              <a:rPr lang="en-US" sz="3200" kern="0" dirty="0" smtClean="0">
                <a:solidFill>
                  <a:srgbClr val="FFFFFF"/>
                </a:solidFill>
                <a:latin typeface="+mj-lt"/>
                <a:ea typeface="ＭＳ Ｐゴシック" charset="-128"/>
                <a:cs typeface="ＭＳ Ｐゴシック" charset="-128"/>
              </a:rPr>
              <a:t> </a:t>
            </a:r>
          </a:p>
          <a:p>
            <a:pPr eaLnBrk="1" hangingPunct="1">
              <a:defRPr/>
            </a:pPr>
            <a:r>
              <a:rPr lang="en-US" sz="3200" kern="0" dirty="0" smtClean="0">
                <a:solidFill>
                  <a:srgbClr val="FFFFFF"/>
                </a:solidFill>
                <a:latin typeface="+mj-lt"/>
                <a:ea typeface="ＭＳ Ｐゴシック" charset="-128"/>
                <a:cs typeface="ＭＳ Ｐゴシック" charset="-128"/>
              </a:rPr>
              <a:t>the </a:t>
            </a:r>
            <a:r>
              <a:rPr lang="en-US" sz="3200" kern="0" dirty="0">
                <a:solidFill>
                  <a:srgbClr val="FFFFFF"/>
                </a:solidFill>
                <a:latin typeface="+mj-lt"/>
                <a:ea typeface="ＭＳ Ｐゴシック" charset="-128"/>
                <a:cs typeface="ＭＳ Ｐゴシック" charset="-128"/>
              </a:rPr>
              <a:t>Murphy’s Law of</a:t>
            </a:r>
            <a:r>
              <a:rPr lang="en-US" sz="3200" kern="0" dirty="0" smtClean="0">
                <a:solidFill>
                  <a:srgbClr val="FFFFFF"/>
                </a:solidFill>
                <a:latin typeface="+mj-lt"/>
                <a:ea typeface="ＭＳ Ｐゴシック" charset="-128"/>
                <a:cs typeface="ＭＳ Ｐゴシック" charset="-128"/>
              </a:rPr>
              <a:t> HCO</a:t>
            </a:r>
            <a:r>
              <a:rPr lang="en-US" sz="3200" kern="0" baseline="-25000" dirty="0" smtClean="0">
                <a:solidFill>
                  <a:srgbClr val="FFFFFF"/>
                </a:solidFill>
                <a:latin typeface="+mj-lt"/>
                <a:ea typeface="ＭＳ Ｐゴシック" charset="-128"/>
                <a:cs typeface="ＭＳ Ｐゴシック" charset="-128"/>
              </a:rPr>
              <a:t>3</a:t>
            </a:r>
            <a:r>
              <a:rPr lang="en-US" sz="3200" kern="0" dirty="0" smtClean="0">
                <a:solidFill>
                  <a:srgbClr val="FFFFFF"/>
                </a:solidFill>
                <a:latin typeface="+mj-lt"/>
                <a:ea typeface="ＭＳ Ｐゴシック" charset="-128"/>
                <a:cs typeface="ＭＳ Ｐゴシック" charset="-128"/>
              </a:rPr>
              <a:t> handling</a:t>
            </a:r>
            <a:endParaRPr lang="en-US" sz="3200" kern="0" dirty="0">
              <a:solidFill>
                <a:srgbClr val="FFFFFF"/>
              </a:solidFill>
              <a:latin typeface="+mj-lt"/>
              <a:ea typeface="ＭＳ Ｐゴシック" charset="-128"/>
              <a:cs typeface="ＭＳ Ｐゴシック" charset="-128"/>
            </a:endParaRPr>
          </a:p>
        </p:txBody>
      </p:sp>
      <p:pic>
        <p:nvPicPr>
          <p:cNvPr id="97282" name="Picture 2"/>
          <p:cNvPicPr>
            <a:picLocks noChangeAspect="1" noChangeArrowheads="1"/>
          </p:cNvPicPr>
          <p:nvPr/>
        </p:nvPicPr>
        <p:blipFill>
          <a:blip r:embed="rId2"/>
          <a:srcRect/>
          <a:stretch>
            <a:fillRect/>
          </a:stretch>
        </p:blipFill>
        <p:spPr bwMode="auto">
          <a:xfrm>
            <a:off x="3810000" y="533400"/>
            <a:ext cx="5016500" cy="6096000"/>
          </a:xfrm>
          <a:prstGeom prst="rect">
            <a:avLst/>
          </a:prstGeom>
          <a:noFill/>
          <a:ln w="9525">
            <a:noFill/>
            <a:miter lim="800000"/>
            <a:headEnd/>
            <a:tailEnd/>
          </a:ln>
          <a:effectLst/>
        </p:spPr>
      </p:pic>
    </p:spTree>
  </p:cSld>
  <p:clrMapOvr>
    <a:masterClrMapping/>
  </p:clrMapOvr>
  <p:transition>
    <p:cover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0770" name="Picture 2" descr="/Users/jtopf/Desktop/murphys law.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0" y="0"/>
            <a:ext cx="9137650" cy="6477000"/>
          </a:xfrm>
          <a:prstGeom prst="rect">
            <a:avLst/>
          </a:prstGeom>
          <a:noFill/>
          <a:ln w="9525">
            <a:noFill/>
            <a:miter lim="800000"/>
            <a:headEnd/>
            <a:tailEnd/>
          </a:ln>
        </p:spPr>
      </p:pic>
      <p:sp>
        <p:nvSpPr>
          <p:cNvPr id="160771" name="Rectangle 7"/>
          <p:cNvSpPr>
            <a:spLocks noGrp="1" noChangeArrowheads="1"/>
          </p:cNvSpPr>
          <p:nvPr>
            <p:ph type="title"/>
          </p:nvPr>
        </p:nvSpPr>
        <p:spPr/>
        <p:txBody>
          <a:bodyPr/>
          <a:lstStyle/>
          <a:p>
            <a:pPr eaLnBrk="1" hangingPunct="1"/>
            <a:r>
              <a:rPr lang="en-US" sz="2400">
                <a:solidFill>
                  <a:srgbClr val="FFFFFF"/>
                </a:solidFill>
                <a:ea typeface="ＭＳ Ｐゴシック" pitchFamily="20" charset="-128"/>
                <a:cs typeface="ＭＳ Ｐゴシック" pitchFamily="20" charset="-128"/>
              </a:rPr>
              <a:t>Distal RTA, the Murphy’s Law of distal HCO</a:t>
            </a:r>
            <a:r>
              <a:rPr lang="en-US" sz="2400" baseline="-25000">
                <a:solidFill>
                  <a:srgbClr val="FFFFFF"/>
                </a:solidFill>
                <a:ea typeface="ＭＳ Ｐゴシック" pitchFamily="20" charset="-128"/>
                <a:cs typeface="ＭＳ Ｐゴシック" pitchFamily="20" charset="-128"/>
              </a:rPr>
              <a:t>3 </a:t>
            </a:r>
            <a:r>
              <a:rPr lang="en-US" sz="2400">
                <a:solidFill>
                  <a:srgbClr val="FFFFFF"/>
                </a:solidFill>
                <a:ea typeface="ＭＳ Ｐゴシック" pitchFamily="20" charset="-128"/>
                <a:cs typeface="ＭＳ Ｐゴシック" pitchFamily="20" charset="-128"/>
              </a:rPr>
              <a:t>handling</a:t>
            </a:r>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04" fill="hold"/>
                                        <p:tgtEl>
                                          <p:spTgt spid="16077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160770"/>
                </p:tgtEl>
              </p:cMediaNode>
            </p:video>
            <p:seq concurrent="1" nextAc="seek">
              <p:cTn id="8" restart="whenNotActive" fill="hold" evtFilter="cancelBubble" nodeType="interactiveSeq">
                <p:stCondLst>
                  <p:cond evt="onClick" delay="0">
                    <p:tgtEl>
                      <p:spTgt spid="16077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0770"/>
                                        </p:tgtEl>
                                      </p:cBhvr>
                                    </p:cmd>
                                  </p:childTnLst>
                                </p:cTn>
                              </p:par>
                            </p:childTnLst>
                          </p:cTn>
                        </p:par>
                      </p:childTnLst>
                    </p:cTn>
                  </p:par>
                </p:childTnLst>
              </p:cTn>
              <p:nextCondLst>
                <p:cond evt="onClick" delay="0">
                  <p:tgtEl>
                    <p:spTgt spid="160770"/>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9"/>
          <p:cNvPicPr>
            <a:picLocks noGrp="1" noChangeArrowheads="1"/>
          </p:cNvPicPr>
          <p:nvPr>
            <p:ph type="clipArt" sz="half" idx="2"/>
          </p:nvPr>
        </p:nvPicPr>
        <p:blipFill>
          <a:blip r:embed="rId3"/>
          <a:srcRect/>
          <a:stretch>
            <a:fillRect/>
          </a:stretch>
        </p:blipFill>
        <p:spPr>
          <a:xfrm>
            <a:off x="4648200" y="1981200"/>
            <a:ext cx="3848100" cy="3509963"/>
          </a:xfrm>
          <a:noFill/>
        </p:spPr>
      </p:pic>
      <p:sp>
        <p:nvSpPr>
          <p:cNvPr id="162819" name="Rectangle 7"/>
          <p:cNvSpPr>
            <a:spLocks noGrp="1" noChangeArrowheads="1"/>
          </p:cNvSpPr>
          <p:nvPr>
            <p:ph type="title"/>
          </p:nvPr>
        </p:nvSpPr>
        <p:spPr/>
        <p:txBody>
          <a:bodyPr/>
          <a:lstStyle/>
          <a:p>
            <a:pPr eaLnBrk="1" hangingPunct="1"/>
            <a:r>
              <a:rPr lang="en-US">
                <a:ea typeface="ＭＳ Ｐゴシック" pitchFamily="20" charset="-128"/>
                <a:cs typeface="ＭＳ Ｐゴシック" pitchFamily="20" charset="-128"/>
              </a:rPr>
              <a:t>Distal RTA (Type 1)</a:t>
            </a:r>
          </a:p>
        </p:txBody>
      </p:sp>
      <p:sp>
        <p:nvSpPr>
          <p:cNvPr id="162820" name="Rectangle 8"/>
          <p:cNvSpPr>
            <a:spLocks noGrp="1" noChangeArrowheads="1"/>
          </p:cNvSpPr>
          <p:nvPr>
            <p:ph type="body" sz="half" idx="1"/>
          </p:nvPr>
        </p:nvSpPr>
        <p:spPr>
          <a:xfrm>
            <a:off x="381000" y="3581400"/>
            <a:ext cx="4648200" cy="2514600"/>
          </a:xfrm>
        </p:spPr>
        <p:txBody>
          <a:bodyPr/>
          <a:lstStyle/>
          <a:p>
            <a:pPr eaLnBrk="1" hangingPunct="1">
              <a:buFontTx/>
              <a:buNone/>
            </a:pPr>
            <a:r>
              <a:rPr lang="en-US" sz="3600" smtClean="0">
                <a:ea typeface="ＭＳ Ｐゴシック" pitchFamily="20" charset="-128"/>
                <a:cs typeface="ＭＳ Ｐゴシック" pitchFamily="20" charset="-128"/>
              </a:rPr>
              <a:t>	Failure can happen at any one of the three steps in urinary acidification</a:t>
            </a:r>
          </a:p>
        </p:txBody>
      </p:sp>
      <p:sp>
        <p:nvSpPr>
          <p:cNvPr id="162821" name="Line 10"/>
          <p:cNvSpPr>
            <a:spLocks noChangeShapeType="1"/>
          </p:cNvSpPr>
          <p:nvPr/>
        </p:nvSpPr>
        <p:spPr bwMode="auto">
          <a:xfrm>
            <a:off x="5486400" y="3505200"/>
            <a:ext cx="0" cy="45720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pic>
        <p:nvPicPr>
          <p:cNvPr id="162822" name="Picture 11" descr="bicarbs"/>
          <p:cNvPicPr>
            <a:picLocks noChangeAspect="1" noChangeArrowheads="1"/>
          </p:cNvPicPr>
          <p:nvPr/>
        </p:nvPicPr>
        <p:blipFill>
          <a:blip r:embed="rId4"/>
          <a:srcRect l="-25874" t="54987"/>
          <a:stretch>
            <a:fillRect/>
          </a:stretch>
        </p:blipFill>
        <p:spPr bwMode="auto">
          <a:xfrm>
            <a:off x="5029200" y="4038600"/>
            <a:ext cx="1143000" cy="795338"/>
          </a:xfrm>
          <a:prstGeom prst="rect">
            <a:avLst/>
          </a:prstGeom>
          <a:noFill/>
          <a:ln w="9525">
            <a:noFill/>
            <a:miter lim="800000"/>
            <a:headEnd/>
            <a:tailEnd/>
          </a:ln>
        </p:spPr>
      </p:pic>
    </p:spTree>
  </p:cSld>
  <p:clrMapOvr>
    <a:masterClrMapping/>
  </p:clrMapOvr>
  <p:transition>
    <p:spli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9" descr="distal RTA voltage'"/>
          <p:cNvPicPr>
            <a:picLocks noChangeAspect="1" noChangeArrowheads="1"/>
          </p:cNvPicPr>
          <p:nvPr/>
        </p:nvPicPr>
        <p:blipFill>
          <a:blip r:embed="rId3"/>
          <a:srcRect/>
          <a:stretch>
            <a:fillRect/>
          </a:stretch>
        </p:blipFill>
        <p:spPr bwMode="auto">
          <a:xfrm>
            <a:off x="3962400" y="685800"/>
            <a:ext cx="5100638" cy="5481638"/>
          </a:xfrm>
          <a:prstGeom prst="rect">
            <a:avLst/>
          </a:prstGeom>
          <a:noFill/>
          <a:ln w="9525">
            <a:noFill/>
            <a:miter lim="800000"/>
            <a:headEnd/>
            <a:tailEnd/>
          </a:ln>
        </p:spPr>
      </p:pic>
      <p:sp>
        <p:nvSpPr>
          <p:cNvPr id="164867" name="Rectangle 2"/>
          <p:cNvSpPr>
            <a:spLocks noGrp="1" noChangeArrowheads="1"/>
          </p:cNvSpPr>
          <p:nvPr>
            <p:ph type="title"/>
          </p:nvPr>
        </p:nvSpPr>
        <p:spPr/>
        <p:txBody>
          <a:bodyPr/>
          <a:lstStyle/>
          <a:p>
            <a:pPr eaLnBrk="1" hangingPunct="1"/>
            <a:r>
              <a:rPr lang="en-US" sz="2800">
                <a:ea typeface="ＭＳ Ｐゴシック" pitchFamily="20" charset="-128"/>
                <a:cs typeface="ＭＳ Ｐゴシック" pitchFamily="20" charset="-128"/>
              </a:rPr>
              <a:t>Distal RTA: </a:t>
            </a:r>
            <a:br>
              <a:rPr lang="en-US" sz="2800">
                <a:ea typeface="ＭＳ Ｐゴシック" pitchFamily="20" charset="-128"/>
                <a:cs typeface="ＭＳ Ｐゴシック" pitchFamily="20" charset="-128"/>
              </a:rPr>
            </a:br>
            <a:r>
              <a:rPr lang="en-US" sz="2800">
                <a:ea typeface="ＭＳ Ｐゴシック" pitchFamily="20" charset="-128"/>
                <a:cs typeface="ＭＳ Ｐゴシック" pitchFamily="20" charset="-128"/>
              </a:rPr>
              <a:t>Voltage dependent</a:t>
            </a:r>
            <a:endParaRPr lang="en-US">
              <a:ea typeface="ＭＳ Ｐゴシック" pitchFamily="20" charset="-128"/>
              <a:cs typeface="ＭＳ Ｐゴシック" pitchFamily="20" charset="-128"/>
            </a:endParaRPr>
          </a:p>
        </p:txBody>
      </p:sp>
      <p:pic>
        <p:nvPicPr>
          <p:cNvPr id="327685" name="Picture 5" descr="distal RTA voltage"/>
          <p:cNvPicPr>
            <a:picLocks noChangeAspect="1" noChangeArrowheads="1"/>
          </p:cNvPicPr>
          <p:nvPr/>
        </p:nvPicPr>
        <p:blipFill>
          <a:blip r:embed="rId4"/>
          <a:srcRect b="67419"/>
          <a:stretch>
            <a:fillRect/>
          </a:stretch>
        </p:blipFill>
        <p:spPr bwMode="auto">
          <a:xfrm>
            <a:off x="3962400" y="685800"/>
            <a:ext cx="5100638" cy="1785938"/>
          </a:xfrm>
          <a:prstGeom prst="rect">
            <a:avLst/>
          </a:prstGeom>
          <a:noFill/>
          <a:ln w="9525">
            <a:noFill/>
            <a:miter lim="800000"/>
            <a:headEnd/>
            <a:tailEnd/>
          </a:ln>
        </p:spPr>
      </p:pic>
      <p:sp>
        <p:nvSpPr>
          <p:cNvPr id="164869" name="Rectangle 3"/>
          <p:cNvSpPr>
            <a:spLocks noGrp="1" noChangeArrowheads="1"/>
          </p:cNvSpPr>
          <p:nvPr>
            <p:ph type="body" sz="half" idx="1"/>
          </p:nvPr>
        </p:nvSpPr>
        <p:spPr>
          <a:xfrm>
            <a:off x="533400" y="1981200"/>
            <a:ext cx="3429000" cy="4419600"/>
          </a:xfrm>
        </p:spPr>
        <p:txBody>
          <a:bodyPr/>
          <a:lstStyle/>
          <a:p>
            <a:pPr eaLnBrk="1" hangingPunct="1"/>
            <a:r>
              <a:rPr lang="en-US" sz="2000">
                <a:ea typeface="ＭＳ Ｐゴシック" pitchFamily="20" charset="-128"/>
                <a:cs typeface="ＭＳ Ｐゴシック" pitchFamily="20" charset="-128"/>
              </a:rPr>
              <a:t>Only variety of distal RTA which is hyperkalemic</a:t>
            </a:r>
          </a:p>
          <a:p>
            <a:pPr eaLnBrk="1" hangingPunct="1"/>
            <a:r>
              <a:rPr lang="en-US" sz="2000">
                <a:ea typeface="ＭＳ Ｐゴシック" pitchFamily="20" charset="-128"/>
                <a:cs typeface="ＭＳ Ｐゴシック" pitchFamily="20" charset="-128"/>
              </a:rPr>
              <a:t>Differentiate from type 4 by failure to respond to fludrocortisone.</a:t>
            </a:r>
          </a:p>
          <a:p>
            <a:pPr lvl="1" eaLnBrk="1" hangingPunct="1"/>
            <a:r>
              <a:rPr lang="en-US" sz="1800"/>
              <a:t>Obstructive uropathy</a:t>
            </a:r>
          </a:p>
          <a:p>
            <a:pPr lvl="1" eaLnBrk="1" hangingPunct="1"/>
            <a:r>
              <a:rPr lang="en-US" sz="1800"/>
              <a:t>Sickle cell anemia</a:t>
            </a:r>
          </a:p>
          <a:p>
            <a:pPr lvl="1" eaLnBrk="1" hangingPunct="1"/>
            <a:r>
              <a:rPr lang="en-US" sz="1800"/>
              <a:t>Lupus</a:t>
            </a:r>
          </a:p>
          <a:p>
            <a:pPr lvl="1" eaLnBrk="1" hangingPunct="1"/>
            <a:r>
              <a:rPr lang="en-US" sz="1800"/>
              <a:t>Triameterene</a:t>
            </a:r>
          </a:p>
          <a:p>
            <a:pPr lvl="1" eaLnBrk="1" hangingPunct="1"/>
            <a:r>
              <a:rPr lang="en-US" sz="1800"/>
              <a:t>Amiloride</a:t>
            </a:r>
          </a:p>
        </p:txBody>
      </p:sp>
      <p:pic>
        <p:nvPicPr>
          <p:cNvPr id="327690" name="Picture 10" descr="distal RTA voltage"/>
          <p:cNvPicPr>
            <a:picLocks noChangeAspect="1" noChangeArrowheads="1"/>
          </p:cNvPicPr>
          <p:nvPr/>
        </p:nvPicPr>
        <p:blipFill>
          <a:blip r:embed="rId4"/>
          <a:srcRect t="32320" b="33768"/>
          <a:stretch>
            <a:fillRect/>
          </a:stretch>
        </p:blipFill>
        <p:spPr bwMode="auto">
          <a:xfrm>
            <a:off x="3962400" y="2457450"/>
            <a:ext cx="5100638" cy="1858963"/>
          </a:xfrm>
          <a:prstGeom prst="rect">
            <a:avLst/>
          </a:prstGeom>
          <a:noFill/>
          <a:ln w="9525">
            <a:noFill/>
            <a:miter lim="800000"/>
            <a:headEnd/>
            <a:tailEnd/>
          </a:ln>
        </p:spPr>
      </p:pic>
      <p:pic>
        <p:nvPicPr>
          <p:cNvPr id="327691" name="Picture 11" descr="distal RTA voltage"/>
          <p:cNvPicPr>
            <a:picLocks noChangeAspect="1" noChangeArrowheads="1"/>
          </p:cNvPicPr>
          <p:nvPr/>
        </p:nvPicPr>
        <p:blipFill>
          <a:blip r:embed="rId4"/>
          <a:srcRect t="65942"/>
          <a:stretch>
            <a:fillRect/>
          </a:stretch>
        </p:blipFill>
        <p:spPr bwMode="auto">
          <a:xfrm>
            <a:off x="3962400" y="4300538"/>
            <a:ext cx="5100638" cy="1866900"/>
          </a:xfrm>
          <a:prstGeom prst="rect">
            <a:avLst/>
          </a:prstGeom>
          <a:noFill/>
          <a:ln w="9525">
            <a:noFill/>
            <a:miter lim="800000"/>
            <a:headEnd/>
            <a:tailEnd/>
          </a:ln>
        </p:spPr>
      </p:pic>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685"/>
                                        </p:tgtEl>
                                        <p:attrNameLst>
                                          <p:attrName>style.visibility</p:attrName>
                                        </p:attrNameLst>
                                      </p:cBhvr>
                                      <p:to>
                                        <p:strVal val="visible"/>
                                      </p:to>
                                    </p:set>
                                    <p:animEffect transition="in" filter="fade">
                                      <p:cBhvr>
                                        <p:cTn id="7" dur="1000"/>
                                        <p:tgtEl>
                                          <p:spTgt spid="3276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690"/>
                                        </p:tgtEl>
                                        <p:attrNameLst>
                                          <p:attrName>style.visibility</p:attrName>
                                        </p:attrNameLst>
                                      </p:cBhvr>
                                      <p:to>
                                        <p:strVal val="visible"/>
                                      </p:to>
                                    </p:set>
                                    <p:animEffect transition="in" filter="fade">
                                      <p:cBhvr>
                                        <p:cTn id="12" dur="1000"/>
                                        <p:tgtEl>
                                          <p:spTgt spid="3276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7691"/>
                                        </p:tgtEl>
                                        <p:attrNameLst>
                                          <p:attrName>style.visibility</p:attrName>
                                        </p:attrNameLst>
                                      </p:cBhvr>
                                      <p:to>
                                        <p:strVal val="visible"/>
                                      </p:to>
                                    </p:set>
                                    <p:animEffect transition="in" filter="fade">
                                      <p:cBhvr>
                                        <p:cTn id="17" dur="1000"/>
                                        <p:tgtEl>
                                          <p:spTgt spid="327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en-US" sz="2800">
                <a:ea typeface="ＭＳ Ｐゴシック" pitchFamily="20" charset="-128"/>
                <a:cs typeface="ＭＳ Ｐゴシック" pitchFamily="20" charset="-128"/>
              </a:rPr>
              <a:t>Distal RTA: </a:t>
            </a:r>
            <a:br>
              <a:rPr lang="en-US" sz="2800">
                <a:ea typeface="ＭＳ Ｐゴシック" pitchFamily="20" charset="-128"/>
                <a:cs typeface="ＭＳ Ｐゴシック" pitchFamily="20" charset="-128"/>
              </a:rPr>
            </a:br>
            <a:r>
              <a:rPr lang="en-US" sz="2800">
                <a:ea typeface="ＭＳ Ｐゴシック" pitchFamily="20" charset="-128"/>
                <a:cs typeface="ＭＳ Ｐゴシック" pitchFamily="20" charset="-128"/>
              </a:rPr>
              <a:t>H</a:t>
            </a:r>
            <a:r>
              <a:rPr lang="en-US" sz="2800" baseline="30000">
                <a:ea typeface="ＭＳ Ｐゴシック" pitchFamily="20" charset="-128"/>
                <a:cs typeface="ＭＳ Ｐゴシック" pitchFamily="20" charset="-128"/>
              </a:rPr>
              <a:t>+</a:t>
            </a:r>
            <a:r>
              <a:rPr lang="en-US" sz="2800">
                <a:ea typeface="ＭＳ Ｐゴシック" pitchFamily="20" charset="-128"/>
                <a:cs typeface="ＭＳ Ｐゴシック" pitchFamily="20" charset="-128"/>
              </a:rPr>
              <a:t> Secretion</a:t>
            </a:r>
          </a:p>
        </p:txBody>
      </p:sp>
      <p:sp>
        <p:nvSpPr>
          <p:cNvPr id="166915" name="Rectangle 3"/>
          <p:cNvSpPr>
            <a:spLocks noGrp="1" noChangeArrowheads="1"/>
          </p:cNvSpPr>
          <p:nvPr>
            <p:ph type="body" sz="half" idx="1"/>
          </p:nvPr>
        </p:nvSpPr>
        <p:spPr>
          <a:xfrm>
            <a:off x="685800" y="1981200"/>
            <a:ext cx="3505200" cy="4114800"/>
          </a:xfrm>
        </p:spPr>
        <p:txBody>
          <a:bodyPr/>
          <a:lstStyle/>
          <a:p>
            <a:pPr eaLnBrk="1" hangingPunct="1"/>
            <a:r>
              <a:rPr lang="en-US" sz="2000">
                <a:ea typeface="ＭＳ Ｐゴシック" pitchFamily="20" charset="-128"/>
                <a:cs typeface="ＭＳ Ｐゴシック" pitchFamily="20" charset="-128"/>
              </a:rPr>
              <a:t>Called classic distal RTA</a:t>
            </a:r>
          </a:p>
          <a:p>
            <a:pPr eaLnBrk="1" hangingPunct="1"/>
            <a:r>
              <a:rPr lang="en-US" sz="2000">
                <a:ea typeface="ＭＳ Ｐゴシック" pitchFamily="20" charset="-128"/>
                <a:cs typeface="ＭＳ Ｐゴシック" pitchFamily="20" charset="-128"/>
              </a:rPr>
              <a:t>Most common cause of distal RTA</a:t>
            </a:r>
          </a:p>
          <a:p>
            <a:pPr lvl="1" eaLnBrk="1" hangingPunct="1"/>
            <a:r>
              <a:rPr lang="en-US" sz="1800"/>
              <a:t>Congenital</a:t>
            </a:r>
          </a:p>
          <a:p>
            <a:pPr lvl="1" eaLnBrk="1" hangingPunct="1"/>
            <a:r>
              <a:rPr lang="en-US" sz="1800"/>
              <a:t>Lithium</a:t>
            </a:r>
          </a:p>
          <a:p>
            <a:pPr lvl="1" eaLnBrk="1" hangingPunct="1"/>
            <a:r>
              <a:rPr lang="en-US" sz="1800"/>
              <a:t>Multiple myeloma</a:t>
            </a:r>
          </a:p>
          <a:p>
            <a:pPr lvl="1" eaLnBrk="1" hangingPunct="1"/>
            <a:r>
              <a:rPr lang="en-US" sz="1800"/>
              <a:t>Lupus</a:t>
            </a:r>
          </a:p>
          <a:p>
            <a:pPr lvl="1" eaLnBrk="1" hangingPunct="1"/>
            <a:r>
              <a:rPr lang="en-US" sz="1800"/>
              <a:t>Pyelonephritis</a:t>
            </a:r>
          </a:p>
          <a:p>
            <a:pPr lvl="1" eaLnBrk="1" hangingPunct="1"/>
            <a:r>
              <a:rPr lang="en-US" sz="1800"/>
              <a:t>Sickle cell anemia</a:t>
            </a:r>
          </a:p>
          <a:p>
            <a:pPr lvl="1" eaLnBrk="1" hangingPunct="1"/>
            <a:r>
              <a:rPr lang="en-US" sz="1800"/>
              <a:t>Sjögren’s syndrome</a:t>
            </a:r>
          </a:p>
          <a:p>
            <a:pPr lvl="1" eaLnBrk="1" hangingPunct="1"/>
            <a:r>
              <a:rPr lang="en-US" sz="1800"/>
              <a:t>Toluene (Glue sniffing)</a:t>
            </a:r>
          </a:p>
          <a:p>
            <a:pPr lvl="1" eaLnBrk="1" hangingPunct="1"/>
            <a:r>
              <a:rPr lang="en-US" sz="1800"/>
              <a:t>Wilson’s disease</a:t>
            </a:r>
          </a:p>
        </p:txBody>
      </p:sp>
      <p:pic>
        <p:nvPicPr>
          <p:cNvPr id="166916" name="Picture 5" descr="distal RTA H secr"/>
          <p:cNvPicPr>
            <a:picLocks noChangeAspect="1" noChangeArrowheads="1"/>
          </p:cNvPicPr>
          <p:nvPr/>
        </p:nvPicPr>
        <p:blipFill>
          <a:blip r:embed="rId3"/>
          <a:srcRect/>
          <a:stretch>
            <a:fillRect/>
          </a:stretch>
        </p:blipFill>
        <p:spPr bwMode="auto">
          <a:xfrm>
            <a:off x="4165600" y="711200"/>
            <a:ext cx="4978400" cy="5435600"/>
          </a:xfrm>
          <a:prstGeom prst="rect">
            <a:avLst/>
          </a:prstGeom>
          <a:noFill/>
          <a:ln w="9525">
            <a:noFill/>
            <a:miter lim="800000"/>
            <a:headEnd/>
            <a:tailEnd/>
          </a:ln>
        </p:spPr>
      </p:pic>
      <p:sp>
        <p:nvSpPr>
          <p:cNvPr id="166917" name="AutoShape 6"/>
          <p:cNvSpPr>
            <a:spLocks noChangeArrowheads="1"/>
          </p:cNvSpPr>
          <p:nvPr/>
        </p:nvSpPr>
        <p:spPr bwMode="auto">
          <a:xfrm>
            <a:off x="4800600" y="2971800"/>
            <a:ext cx="685800" cy="685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9525">
            <a:noFill/>
            <a:miter lim="800000"/>
            <a:headEnd/>
            <a:tailEnd/>
          </a:ln>
        </p:spPr>
        <p:txBody>
          <a:bodyPr wrap="none" anchor="ctr">
            <a:prstTxWarp prst="textNoShape">
              <a:avLst/>
            </a:prstTxWarp>
          </a:bodyPr>
          <a:lstStyle/>
          <a:p>
            <a:endParaRPr lang="en-US"/>
          </a:p>
        </p:txBody>
      </p:sp>
      <p:sp>
        <p:nvSpPr>
          <p:cNvPr id="166918" name="AutoShape 7"/>
          <p:cNvSpPr>
            <a:spLocks noChangeArrowheads="1"/>
          </p:cNvSpPr>
          <p:nvPr/>
        </p:nvSpPr>
        <p:spPr bwMode="auto">
          <a:xfrm>
            <a:off x="8001000" y="3276600"/>
            <a:ext cx="685800" cy="685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9525">
            <a:noFill/>
            <a:miter lim="800000"/>
            <a:headEnd/>
            <a:tailEnd/>
          </a:ln>
        </p:spPr>
        <p:txBody>
          <a:bodyPr wrap="none" anchor="ctr">
            <a:prstTxWarp prst="textNoShape">
              <a:avLst/>
            </a:prstTxWarp>
          </a:bodyPr>
          <a:lstStyle/>
          <a:p>
            <a:endParaRPr lang="en-US"/>
          </a:p>
        </p:txBody>
      </p:sp>
    </p:spTree>
  </p:cSld>
  <p:clrMapOvr>
    <a:masterClrMapping/>
  </p:clrMapOvr>
  <p:transition>
    <p:spli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r>
              <a:rPr lang="en-US" sz="2800">
                <a:ea typeface="ＭＳ Ｐゴシック" pitchFamily="20" charset="-128"/>
                <a:cs typeface="ＭＳ Ｐゴシック" pitchFamily="20" charset="-128"/>
              </a:rPr>
              <a:t>Distal RTA: </a:t>
            </a:r>
            <a:br>
              <a:rPr lang="en-US" sz="2800">
                <a:ea typeface="ＭＳ Ｐゴシック" pitchFamily="20" charset="-128"/>
                <a:cs typeface="ＭＳ Ｐゴシック" pitchFamily="20" charset="-128"/>
              </a:rPr>
            </a:br>
            <a:r>
              <a:rPr lang="en-US" sz="2800">
                <a:ea typeface="ＭＳ Ｐゴシック" pitchFamily="20" charset="-128"/>
                <a:cs typeface="ＭＳ Ｐゴシック" pitchFamily="20" charset="-128"/>
              </a:rPr>
              <a:t>Gradient defect</a:t>
            </a:r>
          </a:p>
        </p:txBody>
      </p:sp>
      <p:sp>
        <p:nvSpPr>
          <p:cNvPr id="168963" name="Rectangle 3"/>
          <p:cNvSpPr>
            <a:spLocks noGrp="1" noChangeArrowheads="1"/>
          </p:cNvSpPr>
          <p:nvPr>
            <p:ph type="body" sz="half" idx="1"/>
          </p:nvPr>
        </p:nvSpPr>
        <p:spPr/>
        <p:txBody>
          <a:bodyPr/>
          <a:lstStyle/>
          <a:p>
            <a:pPr eaLnBrk="1" hangingPunct="1"/>
            <a:r>
              <a:rPr lang="en-US" sz="2000">
                <a:ea typeface="ＭＳ Ｐゴシック" pitchFamily="20" charset="-128"/>
                <a:cs typeface="ＭＳ Ｐゴシック" pitchFamily="20" charset="-128"/>
              </a:rPr>
              <a:t>Amphotercin B</a:t>
            </a:r>
          </a:p>
        </p:txBody>
      </p:sp>
      <p:pic>
        <p:nvPicPr>
          <p:cNvPr id="168964" name="Picture 5" descr="distal RTA leaky"/>
          <p:cNvPicPr>
            <a:picLocks noChangeAspect="1" noChangeArrowheads="1"/>
          </p:cNvPicPr>
          <p:nvPr/>
        </p:nvPicPr>
        <p:blipFill>
          <a:blip r:embed="rId3"/>
          <a:srcRect/>
          <a:stretch>
            <a:fillRect/>
          </a:stretch>
        </p:blipFill>
        <p:spPr bwMode="auto">
          <a:xfrm>
            <a:off x="4327525" y="838200"/>
            <a:ext cx="4740275" cy="5102225"/>
          </a:xfrm>
          <a:prstGeom prst="rect">
            <a:avLst/>
          </a:prstGeom>
          <a:noFill/>
          <a:ln w="9525">
            <a:noFill/>
            <a:miter lim="800000"/>
            <a:headEnd/>
            <a:tailEnd/>
          </a:ln>
        </p:spPr>
      </p:pic>
    </p:spTree>
  </p:cSld>
  <p:clrMapOvr>
    <a:masterClrMapping/>
  </p:clrMapOvr>
  <p:transition>
    <p:split dir="in"/>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en-US">
                <a:ea typeface="ＭＳ Ｐゴシック" pitchFamily="20" charset="-128"/>
                <a:cs typeface="ＭＳ Ｐゴシック" pitchFamily="20" charset="-128"/>
              </a:rPr>
              <a:t>Distal RTA: consequences</a:t>
            </a:r>
          </a:p>
        </p:txBody>
      </p:sp>
      <p:sp>
        <p:nvSpPr>
          <p:cNvPr id="171011" name="Rectangle 3"/>
          <p:cNvSpPr>
            <a:spLocks noGrp="1" noChangeArrowheads="1"/>
          </p:cNvSpPr>
          <p:nvPr>
            <p:ph type="body" sz="half" idx="1"/>
          </p:nvPr>
        </p:nvSpPr>
        <p:spPr/>
        <p:txBody>
          <a:bodyPr/>
          <a:lstStyle/>
          <a:p>
            <a:pPr eaLnBrk="1" hangingPunct="1"/>
            <a:r>
              <a:rPr lang="en-US" sz="2000">
                <a:ea typeface="ＭＳ Ｐゴシック" pitchFamily="20" charset="-128"/>
                <a:cs typeface="ＭＳ Ｐゴシック" pitchFamily="20" charset="-128"/>
              </a:rPr>
              <a:t>Bones</a:t>
            </a:r>
          </a:p>
          <a:p>
            <a:pPr lvl="1" eaLnBrk="1" hangingPunct="1"/>
            <a:r>
              <a:rPr lang="en-US" sz="1800"/>
              <a:t>Chronic metabolic acidosis results in bone buffering.</a:t>
            </a:r>
          </a:p>
          <a:p>
            <a:pPr lvl="2" eaLnBrk="1" hangingPunct="1"/>
            <a:r>
              <a:rPr lang="en-US" sz="1600">
                <a:ea typeface="ＭＳ Ｐゴシック" pitchFamily="20" charset="-128"/>
              </a:rPr>
              <a:t>Bicarbonate</a:t>
            </a:r>
          </a:p>
          <a:p>
            <a:pPr lvl="2" eaLnBrk="1" hangingPunct="1"/>
            <a:r>
              <a:rPr lang="en-US" sz="1600">
                <a:ea typeface="ＭＳ Ｐゴシック" pitchFamily="20" charset="-128"/>
              </a:rPr>
              <a:t>Phosphate </a:t>
            </a:r>
          </a:p>
          <a:p>
            <a:pPr lvl="2" eaLnBrk="1" hangingPunct="1"/>
            <a:r>
              <a:rPr lang="en-US" sz="1600">
                <a:ea typeface="ＭＳ Ｐゴシック" pitchFamily="20" charset="-128"/>
              </a:rPr>
              <a:t>Calcium</a:t>
            </a:r>
          </a:p>
          <a:p>
            <a:pPr eaLnBrk="1" hangingPunct="1"/>
            <a:r>
              <a:rPr lang="en-US" sz="2000">
                <a:ea typeface="ＭＳ Ｐゴシック" pitchFamily="20" charset="-128"/>
                <a:cs typeface="ＭＳ Ｐゴシック" pitchFamily="20" charset="-128"/>
              </a:rPr>
              <a:t>Kidney stones</a:t>
            </a:r>
          </a:p>
          <a:p>
            <a:pPr lvl="1" eaLnBrk="1" hangingPunct="1"/>
            <a:r>
              <a:rPr lang="en-US" sz="1800"/>
              <a:t>Calcium phosphate stones</a:t>
            </a:r>
          </a:p>
          <a:p>
            <a:pPr lvl="2" eaLnBrk="1" hangingPunct="1"/>
            <a:r>
              <a:rPr lang="en-US" sz="1600">
                <a:ea typeface="ＭＳ Ｐゴシック" pitchFamily="20" charset="-128"/>
              </a:rPr>
              <a:t>Due to hypercalciuria</a:t>
            </a:r>
          </a:p>
          <a:p>
            <a:pPr lvl="2" eaLnBrk="1" hangingPunct="1"/>
            <a:r>
              <a:rPr lang="en-US" sz="1600">
                <a:ea typeface="ＭＳ Ｐゴシック" pitchFamily="20" charset="-128"/>
              </a:rPr>
              <a:t>Increased urine pH</a:t>
            </a:r>
          </a:p>
          <a:p>
            <a:pPr lvl="2" eaLnBrk="1" hangingPunct="1"/>
            <a:r>
              <a:rPr lang="en-US" sz="1600">
                <a:ea typeface="ＭＳ Ｐゴシック" pitchFamily="20" charset="-128"/>
              </a:rPr>
              <a:t>Decreased urinary citrate</a:t>
            </a:r>
          </a:p>
        </p:txBody>
      </p:sp>
      <p:pic>
        <p:nvPicPr>
          <p:cNvPr id="171012" name="Picture 7"/>
          <p:cNvPicPr>
            <a:picLocks noGrp="1" noChangeAspect="1" noChangeArrowheads="1"/>
          </p:cNvPicPr>
          <p:nvPr>
            <p:ph type="clipArt" sz="half" idx="2"/>
          </p:nvPr>
        </p:nvPicPr>
        <p:blipFill>
          <a:blip r:embed="rId3"/>
          <a:srcRect/>
          <a:stretch>
            <a:fillRect/>
          </a:stretch>
        </p:blipFill>
        <p:spPr>
          <a:xfrm>
            <a:off x="4883150" y="1981200"/>
            <a:ext cx="3338513" cy="4114800"/>
          </a:xfrm>
          <a:noFill/>
        </p:spPr>
      </p:pic>
      <p:sp>
        <p:nvSpPr>
          <p:cNvPr id="171013" name="Rectangle 8"/>
          <p:cNvSpPr>
            <a:spLocks noChangeArrowheads="1"/>
          </p:cNvSpPr>
          <p:nvPr/>
        </p:nvSpPr>
        <p:spPr bwMode="auto">
          <a:xfrm>
            <a:off x="4800600" y="6096000"/>
            <a:ext cx="3505200" cy="581025"/>
          </a:xfrm>
          <a:prstGeom prst="rect">
            <a:avLst/>
          </a:prstGeom>
          <a:noFill/>
          <a:ln w="9525">
            <a:noFill/>
            <a:miter lim="800000"/>
            <a:headEnd/>
            <a:tailEnd/>
          </a:ln>
        </p:spPr>
        <p:txBody>
          <a:bodyPr>
            <a:prstTxWarp prst="textNoShape">
              <a:avLst/>
            </a:prstTxWarp>
            <a:spAutoFit/>
          </a:bodyPr>
          <a:lstStyle/>
          <a:p>
            <a:r>
              <a:rPr lang="en-US" sz="1600">
                <a:latin typeface="Comic Sans MS" pitchFamily="20" charset="0"/>
              </a:rPr>
              <a:t>Well Mr. Osborne, it may not be kidney stones after all.</a:t>
            </a:r>
          </a:p>
        </p:txBody>
      </p:sp>
    </p:spTree>
  </p:cSld>
  <p:clrMapOvr>
    <a:masterClrMapping/>
  </p:clrMapOvr>
  <mc:AlternateContent xmlns:mc="http://schemas.openxmlformats.org/markup-compatibility/2006">
    <mc:Choice xmlns:p14="http://schemas.microsoft.com/office/powerpoint/2010/main" Requires="p14">
      <p:transition>
        <p14:flip dir="r"/>
      </p:transition>
    </mc:Choice>
    <mc:Fallback>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Predicting pCO</a:t>
            </a:r>
            <a:r>
              <a:rPr lang="en-US" baseline="-25000">
                <a:ea typeface="ＭＳ Ｐゴシック" pitchFamily="-107" charset="-128"/>
                <a:cs typeface="ＭＳ Ｐゴシック" pitchFamily="-107" charset="-128"/>
              </a:rPr>
              <a:t>2</a:t>
            </a:r>
            <a:r>
              <a:rPr lang="en-US">
                <a:ea typeface="ＭＳ Ｐゴシック" pitchFamily="-107" charset="-128"/>
                <a:cs typeface="ＭＳ Ｐゴシック" pitchFamily="-107" charset="-128"/>
              </a:rPr>
              <a:t> in metabolic acidosis: Winter’s Formula</a:t>
            </a:r>
          </a:p>
        </p:txBody>
      </p:sp>
      <p:sp>
        <p:nvSpPr>
          <p:cNvPr id="22531" name="Rectangle 5"/>
          <p:cNvSpPr>
            <a:spLocks noGrp="1" noChangeArrowheads="1"/>
          </p:cNvSpPr>
          <p:nvPr>
            <p:ph type="body" idx="1"/>
          </p:nvPr>
        </p:nvSpPr>
        <p:spPr/>
        <p:txBody>
          <a:bodyPr/>
          <a:lstStyle/>
          <a:p>
            <a:pPr eaLnBrk="1" hangingPunct="1"/>
            <a:r>
              <a:rPr lang="en-US">
                <a:ea typeface="ＭＳ Ｐゴシック" pitchFamily="-107" charset="-128"/>
                <a:cs typeface="ＭＳ Ｐゴシック" pitchFamily="-107" charset="-128"/>
              </a:rPr>
              <a:t>In metabolic acidosis the expected pCO</a:t>
            </a:r>
            <a:r>
              <a:rPr lang="en-US" baseline="-25000">
                <a:ea typeface="ＭＳ Ｐゴシック" pitchFamily="-107" charset="-128"/>
                <a:cs typeface="ＭＳ Ｐゴシック" pitchFamily="-107" charset="-128"/>
              </a:rPr>
              <a:t>2</a:t>
            </a:r>
            <a:r>
              <a:rPr lang="en-US">
                <a:ea typeface="ＭＳ Ｐゴシック" pitchFamily="-107" charset="-128"/>
                <a:cs typeface="ＭＳ Ｐゴシック" pitchFamily="-107" charset="-128"/>
              </a:rPr>
              <a:t> can be estimated from the HCO</a:t>
            </a:r>
            <a:r>
              <a:rPr lang="en-US" baseline="-25000">
                <a:ea typeface="ＭＳ Ｐゴシック" pitchFamily="-107" charset="-128"/>
                <a:cs typeface="ＭＳ Ｐゴシック" pitchFamily="-107" charset="-128"/>
              </a:rPr>
              <a:t>3</a:t>
            </a:r>
            <a:endParaRPr lang="en-US">
              <a:ea typeface="ＭＳ Ｐゴシック" pitchFamily="-107" charset="-128"/>
              <a:cs typeface="ＭＳ Ｐゴシック" pitchFamily="-107" charset="-128"/>
            </a:endParaRPr>
          </a:p>
          <a:p>
            <a:pPr eaLnBrk="1" hangingPunct="1"/>
            <a:endParaRPr lang="en-US">
              <a:ea typeface="ＭＳ Ｐゴシック" pitchFamily="-107" charset="-128"/>
              <a:cs typeface="ＭＳ Ｐゴシック" pitchFamily="-107" charset="-128"/>
            </a:endParaRPr>
          </a:p>
          <a:p>
            <a:pPr algn="ctr" eaLnBrk="1" hangingPunct="1">
              <a:buFontTx/>
              <a:buNone/>
            </a:pPr>
            <a:r>
              <a:rPr lang="en-US">
                <a:ea typeface="ＭＳ Ｐゴシック" pitchFamily="-107" charset="-128"/>
                <a:cs typeface="ＭＳ Ｐゴシック" pitchFamily="-107" charset="-128"/>
              </a:rPr>
              <a:t>Expected pCO</a:t>
            </a:r>
            <a:r>
              <a:rPr lang="en-US" baseline="-25000">
                <a:ea typeface="ＭＳ Ｐゴシック" pitchFamily="-107" charset="-128"/>
                <a:cs typeface="ＭＳ Ｐゴシック" pitchFamily="-107" charset="-128"/>
              </a:rPr>
              <a:t>2</a:t>
            </a:r>
            <a:r>
              <a:rPr lang="en-US">
                <a:ea typeface="ＭＳ Ｐゴシック" pitchFamily="-107" charset="-128"/>
                <a:cs typeface="ＭＳ Ｐゴシック" pitchFamily="-107" charset="-128"/>
              </a:rPr>
              <a:t> = (1.5 x HCO</a:t>
            </a:r>
            <a:r>
              <a:rPr lang="en-US" baseline="-25000">
                <a:ea typeface="ＭＳ Ｐゴシック" pitchFamily="-107" charset="-128"/>
                <a:cs typeface="ＭＳ Ｐゴシック" pitchFamily="-107" charset="-128"/>
              </a:rPr>
              <a:t>3</a:t>
            </a:r>
            <a:r>
              <a:rPr lang="en-US">
                <a:ea typeface="ＭＳ Ｐゴシック" pitchFamily="-107" charset="-128"/>
                <a:cs typeface="ＭＳ Ｐゴシック" pitchFamily="-107" charset="-128"/>
              </a:rPr>
              <a:t>) + 8 ± 2</a:t>
            </a:r>
          </a:p>
          <a:p>
            <a:pPr eaLnBrk="1" hangingPunct="1"/>
            <a:endParaRPr lang="en-US">
              <a:ea typeface="ＭＳ Ｐゴシック" pitchFamily="-107" charset="-128"/>
              <a:cs typeface="ＭＳ Ｐゴシック" pitchFamily="-107" charset="-128"/>
            </a:endParaRPr>
          </a:p>
          <a:p>
            <a:pPr eaLnBrk="1" hangingPunct="1"/>
            <a:r>
              <a:rPr lang="en-US">
                <a:ea typeface="ＭＳ Ｐゴシック" pitchFamily="-107" charset="-128"/>
                <a:cs typeface="ＭＳ Ｐゴシック" pitchFamily="-107" charset="-128"/>
              </a:rPr>
              <a:t>If the pCO</a:t>
            </a:r>
            <a:r>
              <a:rPr lang="en-US" baseline="-25000">
                <a:ea typeface="ＭＳ Ｐゴシック" pitchFamily="-107" charset="-128"/>
                <a:cs typeface="ＭＳ Ｐゴシック" pitchFamily="-107" charset="-128"/>
              </a:rPr>
              <a:t>2</a:t>
            </a:r>
            <a:r>
              <a:rPr lang="en-US">
                <a:ea typeface="ＭＳ Ｐゴシック" pitchFamily="-107" charset="-128"/>
                <a:cs typeface="ＭＳ Ｐゴシック" pitchFamily="-107" charset="-128"/>
              </a:rPr>
              <a:t> is higher than predicted then there is an addition respiratory acidosis</a:t>
            </a:r>
          </a:p>
          <a:p>
            <a:pPr eaLnBrk="1" hangingPunct="1"/>
            <a:r>
              <a:rPr lang="en-US">
                <a:ea typeface="ＭＳ Ｐゴシック" pitchFamily="-107" charset="-128"/>
                <a:cs typeface="ＭＳ Ｐゴシック" pitchFamily="-107" charset="-128"/>
              </a:rPr>
              <a:t>If the pCO</a:t>
            </a:r>
            <a:r>
              <a:rPr lang="en-US" baseline="-25000">
                <a:ea typeface="ＭＳ Ｐゴシック" pitchFamily="-107" charset="-128"/>
                <a:cs typeface="ＭＳ Ｐゴシック" pitchFamily="-107" charset="-128"/>
              </a:rPr>
              <a:t>2</a:t>
            </a:r>
            <a:r>
              <a:rPr lang="en-US">
                <a:ea typeface="ＭＳ Ｐゴシック" pitchFamily="-107" charset="-128"/>
                <a:cs typeface="ＭＳ Ｐゴシック" pitchFamily="-107" charset="-128"/>
              </a:rPr>
              <a:t> is lower than predicted there is an additional respiratory alkalosis</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Diagonal Corner Rectangle 13"/>
          <p:cNvSpPr/>
          <p:nvPr/>
        </p:nvSpPr>
        <p:spPr bwMode="auto">
          <a:xfrm>
            <a:off x="5410200" y="3657600"/>
            <a:ext cx="3352800" cy="3200400"/>
          </a:xfrm>
          <a:prstGeom prst="round2DiagRect">
            <a:avLst>
              <a:gd name="adj1" fmla="val 7143"/>
              <a:gd name="adj2" fmla="val 0"/>
            </a:avLst>
          </a:prstGeom>
          <a:solidFill>
            <a:srgbClr val="FF0000"/>
          </a:solidFill>
          <a:ln w="9525" cap="flat" cmpd="sng" algn="ctr">
            <a:noFill/>
            <a:prstDash val="solid"/>
            <a:round/>
            <a:headEnd type="none" w="med" len="med"/>
            <a:tailEnd type="none" w="med" len="med"/>
          </a:ln>
          <a:effectLst/>
        </p:spPr>
        <p:txBody>
          <a:bodyPr>
            <a:prstTxWarp prst="textNoShape">
              <a:avLst/>
            </a:prstTxWarp>
          </a:bodyPr>
          <a:lstStyle/>
          <a:p>
            <a:pPr>
              <a:defRPr/>
            </a:pPr>
            <a:endParaRPr lang="en-US">
              <a:latin typeface="Times" pitchFamily="-65" charset="0"/>
            </a:endParaRPr>
          </a:p>
        </p:txBody>
      </p:sp>
      <p:pic>
        <p:nvPicPr>
          <p:cNvPr id="144390" name="Picture 4" descr="DN fate of H+3"/>
          <p:cNvPicPr>
            <a:picLocks noChangeAspect="1" noChangeArrowheads="1"/>
          </p:cNvPicPr>
          <p:nvPr/>
        </p:nvPicPr>
        <p:blipFill>
          <a:blip r:embed="rId2">
            <a:clrChange>
              <a:clrFrom>
                <a:srgbClr val="FFFFFF"/>
              </a:clrFrom>
              <a:clrTo>
                <a:srgbClr val="FFFFFF">
                  <a:alpha val="0"/>
                </a:srgbClr>
              </a:clrTo>
            </a:clrChange>
          </a:blip>
          <a:srcRect r="12329"/>
          <a:stretch>
            <a:fillRect/>
          </a:stretch>
        </p:blipFill>
        <p:spPr bwMode="auto">
          <a:xfrm>
            <a:off x="5486400" y="3813175"/>
            <a:ext cx="3211513" cy="2435225"/>
          </a:xfrm>
          <a:prstGeom prst="rect">
            <a:avLst/>
          </a:prstGeom>
          <a:noFill/>
          <a:ln w="9525">
            <a:noFill/>
            <a:miter lim="800000"/>
            <a:headEnd/>
            <a:tailEnd/>
          </a:ln>
        </p:spPr>
      </p:pic>
      <p:sp>
        <p:nvSpPr>
          <p:cNvPr id="10" name="TextBox 9"/>
          <p:cNvSpPr txBox="1"/>
          <p:nvPr/>
        </p:nvSpPr>
        <p:spPr>
          <a:xfrm>
            <a:off x="5638800" y="6396335"/>
            <a:ext cx="2895600" cy="461665"/>
          </a:xfrm>
          <a:prstGeom prst="rect">
            <a:avLst/>
          </a:prstGeom>
          <a:noFill/>
        </p:spPr>
        <p:txBody>
          <a:bodyPr wrap="square" rtlCol="0">
            <a:spAutoFit/>
          </a:bodyPr>
          <a:lstStyle/>
          <a:p>
            <a:pPr algn="ctr"/>
            <a:r>
              <a:rPr lang="en-US" dirty="0" err="1" smtClean="0"/>
              <a:t>Hyperkalemic</a:t>
            </a:r>
            <a:r>
              <a:rPr lang="en-US" dirty="0" smtClean="0"/>
              <a:t> RTA</a:t>
            </a:r>
            <a:endParaRPr lang="en-US" dirty="0"/>
          </a:p>
        </p:txBody>
      </p:sp>
      <p:sp>
        <p:nvSpPr>
          <p:cNvPr id="13" name="TextBox 12"/>
          <p:cNvSpPr txBox="1"/>
          <p:nvPr/>
        </p:nvSpPr>
        <p:spPr>
          <a:xfrm>
            <a:off x="6240380" y="4191000"/>
            <a:ext cx="1760620" cy="2554545"/>
          </a:xfrm>
          <a:prstGeom prst="rect">
            <a:avLst/>
          </a:prstGeom>
          <a:noFill/>
        </p:spPr>
        <p:txBody>
          <a:bodyPr wrap="none" rtlCol="0">
            <a:spAutoFit/>
          </a:bodyPr>
          <a:lstStyle/>
          <a:p>
            <a:r>
              <a:rPr lang="en-US" sz="16000" b="1" i="1" dirty="0" smtClean="0">
                <a:solidFill>
                  <a:srgbClr val="0000FF"/>
                </a:solidFill>
              </a:rPr>
              <a:t>4</a:t>
            </a:r>
            <a:endParaRPr lang="en-US" sz="16000" b="1" i="1" dirty="0">
              <a:solidFill>
                <a:srgbClr val="0000FF"/>
              </a:solidFill>
            </a:endParaRPr>
          </a:p>
        </p:txBody>
      </p:sp>
      <p:sp>
        <p:nvSpPr>
          <p:cNvPr id="144386" name="Title 1"/>
          <p:cNvSpPr>
            <a:spLocks noGrp="1"/>
          </p:cNvSpPr>
          <p:nvPr>
            <p:ph type="title"/>
          </p:nvPr>
        </p:nvSpPr>
        <p:spPr>
          <a:xfrm>
            <a:off x="609600" y="838200"/>
            <a:ext cx="7848600" cy="1143000"/>
          </a:xfrm>
        </p:spPr>
        <p:txBody>
          <a:bodyPr/>
          <a:lstStyle/>
          <a:p>
            <a:pPr algn="r"/>
            <a:r>
              <a:rPr lang="en-US" sz="6000" dirty="0" smtClean="0">
                <a:ea typeface="ＭＳ Ｐゴシック" pitchFamily="20" charset="-128"/>
                <a:cs typeface="ＭＳ Ｐゴシック" pitchFamily="20" charset="-128"/>
              </a:rPr>
              <a:t>Each step can fail which causes RTA and NAGMA</a:t>
            </a:r>
          </a:p>
        </p:txBody>
      </p:sp>
      <p:pic>
        <p:nvPicPr>
          <p:cNvPr id="144387" name="Picture 2" descr="bicarbonate handling"/>
          <p:cNvPicPr>
            <a:picLocks noChangeAspect="1" noChangeArrowheads="1"/>
          </p:cNvPicPr>
          <p:nvPr/>
        </p:nvPicPr>
        <p:blipFill>
          <a:blip r:embed="rId3">
            <a:clrChange>
              <a:clrFrom>
                <a:srgbClr val="FFFFFF"/>
              </a:clrFrom>
              <a:clrTo>
                <a:srgbClr val="FFFFFF">
                  <a:alpha val="0"/>
                </a:srgbClr>
              </a:clrTo>
            </a:clrChange>
          </a:blip>
          <a:srcRect r="61333"/>
          <a:stretch>
            <a:fillRect/>
          </a:stretch>
        </p:blipFill>
        <p:spPr bwMode="auto">
          <a:xfrm>
            <a:off x="457200" y="1565275"/>
            <a:ext cx="2209800" cy="1493838"/>
          </a:xfrm>
          <a:prstGeom prst="rect">
            <a:avLst/>
          </a:prstGeom>
          <a:noFill/>
          <a:ln w="9525">
            <a:noFill/>
            <a:miter lim="800000"/>
            <a:headEnd/>
            <a:tailEnd/>
          </a:ln>
        </p:spPr>
      </p:pic>
      <p:sp>
        <p:nvSpPr>
          <p:cNvPr id="144388" name="Rectangle 6"/>
          <p:cNvSpPr>
            <a:spLocks noChangeArrowheads="1"/>
          </p:cNvSpPr>
          <p:nvPr/>
        </p:nvSpPr>
        <p:spPr bwMode="auto">
          <a:xfrm>
            <a:off x="696913" y="3200400"/>
            <a:ext cx="2173287" cy="400050"/>
          </a:xfrm>
          <a:prstGeom prst="rect">
            <a:avLst/>
          </a:prstGeom>
          <a:noFill/>
          <a:ln w="9525">
            <a:noFill/>
            <a:miter lim="800000"/>
            <a:headEnd/>
            <a:tailEnd/>
          </a:ln>
        </p:spPr>
        <p:txBody>
          <a:bodyPr>
            <a:prstTxWarp prst="textNoShape">
              <a:avLst/>
            </a:prstTxWarp>
            <a:spAutoFit/>
          </a:bodyPr>
          <a:lstStyle/>
          <a:p>
            <a:r>
              <a:rPr lang="en-US" sz="2000"/>
              <a:t>3456 mmol/day</a:t>
            </a:r>
          </a:p>
        </p:txBody>
      </p:sp>
      <p:sp>
        <p:nvSpPr>
          <p:cNvPr id="144389" name="Rectangle 7"/>
          <p:cNvSpPr>
            <a:spLocks noChangeArrowheads="1"/>
          </p:cNvSpPr>
          <p:nvPr/>
        </p:nvSpPr>
        <p:spPr bwMode="auto">
          <a:xfrm>
            <a:off x="3273425" y="4191000"/>
            <a:ext cx="2441575" cy="400050"/>
          </a:xfrm>
          <a:prstGeom prst="rect">
            <a:avLst/>
          </a:prstGeom>
          <a:noFill/>
          <a:ln w="9525">
            <a:noFill/>
            <a:miter lim="800000"/>
            <a:headEnd/>
            <a:tailEnd/>
          </a:ln>
        </p:spPr>
        <p:txBody>
          <a:bodyPr>
            <a:prstTxWarp prst="textNoShape">
              <a:avLst/>
            </a:prstTxWarp>
            <a:spAutoFit/>
          </a:bodyPr>
          <a:lstStyle/>
          <a:p>
            <a:r>
              <a:rPr lang="en-US" sz="2000"/>
              <a:t>50-100 mmol/day</a:t>
            </a:r>
          </a:p>
        </p:txBody>
      </p:sp>
      <p:pic>
        <p:nvPicPr>
          <p:cNvPr id="144391" name="Picture 2" descr="bicarbonate handling"/>
          <p:cNvPicPr>
            <a:picLocks noChangeAspect="1" noChangeArrowheads="1"/>
          </p:cNvPicPr>
          <p:nvPr/>
        </p:nvPicPr>
        <p:blipFill>
          <a:blip r:embed="rId3">
            <a:clrChange>
              <a:clrFrom>
                <a:srgbClr val="FFFFFF"/>
              </a:clrFrom>
              <a:clrTo>
                <a:srgbClr val="FFFFFF">
                  <a:alpha val="0"/>
                </a:srgbClr>
              </a:clrTo>
            </a:clrChange>
          </a:blip>
          <a:srcRect l="48000"/>
          <a:stretch>
            <a:fillRect/>
          </a:stretch>
        </p:blipFill>
        <p:spPr bwMode="auto">
          <a:xfrm>
            <a:off x="2895600" y="2774950"/>
            <a:ext cx="2971800" cy="1492250"/>
          </a:xfrm>
          <a:prstGeom prst="rect">
            <a:avLst/>
          </a:prstGeom>
          <a:noFill/>
          <a:ln w="9525">
            <a:noFill/>
            <a:miter lim="800000"/>
            <a:headEnd/>
            <a:tailEnd/>
          </a:ln>
        </p:spPr>
      </p:pic>
      <p:sp>
        <p:nvSpPr>
          <p:cNvPr id="8" name="TextBox 7"/>
          <p:cNvSpPr txBox="1"/>
          <p:nvPr/>
        </p:nvSpPr>
        <p:spPr>
          <a:xfrm>
            <a:off x="381000" y="3810000"/>
            <a:ext cx="2286000" cy="457200"/>
          </a:xfrm>
          <a:prstGeom prst="rect">
            <a:avLst/>
          </a:prstGeom>
          <a:noFill/>
        </p:spPr>
        <p:txBody>
          <a:bodyPr wrap="square" rtlCol="0">
            <a:spAutoFit/>
          </a:bodyPr>
          <a:lstStyle/>
          <a:p>
            <a:pPr algn="ctr"/>
            <a:r>
              <a:rPr lang="en-US" dirty="0" smtClean="0"/>
              <a:t>Proximal RTA</a:t>
            </a:r>
            <a:endParaRPr lang="en-US" dirty="0"/>
          </a:p>
        </p:txBody>
      </p:sp>
      <p:sp>
        <p:nvSpPr>
          <p:cNvPr id="9" name="TextBox 8"/>
          <p:cNvSpPr txBox="1"/>
          <p:nvPr/>
        </p:nvSpPr>
        <p:spPr>
          <a:xfrm>
            <a:off x="3200400" y="4724400"/>
            <a:ext cx="2286000" cy="457200"/>
          </a:xfrm>
          <a:prstGeom prst="rect">
            <a:avLst/>
          </a:prstGeom>
          <a:noFill/>
        </p:spPr>
        <p:txBody>
          <a:bodyPr wrap="square" rtlCol="0">
            <a:spAutoFit/>
          </a:bodyPr>
          <a:lstStyle/>
          <a:p>
            <a:pPr algn="ctr"/>
            <a:r>
              <a:rPr lang="en-US" dirty="0" smtClean="0"/>
              <a:t>Distal RTA</a:t>
            </a:r>
            <a:endParaRPr lang="en-US" dirty="0"/>
          </a:p>
        </p:txBody>
      </p:sp>
      <p:sp>
        <p:nvSpPr>
          <p:cNvPr id="11" name="TextBox 10"/>
          <p:cNvSpPr txBox="1"/>
          <p:nvPr/>
        </p:nvSpPr>
        <p:spPr>
          <a:xfrm>
            <a:off x="1058780" y="1636455"/>
            <a:ext cx="1760620" cy="2554545"/>
          </a:xfrm>
          <a:prstGeom prst="rect">
            <a:avLst/>
          </a:prstGeom>
          <a:noFill/>
        </p:spPr>
        <p:txBody>
          <a:bodyPr wrap="none" rtlCol="0">
            <a:spAutoFit/>
          </a:bodyPr>
          <a:lstStyle/>
          <a:p>
            <a:r>
              <a:rPr lang="en-US" sz="16000" b="1" i="1" dirty="0" smtClean="0">
                <a:solidFill>
                  <a:srgbClr val="0000FF"/>
                </a:solidFill>
              </a:rPr>
              <a:t>2</a:t>
            </a:r>
            <a:endParaRPr lang="en-US" sz="16000" b="1" i="1" dirty="0">
              <a:solidFill>
                <a:srgbClr val="0000FF"/>
              </a:solidFill>
            </a:endParaRPr>
          </a:p>
        </p:txBody>
      </p:sp>
      <p:sp>
        <p:nvSpPr>
          <p:cNvPr id="12" name="TextBox 11"/>
          <p:cNvSpPr txBox="1"/>
          <p:nvPr/>
        </p:nvSpPr>
        <p:spPr>
          <a:xfrm>
            <a:off x="3886200" y="2550855"/>
            <a:ext cx="1760620" cy="2554545"/>
          </a:xfrm>
          <a:prstGeom prst="rect">
            <a:avLst/>
          </a:prstGeom>
          <a:noFill/>
        </p:spPr>
        <p:txBody>
          <a:bodyPr wrap="none" rtlCol="0">
            <a:spAutoFit/>
          </a:bodyPr>
          <a:lstStyle/>
          <a:p>
            <a:r>
              <a:rPr lang="en-US" sz="16000" b="1" i="1" dirty="0" smtClean="0">
                <a:solidFill>
                  <a:srgbClr val="0000FF"/>
                </a:solidFill>
              </a:rPr>
              <a:t>1</a:t>
            </a:r>
            <a:endParaRPr lang="en-US" sz="16000" b="1" i="1" dirty="0">
              <a:solidFill>
                <a:srgbClr val="0000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1" name="Picture 4" descr="DN fate of H+3"/>
          <p:cNvPicPr>
            <a:picLocks noChangeAspect="1" noChangeArrowheads="1"/>
          </p:cNvPicPr>
          <p:nvPr/>
        </p:nvPicPr>
        <p:blipFill>
          <a:blip r:embed="rId2">
            <a:clrChange>
              <a:clrFrom>
                <a:srgbClr val="FFFFFF"/>
              </a:clrFrom>
              <a:clrTo>
                <a:srgbClr val="FFFFFF">
                  <a:alpha val="0"/>
                </a:srgbClr>
              </a:clrTo>
            </a:clrChange>
          </a:blip>
          <a:srcRect r="12775"/>
          <a:stretch>
            <a:fillRect/>
          </a:stretch>
        </p:blipFill>
        <p:spPr bwMode="auto">
          <a:xfrm>
            <a:off x="3657600" y="1524000"/>
            <a:ext cx="5105400" cy="3892550"/>
          </a:xfrm>
          <a:prstGeom prst="rect">
            <a:avLst/>
          </a:prstGeom>
          <a:noFill/>
          <a:ln w="9525">
            <a:noFill/>
            <a:miter lim="800000"/>
            <a:headEnd/>
            <a:tailEnd/>
          </a:ln>
        </p:spPr>
      </p:pic>
      <p:sp>
        <p:nvSpPr>
          <p:cNvPr id="6" name="Rectangle 3"/>
          <p:cNvSpPr txBox="1">
            <a:spLocks noChangeArrowheads="1"/>
          </p:cNvSpPr>
          <p:nvPr/>
        </p:nvSpPr>
        <p:spPr bwMode="auto">
          <a:xfrm>
            <a:off x="304800" y="762000"/>
            <a:ext cx="3352800" cy="5715000"/>
          </a:xfrm>
          <a:prstGeom prst="rect">
            <a:avLst/>
          </a:prstGeom>
          <a:noFill/>
          <a:ln w="9525">
            <a:noFill/>
            <a:miter lim="800000"/>
            <a:headEnd/>
            <a:tailEnd/>
          </a:ln>
        </p:spPr>
        <p:txBody>
          <a:bodyPr anchor="ctr">
            <a:prstTxWarp prst="textNoShape">
              <a:avLst/>
            </a:prstTxWarp>
          </a:bodyPr>
          <a:lstStyle/>
          <a:p>
            <a:pPr marL="342900" indent="-342900" eaLnBrk="1" hangingPunct="1">
              <a:spcBef>
                <a:spcPct val="20000"/>
              </a:spcBef>
              <a:spcAft>
                <a:spcPts val="3000"/>
              </a:spcAft>
              <a:buFontTx/>
              <a:buChar char="•"/>
              <a:defRPr/>
            </a:pPr>
            <a:r>
              <a:rPr lang="en-US" sz="2800" kern="0" dirty="0" smtClean="0">
                <a:latin typeface="+mn-lt"/>
                <a:ea typeface="ＭＳ Ｐゴシック" charset="-128"/>
                <a:cs typeface="ＭＳ Ｐゴシック" charset="-128"/>
              </a:rPr>
              <a:t>NH</a:t>
            </a:r>
            <a:r>
              <a:rPr lang="en-US" sz="2800" kern="0" baseline="-25000" dirty="0" smtClean="0">
                <a:latin typeface="+mn-lt"/>
                <a:ea typeface="ＭＳ Ｐゴシック" charset="-128"/>
                <a:cs typeface="ＭＳ Ｐゴシック" charset="-128"/>
              </a:rPr>
              <a:t>3</a:t>
            </a:r>
            <a:r>
              <a:rPr lang="en-US" sz="2800" kern="0" dirty="0" smtClean="0">
                <a:latin typeface="+mn-lt"/>
                <a:ea typeface="ＭＳ Ｐゴシック" charset="-128"/>
                <a:cs typeface="ＭＳ Ｐゴシック" charset="-128"/>
              </a:rPr>
              <a:t> </a:t>
            </a:r>
            <a:r>
              <a:rPr lang="en-US" sz="2800" kern="0" dirty="0">
                <a:latin typeface="+mn-lt"/>
                <a:ea typeface="ＭＳ Ｐゴシック" charset="-128"/>
                <a:cs typeface="ＭＳ Ｐゴシック" charset="-128"/>
              </a:rPr>
              <a:t>is needed to excrete</a:t>
            </a:r>
            <a:r>
              <a:rPr lang="en-US" sz="2800" kern="0" dirty="0" smtClean="0">
                <a:latin typeface="+mn-lt"/>
                <a:ea typeface="ＭＳ Ｐゴシック" charset="-128"/>
                <a:cs typeface="ＭＳ Ｐゴシック" charset="-128"/>
              </a:rPr>
              <a:t> excess </a:t>
            </a:r>
            <a:r>
              <a:rPr lang="en-US" sz="2800" kern="0" dirty="0">
                <a:latin typeface="+mn-lt"/>
                <a:ea typeface="ＭＳ Ｐゴシック" charset="-128"/>
                <a:cs typeface="ＭＳ Ｐゴシック" charset="-128"/>
              </a:rPr>
              <a:t>H</a:t>
            </a:r>
            <a:r>
              <a:rPr lang="en-US" sz="2800" kern="0" baseline="30000" dirty="0">
                <a:latin typeface="+mn-lt"/>
                <a:ea typeface="ＭＳ Ｐゴシック" charset="-128"/>
                <a:cs typeface="ＭＳ Ｐゴシック" charset="-128"/>
              </a:rPr>
              <a:t>+</a:t>
            </a:r>
            <a:r>
              <a:rPr lang="en-US" sz="2800" kern="0" dirty="0">
                <a:latin typeface="+mn-lt"/>
                <a:ea typeface="ＭＳ Ｐゴシック" charset="-128"/>
                <a:cs typeface="ＭＳ Ｐゴシック" charset="-128"/>
              </a:rPr>
              <a:t> in the </a:t>
            </a:r>
            <a:r>
              <a:rPr lang="en-US" sz="2800" kern="0" dirty="0" smtClean="0">
                <a:latin typeface="+mn-lt"/>
                <a:ea typeface="ＭＳ Ｐゴシック" charset="-128"/>
                <a:cs typeface="ＭＳ Ｐゴシック" charset="-128"/>
              </a:rPr>
              <a:t>urine</a:t>
            </a:r>
            <a:endParaRPr lang="en-US" sz="2800" kern="0" dirty="0">
              <a:latin typeface="+mn-lt"/>
              <a:ea typeface="ＭＳ Ｐゴシック" charset="-128"/>
              <a:cs typeface="ＭＳ Ｐゴシック" charset="-128"/>
            </a:endParaRPr>
          </a:p>
        </p:txBody>
      </p:sp>
      <p:sp>
        <p:nvSpPr>
          <p:cNvPr id="5" name="Rectangle 4"/>
          <p:cNvSpPr/>
          <p:nvPr/>
        </p:nvSpPr>
        <p:spPr bwMode="auto">
          <a:xfrm>
            <a:off x="3725553" y="3276600"/>
            <a:ext cx="3124200" cy="838200"/>
          </a:xfrm>
          <a:prstGeom prst="rect">
            <a:avLst/>
          </a:prstGeom>
          <a:solidFill>
            <a:schemeClr val="accent3">
              <a:alpha val="8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10" name="Title 9"/>
          <p:cNvSpPr>
            <a:spLocks noGrp="1"/>
          </p:cNvSpPr>
          <p:nvPr>
            <p:ph type="title"/>
          </p:nvPr>
        </p:nvSpPr>
        <p:spPr/>
        <p:txBody>
          <a:bodyPr/>
          <a:lstStyle/>
          <a:p>
            <a:r>
              <a:rPr lang="en-US" sz="2800" dirty="0" smtClean="0">
                <a:ea typeface="ＭＳ Ｐゴシック" pitchFamily="20" charset="-128"/>
                <a:cs typeface="ＭＳ Ｐゴシック" pitchFamily="20" charset="-128"/>
              </a:rPr>
              <a:t>Chronic hyperkalemia of any etiology decreases ammoniagenesis</a:t>
            </a:r>
            <a:br>
              <a:rPr lang="en-US" sz="2800" dirty="0" smtClean="0">
                <a:ea typeface="ＭＳ Ｐゴシック" pitchFamily="20" charset="-128"/>
                <a:cs typeface="ＭＳ Ｐゴシック" pitchFamily="20" charset="-128"/>
              </a:rPr>
            </a:br>
            <a:endParaRPr lang="en-US" sz="2800" dirty="0"/>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bwMode="auto">
          <a:xfrm>
            <a:off x="2819400" y="3505200"/>
            <a:ext cx="2057400" cy="2057400"/>
          </a:xfrm>
          <a:prstGeom prst="ellipse">
            <a:avLst/>
          </a:prstGeom>
          <a:noFill/>
          <a:ln w="111125" cap="flat" cmpd="tri" algn="ctr">
            <a:solidFill>
              <a:schemeClr val="bg1">
                <a:lumMod val="50000"/>
              </a:schemeClr>
            </a:solidFill>
            <a:prstDash val="solid"/>
            <a:round/>
            <a:headEnd type="none" w="med" len="med"/>
            <a:tailEnd type="none" w="med" len="med"/>
          </a:ln>
          <a:effectLst/>
        </p:spPr>
        <p:txBody>
          <a:bodyPr>
            <a:prstTxWarp prst="textNoShape">
              <a:avLst/>
            </a:prstTxWarp>
          </a:bodyPr>
          <a:lstStyle/>
          <a:p>
            <a:pPr>
              <a:defRPr/>
            </a:pPr>
            <a:endParaRPr lang="en-US">
              <a:latin typeface="Times" pitchFamily="-65" charset="0"/>
            </a:endParaRPr>
          </a:p>
        </p:txBody>
      </p:sp>
      <p:pic>
        <p:nvPicPr>
          <p:cNvPr id="5" name="Picture 4"/>
          <p:cNvPicPr>
            <a:picLocks noChangeAspect="1"/>
          </p:cNvPicPr>
          <p:nvPr/>
        </p:nvPicPr>
        <p:blipFill>
          <a:blip r:embed="rId2"/>
          <a:srcRect/>
          <a:stretch>
            <a:fillRect/>
          </a:stretch>
        </p:blipFill>
        <p:spPr bwMode="auto">
          <a:xfrm>
            <a:off x="5232400" y="3352800"/>
            <a:ext cx="596900" cy="711200"/>
          </a:xfrm>
          <a:prstGeom prst="rect">
            <a:avLst/>
          </a:prstGeom>
          <a:noFill/>
          <a:ln w="9525">
            <a:noFill/>
            <a:miter lim="800000"/>
            <a:headEnd/>
            <a:tailEnd/>
          </a:ln>
        </p:spPr>
      </p:pic>
      <p:pic>
        <p:nvPicPr>
          <p:cNvPr id="6" name="Picture 5" descr="PreviewScreenSnapz002.png"/>
          <p:cNvPicPr>
            <a:picLocks noChangeAspect="1"/>
          </p:cNvPicPr>
          <p:nvPr/>
        </p:nvPicPr>
        <p:blipFill>
          <a:blip r:embed="rId3"/>
          <a:srcRect/>
          <a:stretch>
            <a:fillRect/>
          </a:stretch>
        </p:blipFill>
        <p:spPr bwMode="auto">
          <a:xfrm>
            <a:off x="5232400" y="5029200"/>
            <a:ext cx="635000" cy="628650"/>
          </a:xfrm>
          <a:prstGeom prst="rect">
            <a:avLst/>
          </a:prstGeom>
          <a:noFill/>
          <a:ln w="9525">
            <a:noFill/>
            <a:miter lim="800000"/>
            <a:headEnd/>
            <a:tailEnd/>
          </a:ln>
        </p:spPr>
      </p:pic>
      <p:sp>
        <p:nvSpPr>
          <p:cNvPr id="7" name="Right Arrow 6"/>
          <p:cNvSpPr>
            <a:spLocks noChangeArrowheads="1"/>
          </p:cNvSpPr>
          <p:nvPr/>
        </p:nvSpPr>
        <p:spPr bwMode="auto">
          <a:xfrm rot="9035694">
            <a:off x="4214813" y="3948113"/>
            <a:ext cx="990600" cy="457200"/>
          </a:xfrm>
          <a:prstGeom prst="rightArrow">
            <a:avLst>
              <a:gd name="adj1" fmla="val 50000"/>
              <a:gd name="adj2" fmla="val 50004"/>
            </a:avLst>
          </a:prstGeom>
          <a:solidFill>
            <a:srgbClr val="FF0000"/>
          </a:solidFill>
          <a:ln w="9525">
            <a:noFill/>
            <a:round/>
            <a:headEnd/>
            <a:tailEnd/>
          </a:ln>
        </p:spPr>
        <p:txBody>
          <a:bodyPr>
            <a:prstTxWarp prst="textNoShape">
              <a:avLst/>
            </a:prstTxWarp>
          </a:bodyPr>
          <a:lstStyle/>
          <a:p>
            <a:endParaRPr lang="en-US"/>
          </a:p>
        </p:txBody>
      </p:sp>
      <p:sp>
        <p:nvSpPr>
          <p:cNvPr id="8" name="Right Arrow 7"/>
          <p:cNvSpPr>
            <a:spLocks noChangeArrowheads="1"/>
          </p:cNvSpPr>
          <p:nvPr/>
        </p:nvSpPr>
        <p:spPr bwMode="auto">
          <a:xfrm rot="1627854">
            <a:off x="4265614" y="4772716"/>
            <a:ext cx="990600" cy="457200"/>
          </a:xfrm>
          <a:prstGeom prst="rightArrow">
            <a:avLst>
              <a:gd name="adj1" fmla="val 50000"/>
              <a:gd name="adj2" fmla="val 50004"/>
            </a:avLst>
          </a:prstGeom>
          <a:solidFill>
            <a:srgbClr val="FF0000"/>
          </a:solidFill>
          <a:ln w="9525">
            <a:noFill/>
            <a:round/>
            <a:headEnd/>
            <a:tailEnd/>
          </a:ln>
        </p:spPr>
        <p:txBody>
          <a:bodyPr>
            <a:prstTxWarp prst="textNoShape">
              <a:avLst/>
            </a:prstTxWarp>
          </a:bodyPr>
          <a:lstStyle/>
          <a:p>
            <a:endParaRPr lang="en-US"/>
          </a:p>
        </p:txBody>
      </p:sp>
      <p:sp>
        <p:nvSpPr>
          <p:cNvPr id="10" name="TextBox 9"/>
          <p:cNvSpPr txBox="1">
            <a:spLocks noChangeArrowheads="1"/>
          </p:cNvSpPr>
          <p:nvPr/>
        </p:nvSpPr>
        <p:spPr bwMode="auto">
          <a:xfrm>
            <a:off x="2971800" y="4114800"/>
            <a:ext cx="1774825" cy="830263"/>
          </a:xfrm>
          <a:prstGeom prst="rect">
            <a:avLst/>
          </a:prstGeom>
          <a:solidFill>
            <a:srgbClr val="FF0000"/>
          </a:solidFill>
          <a:ln w="9525">
            <a:noFill/>
            <a:miter lim="800000"/>
            <a:headEnd/>
            <a:tailEnd/>
          </a:ln>
        </p:spPr>
        <p:txBody>
          <a:bodyPr wrap="none">
            <a:prstTxWarp prst="textNoShape">
              <a:avLst/>
            </a:prstTxWarp>
            <a:spAutoFit/>
          </a:bodyPr>
          <a:lstStyle/>
          <a:p>
            <a:pPr algn="ctr"/>
            <a:r>
              <a:rPr lang="en-US">
                <a:latin typeface="Helvetica" pitchFamily="20" charset="0"/>
                <a:ea typeface="Helvetica" pitchFamily="20" charset="0"/>
                <a:cs typeface="Helvetica" pitchFamily="20" charset="0"/>
              </a:rPr>
              <a:t>Intracellular</a:t>
            </a:r>
          </a:p>
          <a:p>
            <a:pPr algn="ctr"/>
            <a:r>
              <a:rPr lang="en-US">
                <a:latin typeface="Helvetica" pitchFamily="20" charset="0"/>
                <a:ea typeface="Helvetica" pitchFamily="20" charset="0"/>
                <a:cs typeface="Helvetica" pitchFamily="20" charset="0"/>
              </a:rPr>
              <a:t>alkalosis</a:t>
            </a:r>
          </a:p>
        </p:txBody>
      </p:sp>
      <p:sp>
        <p:nvSpPr>
          <p:cNvPr id="11" name="TextBox 10"/>
          <p:cNvSpPr txBox="1">
            <a:spLocks noChangeArrowheads="1"/>
          </p:cNvSpPr>
          <p:nvPr/>
        </p:nvSpPr>
        <p:spPr bwMode="auto">
          <a:xfrm>
            <a:off x="5943600" y="2209800"/>
            <a:ext cx="2743200" cy="1570038"/>
          </a:xfrm>
          <a:prstGeom prst="rect">
            <a:avLst/>
          </a:prstGeom>
          <a:noFill/>
          <a:ln w="9525">
            <a:noFill/>
            <a:miter lim="800000"/>
            <a:headEnd/>
            <a:tailEnd/>
          </a:ln>
        </p:spPr>
        <p:txBody>
          <a:bodyPr>
            <a:prstTxWarp prst="textNoShape">
              <a:avLst/>
            </a:prstTxWarp>
            <a:spAutoFit/>
          </a:bodyPr>
          <a:lstStyle/>
          <a:p>
            <a:r>
              <a:rPr lang="en-US" dirty="0"/>
              <a:t>With increases in serum potassium, potassium shifts inside the cells</a:t>
            </a:r>
          </a:p>
        </p:txBody>
      </p:sp>
      <p:sp>
        <p:nvSpPr>
          <p:cNvPr id="12" name="TextBox 11"/>
          <p:cNvSpPr txBox="1">
            <a:spLocks noChangeArrowheads="1"/>
          </p:cNvSpPr>
          <p:nvPr/>
        </p:nvSpPr>
        <p:spPr bwMode="auto">
          <a:xfrm>
            <a:off x="5943600" y="5105400"/>
            <a:ext cx="2743200" cy="1570038"/>
          </a:xfrm>
          <a:prstGeom prst="rect">
            <a:avLst/>
          </a:prstGeom>
          <a:noFill/>
          <a:ln w="9525">
            <a:noFill/>
            <a:miter lim="800000"/>
            <a:headEnd/>
            <a:tailEnd/>
          </a:ln>
        </p:spPr>
        <p:txBody>
          <a:bodyPr>
            <a:prstTxWarp prst="textNoShape">
              <a:avLst/>
            </a:prstTxWarp>
            <a:spAutoFit/>
          </a:bodyPr>
          <a:lstStyle/>
          <a:p>
            <a:r>
              <a:rPr lang="en-US"/>
              <a:t>To maintain electroneutrality, H</a:t>
            </a:r>
            <a:r>
              <a:rPr lang="en-US" baseline="30000"/>
              <a:t>+</a:t>
            </a:r>
            <a:r>
              <a:rPr lang="en-US"/>
              <a:t> moves out of the cells</a:t>
            </a:r>
          </a:p>
        </p:txBody>
      </p:sp>
      <p:sp>
        <p:nvSpPr>
          <p:cNvPr id="14" name="Rectangle 2"/>
          <p:cNvSpPr txBox="1">
            <a:spLocks noChangeArrowheads="1"/>
          </p:cNvSpPr>
          <p:nvPr/>
        </p:nvSpPr>
        <p:spPr bwMode="auto">
          <a:xfrm>
            <a:off x="685800" y="304800"/>
            <a:ext cx="7772400" cy="213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sz="3200" kern="0" dirty="0" smtClean="0">
                <a:solidFill>
                  <a:schemeClr val="tx2"/>
                </a:solidFill>
                <a:latin typeface="+mj-lt"/>
                <a:ea typeface="ＭＳ Ｐゴシック" pitchFamily="20" charset="-128"/>
                <a:cs typeface="ＭＳ Ｐゴシック" pitchFamily="20" charset="-128"/>
              </a:rPr>
              <a:t>Intracellular </a:t>
            </a:r>
            <a:r>
              <a:rPr lang="en-US" sz="3200" b="1" kern="0" dirty="0" smtClean="0">
                <a:solidFill>
                  <a:schemeClr val="tx2"/>
                </a:solidFill>
                <a:latin typeface="+mj-lt"/>
                <a:ea typeface="ＭＳ Ｐゴシック" pitchFamily="20" charset="-128"/>
                <a:cs typeface="ＭＳ Ｐゴシック" pitchFamily="20" charset="-128"/>
              </a:rPr>
              <a:t>acidosis </a:t>
            </a:r>
            <a:r>
              <a:rPr lang="en-US" sz="3200" kern="0" dirty="0" smtClean="0">
                <a:solidFill>
                  <a:schemeClr val="tx2"/>
                </a:solidFill>
                <a:latin typeface="+mj-lt"/>
                <a:ea typeface="ＭＳ Ｐゴシック" pitchFamily="20" charset="-128"/>
                <a:cs typeface="ＭＳ Ｐゴシック" pitchFamily="20" charset="-128"/>
              </a:rPr>
              <a:t>stimulates intra-renal ammonia production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i="0" u="none" strike="noStrike" kern="0" cap="none" spc="0" normalizeH="0" baseline="0" noProof="0" dirty="0" smtClean="0">
                <a:ln>
                  <a:noFill/>
                </a:ln>
                <a:solidFill>
                  <a:schemeClr val="tx2"/>
                </a:solidFill>
                <a:effectLst/>
                <a:uLnTx/>
                <a:uFillTx/>
                <a:latin typeface="+mj-lt"/>
                <a:ea typeface="ＭＳ Ｐゴシック" pitchFamily="20" charset="-128"/>
                <a:cs typeface="ＭＳ Ｐゴシック" pitchFamily="20" charset="-128"/>
              </a:rPr>
              <a:t>Intracellular </a:t>
            </a:r>
            <a:r>
              <a:rPr kumimoji="0" lang="en-US" sz="3200" b="1" i="0" u="none" strike="noStrike" kern="0" cap="none" spc="0" normalizeH="0" baseline="0" noProof="0" dirty="0" smtClean="0">
                <a:ln>
                  <a:noFill/>
                </a:ln>
                <a:solidFill>
                  <a:schemeClr val="tx2"/>
                </a:solidFill>
                <a:effectLst/>
                <a:uLnTx/>
                <a:uFillTx/>
                <a:latin typeface="+mj-lt"/>
                <a:ea typeface="ＭＳ Ｐゴシック" pitchFamily="20" charset="-128"/>
                <a:cs typeface="ＭＳ Ｐゴシック" pitchFamily="20" charset="-128"/>
              </a:rPr>
              <a:t>alkalosis </a:t>
            </a:r>
            <a:r>
              <a:rPr kumimoji="0" lang="en-US" sz="3200" i="0" u="none" strike="noStrike" kern="0" cap="none" spc="0" normalizeH="0" baseline="0" noProof="0" dirty="0" smtClean="0">
                <a:ln>
                  <a:noFill/>
                </a:ln>
                <a:solidFill>
                  <a:schemeClr val="tx2"/>
                </a:solidFill>
                <a:effectLst/>
                <a:uLnTx/>
                <a:uFillTx/>
                <a:latin typeface="+mj-lt"/>
                <a:ea typeface="ＭＳ Ｐゴシック" pitchFamily="20" charset="-128"/>
                <a:cs typeface="ＭＳ Ｐゴシック" pitchFamily="20" charset="-128"/>
              </a:rPr>
              <a:t>suppresses</a:t>
            </a:r>
            <a:r>
              <a:rPr kumimoji="0" lang="en-US" sz="3200" i="0" u="none" strike="noStrike" kern="0" cap="none" spc="0" normalizeH="0" noProof="0" dirty="0" smtClean="0">
                <a:ln>
                  <a:noFill/>
                </a:ln>
                <a:solidFill>
                  <a:schemeClr val="tx2"/>
                </a:solidFill>
                <a:effectLst/>
                <a:uLnTx/>
                <a:uFillTx/>
                <a:latin typeface="+mj-lt"/>
                <a:ea typeface="ＭＳ Ｐゴシック" pitchFamily="20" charset="-128"/>
                <a:cs typeface="ＭＳ Ｐゴシック" pitchFamily="20" charset="-128"/>
              </a:rPr>
              <a:t> </a:t>
            </a:r>
            <a:r>
              <a:rPr kumimoji="0" lang="en-US" sz="3200" i="0" u="none" strike="noStrike" kern="0" cap="none" spc="0" normalizeH="0" baseline="0" noProof="0" dirty="0" smtClean="0">
                <a:ln>
                  <a:noFill/>
                </a:ln>
                <a:solidFill>
                  <a:schemeClr val="tx2"/>
                </a:solidFill>
                <a:effectLst/>
                <a:uLnTx/>
                <a:uFillTx/>
                <a:latin typeface="+mj-lt"/>
                <a:ea typeface="ＭＳ Ｐゴシック" pitchFamily="20" charset="-128"/>
                <a:cs typeface="ＭＳ Ｐゴシック" pitchFamily="20" charset="-128"/>
              </a:rPr>
              <a:t>intra-renal ammonia production</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 presetClass="entr" presetSubtype="4" accel="50000" decel="5000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1000"/>
                                        <p:tgtEl>
                                          <p:spTgt spid="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1000"/>
                                        <p:tgtEl>
                                          <p:spTgt spid="6"/>
                                        </p:tgtEl>
                                      </p:cBhvr>
                                    </p:animEffect>
                                  </p:childTnLst>
                                </p:cTn>
                              </p:par>
                              <p:par>
                                <p:cTn id="28" presetID="2" presetClass="entr" presetSubtype="4" accel="50000" decel="5000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10" grpId="0" animBg="1"/>
      <p:bldP spid="11"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mtClean="0">
                <a:ea typeface="ＭＳ Ｐゴシック" pitchFamily="20" charset="-128"/>
                <a:cs typeface="ＭＳ Ｐゴシック" pitchFamily="20" charset="-128"/>
              </a:rPr>
              <a:t>Hypoaldosteronism: Type 4</a:t>
            </a:r>
          </a:p>
        </p:txBody>
      </p:sp>
      <p:sp>
        <p:nvSpPr>
          <p:cNvPr id="178179" name="Rectangle 3"/>
          <p:cNvSpPr>
            <a:spLocks noGrp="1" noChangeArrowheads="1"/>
          </p:cNvSpPr>
          <p:nvPr>
            <p:ph type="body" sz="half" idx="1"/>
          </p:nvPr>
        </p:nvSpPr>
        <p:spPr>
          <a:xfrm>
            <a:off x="457200" y="1981200"/>
            <a:ext cx="3962400" cy="4114800"/>
          </a:xfrm>
        </p:spPr>
        <p:txBody>
          <a:bodyPr anchor="ctr"/>
          <a:lstStyle/>
          <a:p>
            <a:pPr eaLnBrk="1" hangingPunct="1">
              <a:spcAft>
                <a:spcPts val="1800"/>
              </a:spcAft>
            </a:pPr>
            <a:r>
              <a:rPr lang="en-US" sz="2000">
                <a:ea typeface="ＭＳ Ｐゴシック" pitchFamily="20" charset="-128"/>
                <a:cs typeface="ＭＳ Ｐゴシック" pitchFamily="20" charset="-128"/>
              </a:rPr>
              <a:t>Chronic hyperkalemia decreases ammoniagenesis</a:t>
            </a:r>
          </a:p>
          <a:p>
            <a:pPr eaLnBrk="1" hangingPunct="1">
              <a:spcAft>
                <a:spcPts val="1800"/>
              </a:spcAft>
            </a:pPr>
            <a:r>
              <a:rPr lang="en-US" sz="2000">
                <a:ea typeface="ＭＳ Ｐゴシック" pitchFamily="20" charset="-128"/>
                <a:cs typeface="ＭＳ Ｐゴシック" pitchFamily="20" charset="-128"/>
              </a:rPr>
              <a:t>Without ammonia acid excretion is modest</a:t>
            </a:r>
          </a:p>
          <a:p>
            <a:pPr eaLnBrk="1" hangingPunct="1">
              <a:spcAft>
                <a:spcPts val="1800"/>
              </a:spcAft>
            </a:pPr>
            <a:r>
              <a:rPr lang="en-US" sz="2000">
                <a:ea typeface="ＭＳ Ｐゴシック" pitchFamily="20" charset="-128"/>
                <a:cs typeface="ＭＳ Ｐゴシック" pitchFamily="20" charset="-128"/>
              </a:rPr>
              <a:t>Urinary acidification is intact</a:t>
            </a:r>
          </a:p>
          <a:p>
            <a:pPr eaLnBrk="1" hangingPunct="1">
              <a:spcAft>
                <a:spcPts val="1800"/>
              </a:spcAft>
            </a:pPr>
            <a:r>
              <a:rPr lang="en-US" sz="2000">
                <a:ea typeface="ＭＳ Ｐゴシック" pitchFamily="20" charset="-128"/>
                <a:cs typeface="ＭＳ Ｐゴシック" pitchFamily="20" charset="-128"/>
              </a:rPr>
              <a:t>Acidosis is typically mild without significant bone or stone disease</a:t>
            </a:r>
          </a:p>
          <a:p>
            <a:pPr eaLnBrk="1" hangingPunct="1">
              <a:spcAft>
                <a:spcPts val="1800"/>
              </a:spcAft>
            </a:pPr>
            <a:r>
              <a:rPr lang="en-US" sz="2000">
                <a:ea typeface="ＭＳ Ｐゴシック" pitchFamily="20" charset="-128"/>
                <a:cs typeface="ＭＳ Ｐゴシック" pitchFamily="20" charset="-128"/>
              </a:rPr>
              <a:t>Primary problem is high potassium</a:t>
            </a:r>
          </a:p>
        </p:txBody>
      </p:sp>
      <p:pic>
        <p:nvPicPr>
          <p:cNvPr id="178180" name="Picture 6" descr="RTA 4"/>
          <p:cNvPicPr>
            <a:picLocks noGrp="1" noChangeAspect="1" noChangeArrowheads="1"/>
          </p:cNvPicPr>
          <p:nvPr>
            <p:ph type="clipArt" sz="half" idx="2"/>
          </p:nvPr>
        </p:nvPicPr>
        <p:blipFill>
          <a:blip r:embed="rId3"/>
          <a:srcRect r="13846"/>
          <a:stretch>
            <a:fillRect/>
          </a:stretch>
        </p:blipFill>
        <p:spPr>
          <a:xfrm>
            <a:off x="4419600" y="2133600"/>
            <a:ext cx="4267200" cy="3179763"/>
          </a:xfrm>
        </p:spPr>
      </p:pic>
      <p:pic>
        <p:nvPicPr>
          <p:cNvPr id="178181" name="Picture 7" descr="X"/>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019800" y="3505200"/>
            <a:ext cx="474663" cy="6540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5"/>
          <p:cNvSpPr txBox="1">
            <a:spLocks noChangeArrowheads="1"/>
          </p:cNvSpPr>
          <p:nvPr/>
        </p:nvSpPr>
        <p:spPr bwMode="auto">
          <a:xfrm>
            <a:off x="304800" y="2514600"/>
            <a:ext cx="8610600" cy="2103438"/>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i="1"/>
          </a:p>
          <a:p>
            <a:pPr algn="ctr">
              <a:spcBef>
                <a:spcPct val="50000"/>
              </a:spcBef>
            </a:pPr>
            <a:r>
              <a:rPr lang="en-US" sz="4800" i="1"/>
              <a:t>non-anion gap metabolic acidosis</a:t>
            </a:r>
            <a:endParaRPr lang="en-US" i="1"/>
          </a:p>
          <a:p>
            <a:pPr algn="ctr">
              <a:spcBef>
                <a:spcPct val="50000"/>
              </a:spcBef>
            </a:pPr>
            <a:endParaRPr lang="en-US" i="1"/>
          </a:p>
        </p:txBody>
      </p:sp>
      <p:sp>
        <p:nvSpPr>
          <p:cNvPr id="88067" name="Rectangle 2"/>
          <p:cNvSpPr>
            <a:spLocks noGrp="1" noChangeArrowheads="1"/>
          </p:cNvSpPr>
          <p:nvPr>
            <p:ph type="ctrTitle"/>
          </p:nvPr>
        </p:nvSpPr>
        <p:spPr>
          <a:xfrm>
            <a:off x="381000" y="2286000"/>
            <a:ext cx="8077200" cy="1143000"/>
          </a:xfrm>
        </p:spPr>
        <p:txBody>
          <a:bodyPr/>
          <a:lstStyle/>
          <a:p>
            <a:pPr eaLnBrk="1" hangingPunct="1"/>
            <a:r>
              <a:rPr lang="en-US">
                <a:ea typeface="ＭＳ Ｐゴシック" pitchFamily="-107" charset="-128"/>
                <a:cs typeface="ＭＳ Ｐゴシック" pitchFamily="-107" charset="-128"/>
              </a:rPr>
              <a:t>Diagnosing the cause of:</a:t>
            </a:r>
          </a:p>
        </p:txBody>
      </p:sp>
    </p:spTree>
  </p:cSld>
  <p:clrMapOvr>
    <a:masterClrMapping/>
  </p:clrMapOvr>
  <p:transition>
    <p:cover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descr="DN fate of H+2"/>
          <p:cNvPicPr>
            <a:picLocks noChangeAspect="1" noChangeArrowheads="1"/>
          </p:cNvPicPr>
          <p:nvPr/>
        </p:nvPicPr>
        <p:blipFill>
          <a:blip r:embed="rId3"/>
          <a:srcRect/>
          <a:stretch>
            <a:fillRect/>
          </a:stretch>
        </p:blipFill>
        <p:spPr bwMode="auto">
          <a:xfrm>
            <a:off x="1662113" y="1866900"/>
            <a:ext cx="5853112" cy="3892550"/>
          </a:xfrm>
          <a:prstGeom prst="rect">
            <a:avLst/>
          </a:prstGeom>
          <a:noFill/>
          <a:ln w="9525">
            <a:noFill/>
            <a:miter lim="800000"/>
            <a:headEnd/>
            <a:tailEnd/>
          </a:ln>
        </p:spPr>
      </p:pic>
      <p:pic>
        <p:nvPicPr>
          <p:cNvPr id="90115" name="Picture 4" descr="DN fate of H+3"/>
          <p:cNvPicPr>
            <a:picLocks noChangeAspect="1" noChangeArrowheads="1"/>
          </p:cNvPicPr>
          <p:nvPr/>
        </p:nvPicPr>
        <p:blipFill>
          <a:blip r:embed="rId4"/>
          <a:srcRect/>
          <a:stretch>
            <a:fillRect/>
          </a:stretch>
        </p:blipFill>
        <p:spPr bwMode="auto">
          <a:xfrm>
            <a:off x="1662113" y="1866900"/>
            <a:ext cx="5853112" cy="3892550"/>
          </a:xfrm>
          <a:prstGeom prst="rect">
            <a:avLst/>
          </a:prstGeom>
          <a:noFill/>
          <a:ln w="9525">
            <a:noFill/>
            <a:miter lim="800000"/>
            <a:headEnd/>
            <a:tailEnd/>
          </a:ln>
        </p:spPr>
      </p:pic>
      <p:sp>
        <p:nvSpPr>
          <p:cNvPr id="90116" name="Rectangle 5"/>
          <p:cNvSpPr>
            <a:spLocks noChangeArrowheads="1"/>
          </p:cNvSpPr>
          <p:nvPr/>
        </p:nvSpPr>
        <p:spPr bwMode="auto">
          <a:xfrm>
            <a:off x="1752600" y="4281488"/>
            <a:ext cx="3200400" cy="366712"/>
          </a:xfrm>
          <a:prstGeom prst="rect">
            <a:avLst/>
          </a:prstGeom>
          <a:noFill/>
          <a:ln w="9525">
            <a:noFill/>
            <a:miter lim="800000"/>
            <a:headEnd/>
            <a:tailEnd/>
          </a:ln>
        </p:spPr>
        <p:txBody>
          <a:bodyPr>
            <a:prstTxWarp prst="textNoShape">
              <a:avLst/>
            </a:prstTxWarp>
            <a:spAutoFit/>
          </a:bodyPr>
          <a:lstStyle/>
          <a:p>
            <a:pPr algn="ctr"/>
            <a:r>
              <a:rPr lang="en-US" sz="1800">
                <a:latin typeface="Arial" pitchFamily="-107" charset="0"/>
              </a:rPr>
              <a:t>Ammonium</a:t>
            </a:r>
          </a:p>
        </p:txBody>
      </p:sp>
      <p:sp>
        <p:nvSpPr>
          <p:cNvPr id="90117" name="Rectangle 6"/>
          <p:cNvSpPr>
            <a:spLocks noChangeArrowheads="1"/>
          </p:cNvSpPr>
          <p:nvPr/>
        </p:nvSpPr>
        <p:spPr bwMode="auto">
          <a:xfrm>
            <a:off x="1752600" y="5424488"/>
            <a:ext cx="3200400" cy="366712"/>
          </a:xfrm>
          <a:prstGeom prst="rect">
            <a:avLst/>
          </a:prstGeom>
          <a:noFill/>
          <a:ln w="9525">
            <a:noFill/>
            <a:miter lim="800000"/>
            <a:headEnd/>
            <a:tailEnd/>
          </a:ln>
        </p:spPr>
        <p:txBody>
          <a:bodyPr>
            <a:prstTxWarp prst="textNoShape">
              <a:avLst/>
            </a:prstTxWarp>
            <a:spAutoFit/>
          </a:bodyPr>
          <a:lstStyle/>
          <a:p>
            <a:pPr algn="ctr"/>
            <a:r>
              <a:rPr lang="en-US" sz="1800">
                <a:latin typeface="Arial" pitchFamily="-107" charset="0"/>
              </a:rPr>
              <a:t>Titratable acid</a:t>
            </a:r>
          </a:p>
        </p:txBody>
      </p:sp>
      <p:sp>
        <p:nvSpPr>
          <p:cNvPr id="90118" name="Rectangle 2"/>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To look for renal H</a:t>
            </a:r>
            <a:r>
              <a:rPr lang="en-US" baseline="30000">
                <a:ea typeface="ＭＳ Ｐゴシック" pitchFamily="-107" charset="-128"/>
                <a:cs typeface="ＭＳ Ｐゴシック" pitchFamily="-107" charset="-128"/>
              </a:rPr>
              <a:t>+</a:t>
            </a:r>
            <a:r>
              <a:rPr lang="en-US">
                <a:ea typeface="ＭＳ Ｐゴシック" pitchFamily="-107" charset="-128"/>
                <a:cs typeface="ＭＳ Ｐゴシック" pitchFamily="-107" charset="-128"/>
              </a:rPr>
              <a:t> clearance look for urinary ammonium</a:t>
            </a:r>
          </a:p>
        </p:txBody>
      </p:sp>
      <p:grpSp>
        <p:nvGrpSpPr>
          <p:cNvPr id="2" name="Group 11"/>
          <p:cNvGrpSpPr>
            <a:grpSpLocks/>
          </p:cNvGrpSpPr>
          <p:nvPr/>
        </p:nvGrpSpPr>
        <p:grpSpPr bwMode="auto">
          <a:xfrm>
            <a:off x="762000" y="1828800"/>
            <a:ext cx="7162800" cy="4419600"/>
            <a:chOff x="480" y="1152"/>
            <a:chExt cx="4512" cy="2784"/>
          </a:xfrm>
        </p:grpSpPr>
        <p:sp>
          <p:nvSpPr>
            <p:cNvPr id="90123" name="Rectangle 7"/>
            <p:cNvSpPr>
              <a:spLocks noChangeArrowheads="1"/>
            </p:cNvSpPr>
            <p:nvPr/>
          </p:nvSpPr>
          <p:spPr bwMode="auto">
            <a:xfrm>
              <a:off x="480" y="1152"/>
              <a:ext cx="4512" cy="1008"/>
            </a:xfrm>
            <a:prstGeom prst="rect">
              <a:avLst/>
            </a:prstGeom>
            <a:solidFill>
              <a:schemeClr val="bg1">
                <a:alpha val="81175"/>
              </a:schemeClr>
            </a:solidFill>
            <a:ln w="9525">
              <a:noFill/>
              <a:miter lim="800000"/>
              <a:headEnd/>
              <a:tailEnd/>
            </a:ln>
          </p:spPr>
          <p:txBody>
            <a:bodyPr wrap="none" anchor="ctr">
              <a:prstTxWarp prst="textNoShape">
                <a:avLst/>
              </a:prstTxWarp>
            </a:bodyPr>
            <a:lstStyle/>
            <a:p>
              <a:endParaRPr lang="en-US"/>
            </a:p>
          </p:txBody>
        </p:sp>
        <p:sp>
          <p:nvSpPr>
            <p:cNvPr id="90124" name="Rectangle 8"/>
            <p:cNvSpPr>
              <a:spLocks noChangeArrowheads="1"/>
            </p:cNvSpPr>
            <p:nvPr/>
          </p:nvSpPr>
          <p:spPr bwMode="auto">
            <a:xfrm>
              <a:off x="480" y="2928"/>
              <a:ext cx="4512" cy="1008"/>
            </a:xfrm>
            <a:prstGeom prst="rect">
              <a:avLst/>
            </a:prstGeom>
            <a:solidFill>
              <a:schemeClr val="bg1">
                <a:alpha val="81175"/>
              </a:schemeClr>
            </a:solidFill>
            <a:ln w="9525">
              <a:noFill/>
              <a:miter lim="800000"/>
              <a:headEnd/>
              <a:tailEnd/>
            </a:ln>
          </p:spPr>
          <p:txBody>
            <a:bodyPr wrap="none" anchor="ctr">
              <a:prstTxWarp prst="textNoShape">
                <a:avLst/>
              </a:prstTxWarp>
            </a:bodyPr>
            <a:lstStyle/>
            <a:p>
              <a:endParaRPr lang="en-US"/>
            </a:p>
          </p:txBody>
        </p:sp>
        <p:sp>
          <p:nvSpPr>
            <p:cNvPr id="90125" name="Rectangle 9"/>
            <p:cNvSpPr>
              <a:spLocks noChangeArrowheads="1"/>
            </p:cNvSpPr>
            <p:nvPr/>
          </p:nvSpPr>
          <p:spPr bwMode="auto">
            <a:xfrm>
              <a:off x="3216" y="2160"/>
              <a:ext cx="1776" cy="768"/>
            </a:xfrm>
            <a:prstGeom prst="rect">
              <a:avLst/>
            </a:prstGeom>
            <a:solidFill>
              <a:schemeClr val="bg1">
                <a:alpha val="81175"/>
              </a:schemeClr>
            </a:solidFill>
            <a:ln w="9525">
              <a:noFill/>
              <a:miter lim="800000"/>
              <a:headEnd/>
              <a:tailEnd/>
            </a:ln>
          </p:spPr>
          <p:txBody>
            <a:bodyPr wrap="none" anchor="ctr">
              <a:prstTxWarp prst="textNoShape">
                <a:avLst/>
              </a:prstTxWarp>
            </a:bodyPr>
            <a:lstStyle/>
            <a:p>
              <a:endParaRPr lang="en-US"/>
            </a:p>
          </p:txBody>
        </p:sp>
        <p:sp>
          <p:nvSpPr>
            <p:cNvPr id="90126" name="Rectangle 10"/>
            <p:cNvSpPr>
              <a:spLocks noChangeArrowheads="1"/>
            </p:cNvSpPr>
            <p:nvPr/>
          </p:nvSpPr>
          <p:spPr bwMode="auto">
            <a:xfrm>
              <a:off x="480" y="2160"/>
              <a:ext cx="864" cy="768"/>
            </a:xfrm>
            <a:prstGeom prst="rect">
              <a:avLst/>
            </a:prstGeom>
            <a:solidFill>
              <a:schemeClr val="bg1">
                <a:alpha val="81175"/>
              </a:schemeClr>
            </a:solidFill>
            <a:ln w="9525">
              <a:noFill/>
              <a:miter lim="800000"/>
              <a:headEnd/>
              <a:tailEnd/>
            </a:ln>
          </p:spPr>
          <p:txBody>
            <a:bodyPr wrap="none" anchor="ctr">
              <a:prstTxWarp prst="textNoShape">
                <a:avLst/>
              </a:prstTxWarp>
            </a:bodyPr>
            <a:lstStyle/>
            <a:p>
              <a:endParaRPr lang="en-US"/>
            </a:p>
          </p:txBody>
        </p:sp>
      </p:grpSp>
      <p:grpSp>
        <p:nvGrpSpPr>
          <p:cNvPr id="3" name="Group 14"/>
          <p:cNvGrpSpPr>
            <a:grpSpLocks/>
          </p:cNvGrpSpPr>
          <p:nvPr/>
        </p:nvGrpSpPr>
        <p:grpSpPr bwMode="auto">
          <a:xfrm>
            <a:off x="2081213" y="3733800"/>
            <a:ext cx="738187" cy="476250"/>
            <a:chOff x="4785" y="480"/>
            <a:chExt cx="465" cy="300"/>
          </a:xfrm>
        </p:grpSpPr>
        <p:sp>
          <p:nvSpPr>
            <p:cNvPr id="90121" name="Rectangle 12"/>
            <p:cNvSpPr>
              <a:spLocks noChangeArrowheads="1"/>
            </p:cNvSpPr>
            <p:nvPr/>
          </p:nvSpPr>
          <p:spPr bwMode="auto">
            <a:xfrm>
              <a:off x="4785" y="492"/>
              <a:ext cx="465" cy="288"/>
            </a:xfrm>
            <a:prstGeom prst="rect">
              <a:avLst/>
            </a:prstGeom>
            <a:solidFill>
              <a:schemeClr val="bg1"/>
            </a:solidFill>
            <a:ln w="9525">
              <a:noFill/>
              <a:miter lim="800000"/>
              <a:headEnd/>
              <a:tailEnd/>
            </a:ln>
          </p:spPr>
          <p:txBody>
            <a:bodyPr wrap="none">
              <a:prstTxWarp prst="textNoShape">
                <a:avLst/>
              </a:prstTxWarp>
              <a:spAutoFit/>
            </a:bodyPr>
            <a:lstStyle/>
            <a:p>
              <a:r>
                <a:rPr lang="en-US" b="1">
                  <a:latin typeface="Helvetica" pitchFamily="-107" charset="0"/>
                </a:rPr>
                <a:t>NH</a:t>
              </a:r>
              <a:r>
                <a:rPr lang="en-US" b="1" baseline="-25000">
                  <a:latin typeface="Helvetica" pitchFamily="-107" charset="0"/>
                </a:rPr>
                <a:t>4</a:t>
              </a:r>
              <a:endParaRPr lang="en-US" b="1">
                <a:latin typeface="Helvetica" pitchFamily="-107" charset="0"/>
              </a:endParaRPr>
            </a:p>
          </p:txBody>
        </p:sp>
        <p:sp>
          <p:nvSpPr>
            <p:cNvPr id="90122" name="Rectangle 13"/>
            <p:cNvSpPr>
              <a:spLocks noChangeArrowheads="1"/>
            </p:cNvSpPr>
            <p:nvPr/>
          </p:nvSpPr>
          <p:spPr bwMode="auto">
            <a:xfrm>
              <a:off x="5040" y="480"/>
              <a:ext cx="191" cy="212"/>
            </a:xfrm>
            <a:prstGeom prst="rect">
              <a:avLst/>
            </a:prstGeom>
            <a:noFill/>
            <a:ln w="9525">
              <a:noFill/>
              <a:miter lim="800000"/>
              <a:headEnd/>
              <a:tailEnd/>
            </a:ln>
          </p:spPr>
          <p:txBody>
            <a:bodyPr wrap="none">
              <a:prstTxWarp prst="textNoShape">
                <a:avLst/>
              </a:prstTxWarp>
              <a:spAutoFit/>
            </a:bodyPr>
            <a:lstStyle/>
            <a:p>
              <a:r>
                <a:rPr lang="en-US" baseline="30000">
                  <a:latin typeface="Helvetica" pitchFamily="-107" charset="0"/>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Urinary anion gap: </a:t>
            </a:r>
            <a:br>
              <a:rPr lang="en-US">
                <a:ea typeface="ＭＳ Ｐゴシック" pitchFamily="-107" charset="-128"/>
                <a:cs typeface="ＭＳ Ｐゴシック" pitchFamily="-107" charset="-128"/>
              </a:rPr>
            </a:br>
            <a:r>
              <a:rPr lang="en-US">
                <a:ea typeface="ＭＳ Ｐゴシック" pitchFamily="-107" charset="-128"/>
                <a:cs typeface="ＭＳ Ｐゴシック" pitchFamily="-107" charset="-128"/>
              </a:rPr>
              <a:t>Urinary ammonium detector</a:t>
            </a:r>
          </a:p>
        </p:txBody>
      </p:sp>
      <p:pic>
        <p:nvPicPr>
          <p:cNvPr id="92163" name="Picture 5" descr="urine anion gap"/>
          <p:cNvPicPr>
            <a:picLocks noChangeAspect="1" noChangeArrowheads="1"/>
          </p:cNvPicPr>
          <p:nvPr/>
        </p:nvPicPr>
        <p:blipFill>
          <a:blip r:embed="rId3"/>
          <a:srcRect r="57469"/>
          <a:stretch>
            <a:fillRect/>
          </a:stretch>
        </p:blipFill>
        <p:spPr bwMode="auto">
          <a:xfrm>
            <a:off x="5791200" y="2438400"/>
            <a:ext cx="2487613" cy="3810000"/>
          </a:xfrm>
          <a:prstGeom prst="rect">
            <a:avLst/>
          </a:prstGeom>
          <a:noFill/>
          <a:ln w="9525">
            <a:noFill/>
            <a:miter lim="800000"/>
            <a:headEnd/>
            <a:tailEnd/>
          </a:ln>
        </p:spPr>
      </p:pic>
      <p:sp>
        <p:nvSpPr>
          <p:cNvPr id="92164" name="Rectangle 6"/>
          <p:cNvSpPr>
            <a:spLocks noChangeArrowheads="1"/>
          </p:cNvSpPr>
          <p:nvPr/>
        </p:nvSpPr>
        <p:spPr bwMode="auto">
          <a:xfrm>
            <a:off x="5105400" y="577850"/>
            <a:ext cx="3363913" cy="641350"/>
          </a:xfrm>
          <a:prstGeom prst="rect">
            <a:avLst/>
          </a:prstGeom>
          <a:noFill/>
          <a:ln w="9525">
            <a:noFill/>
            <a:miter lim="800000"/>
            <a:headEnd/>
            <a:tailEnd/>
          </a:ln>
        </p:spPr>
        <p:txBody>
          <a:bodyPr wrap="none">
            <a:prstTxWarp prst="textNoShape">
              <a:avLst/>
            </a:prstTxWarp>
            <a:spAutoFit/>
          </a:bodyPr>
          <a:lstStyle/>
          <a:p>
            <a:r>
              <a:rPr lang="en-US" sz="3600">
                <a:latin typeface="Arial" pitchFamily="-107" charset="0"/>
              </a:rPr>
              <a:t>(Na</a:t>
            </a:r>
            <a:r>
              <a:rPr lang="en-US" sz="3600" baseline="30000">
                <a:latin typeface="Arial" pitchFamily="-107" charset="0"/>
              </a:rPr>
              <a:t>+</a:t>
            </a:r>
            <a:r>
              <a:rPr lang="en-US" sz="3600">
                <a:latin typeface="Arial" pitchFamily="-107" charset="0"/>
              </a:rPr>
              <a:t> + K</a:t>
            </a:r>
            <a:r>
              <a:rPr lang="en-US" sz="3600" baseline="30000">
                <a:latin typeface="Arial" pitchFamily="-107" charset="0"/>
              </a:rPr>
              <a:t>+</a:t>
            </a:r>
            <a:r>
              <a:rPr lang="en-US" sz="3600">
                <a:latin typeface="Arial" pitchFamily="-107" charset="0"/>
              </a:rPr>
              <a:t>) – Cl</a:t>
            </a:r>
            <a:r>
              <a:rPr lang="en-US" sz="3600" baseline="30000">
                <a:latin typeface="Arial" pitchFamily="-107" charset="0"/>
              </a:rPr>
              <a:t>–</a:t>
            </a:r>
            <a:endParaRPr lang="en-US" sz="3600">
              <a:latin typeface="Arial" pitchFamily="-107" charset="0"/>
            </a:endParaRPr>
          </a:p>
        </p:txBody>
      </p:sp>
      <p:sp>
        <p:nvSpPr>
          <p:cNvPr id="92165" name="Rectangle 7"/>
          <p:cNvSpPr>
            <a:spLocks noGrp="1" noChangeArrowheads="1"/>
          </p:cNvSpPr>
          <p:nvPr>
            <p:ph type="body" sz="half" idx="1"/>
          </p:nvPr>
        </p:nvSpPr>
        <p:spPr>
          <a:xfrm>
            <a:off x="762000" y="2438400"/>
            <a:ext cx="4648200" cy="3429000"/>
          </a:xfrm>
        </p:spPr>
        <p:txBody>
          <a:bodyPr/>
          <a:lstStyle/>
          <a:p>
            <a:pPr eaLnBrk="1" hangingPunct="1"/>
            <a:r>
              <a:rPr lang="en-US" sz="2000">
                <a:ea typeface="ＭＳ Ｐゴシック" pitchFamily="-107" charset="-128"/>
                <a:cs typeface="ＭＳ Ｐゴシック" pitchFamily="-107" charset="-128"/>
              </a:rPr>
              <a:t>In the presence of ammonium the chloride will be larger than the sum of Na and K.</a:t>
            </a:r>
          </a:p>
          <a:p>
            <a:pPr eaLnBrk="1" hangingPunct="1"/>
            <a:r>
              <a:rPr lang="en-US" sz="2000">
                <a:ea typeface="ＭＳ Ｐゴシック" pitchFamily="-107" charset="-128"/>
                <a:cs typeface="ＭＳ Ｐゴシック" pitchFamily="-107" charset="-128"/>
              </a:rPr>
              <a:t>So a negative anion gap means ammonium in the urine.</a:t>
            </a:r>
          </a:p>
          <a:p>
            <a:pPr eaLnBrk="1" hangingPunct="1"/>
            <a:r>
              <a:rPr lang="en-US" sz="2000" b="1">
                <a:ea typeface="ＭＳ Ｐゴシック" pitchFamily="-107" charset="-128"/>
                <a:cs typeface="ＭＳ Ｐゴシック" pitchFamily="-107" charset="-128"/>
              </a:rPr>
              <a:t>Ammonium in the urine = effective renal acid secretion</a:t>
            </a:r>
          </a:p>
          <a:p>
            <a:pPr eaLnBrk="1" hangingPunct="1"/>
            <a:r>
              <a:rPr lang="en-US" sz="2000">
                <a:ea typeface="ＭＳ Ｐゴシック" pitchFamily="-107" charset="-128"/>
                <a:cs typeface="ＭＳ Ｐゴシック" pitchFamily="-107" charset="-128"/>
              </a:rPr>
              <a:t>Ammonium in the urine usually rules out RTA</a:t>
            </a: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Urinary anion gap: </a:t>
            </a:r>
            <a:br>
              <a:rPr lang="en-US">
                <a:ea typeface="ＭＳ Ｐゴシック" pitchFamily="-107" charset="-128"/>
                <a:cs typeface="ＭＳ Ｐゴシック" pitchFamily="-107" charset="-128"/>
              </a:rPr>
            </a:br>
            <a:r>
              <a:rPr lang="en-US">
                <a:ea typeface="ＭＳ Ｐゴシック" pitchFamily="-107" charset="-128"/>
                <a:cs typeface="ＭＳ Ｐゴシック" pitchFamily="-107" charset="-128"/>
              </a:rPr>
              <a:t>Urinary ammonium detector</a:t>
            </a:r>
          </a:p>
        </p:txBody>
      </p:sp>
      <p:pic>
        <p:nvPicPr>
          <p:cNvPr id="92163" name="Picture 5" descr="urine anion gap"/>
          <p:cNvPicPr>
            <a:picLocks noChangeAspect="1" noChangeArrowheads="1"/>
          </p:cNvPicPr>
          <p:nvPr/>
        </p:nvPicPr>
        <p:blipFill>
          <a:blip r:embed="rId3"/>
          <a:srcRect r="57469"/>
          <a:stretch>
            <a:fillRect/>
          </a:stretch>
        </p:blipFill>
        <p:spPr bwMode="auto">
          <a:xfrm>
            <a:off x="5791200" y="2438400"/>
            <a:ext cx="2487613" cy="3810000"/>
          </a:xfrm>
          <a:prstGeom prst="rect">
            <a:avLst/>
          </a:prstGeom>
          <a:noFill/>
          <a:ln w="9525">
            <a:noFill/>
            <a:miter lim="800000"/>
            <a:headEnd/>
            <a:tailEnd/>
          </a:ln>
        </p:spPr>
      </p:pic>
      <p:sp>
        <p:nvSpPr>
          <p:cNvPr id="92164" name="Rectangle 6"/>
          <p:cNvSpPr>
            <a:spLocks noChangeArrowheads="1"/>
          </p:cNvSpPr>
          <p:nvPr/>
        </p:nvSpPr>
        <p:spPr bwMode="auto">
          <a:xfrm>
            <a:off x="5105400" y="577850"/>
            <a:ext cx="3363913" cy="641350"/>
          </a:xfrm>
          <a:prstGeom prst="rect">
            <a:avLst/>
          </a:prstGeom>
          <a:noFill/>
          <a:ln w="9525">
            <a:noFill/>
            <a:miter lim="800000"/>
            <a:headEnd/>
            <a:tailEnd/>
          </a:ln>
        </p:spPr>
        <p:txBody>
          <a:bodyPr wrap="none">
            <a:prstTxWarp prst="textNoShape">
              <a:avLst/>
            </a:prstTxWarp>
            <a:spAutoFit/>
          </a:bodyPr>
          <a:lstStyle/>
          <a:p>
            <a:r>
              <a:rPr lang="en-US" sz="3600">
                <a:latin typeface="Arial" pitchFamily="-107" charset="0"/>
              </a:rPr>
              <a:t>(Na</a:t>
            </a:r>
            <a:r>
              <a:rPr lang="en-US" sz="3600" baseline="30000">
                <a:latin typeface="Arial" pitchFamily="-107" charset="0"/>
              </a:rPr>
              <a:t>+</a:t>
            </a:r>
            <a:r>
              <a:rPr lang="en-US" sz="3600">
                <a:latin typeface="Arial" pitchFamily="-107" charset="0"/>
              </a:rPr>
              <a:t> + K</a:t>
            </a:r>
            <a:r>
              <a:rPr lang="en-US" sz="3600" baseline="30000">
                <a:latin typeface="Arial" pitchFamily="-107" charset="0"/>
              </a:rPr>
              <a:t>+</a:t>
            </a:r>
            <a:r>
              <a:rPr lang="en-US" sz="3600">
                <a:latin typeface="Arial" pitchFamily="-107" charset="0"/>
              </a:rPr>
              <a:t>) – Cl</a:t>
            </a:r>
            <a:r>
              <a:rPr lang="en-US" sz="3600" baseline="30000">
                <a:latin typeface="Arial" pitchFamily="-107" charset="0"/>
              </a:rPr>
              <a:t>–</a:t>
            </a:r>
            <a:endParaRPr lang="en-US" sz="3600">
              <a:latin typeface="Arial" pitchFamily="-107" charset="0"/>
            </a:endParaRPr>
          </a:p>
        </p:txBody>
      </p:sp>
      <p:sp>
        <p:nvSpPr>
          <p:cNvPr id="92165" name="Rectangle 7"/>
          <p:cNvSpPr>
            <a:spLocks noGrp="1" noChangeArrowheads="1"/>
          </p:cNvSpPr>
          <p:nvPr>
            <p:ph type="body" sz="half" idx="1"/>
          </p:nvPr>
        </p:nvSpPr>
        <p:spPr>
          <a:xfrm>
            <a:off x="762000" y="2438400"/>
            <a:ext cx="4648200" cy="3429000"/>
          </a:xfrm>
        </p:spPr>
        <p:txBody>
          <a:bodyPr/>
          <a:lstStyle/>
          <a:p>
            <a:pPr eaLnBrk="1" hangingPunct="1"/>
            <a:r>
              <a:rPr lang="en-US" sz="2000" dirty="0">
                <a:ea typeface="ＭＳ Ｐゴシック" pitchFamily="-107" charset="-128"/>
                <a:cs typeface="ＭＳ Ｐゴシック" pitchFamily="-107" charset="-128"/>
              </a:rPr>
              <a:t>In the</a:t>
            </a:r>
            <a:r>
              <a:rPr lang="en-US" sz="2000" dirty="0" smtClean="0">
                <a:ea typeface="ＭＳ Ｐゴシック" pitchFamily="-107" charset="-128"/>
                <a:cs typeface="ＭＳ Ｐゴシック" pitchFamily="-107" charset="-128"/>
              </a:rPr>
              <a:t> absence of </a:t>
            </a:r>
            <a:r>
              <a:rPr lang="en-US" sz="2000" dirty="0">
                <a:ea typeface="ＭＳ Ｐゴシック" pitchFamily="-107" charset="-128"/>
                <a:cs typeface="ＭＳ Ｐゴシック" pitchFamily="-107" charset="-128"/>
              </a:rPr>
              <a:t>ammonium the</a:t>
            </a:r>
            <a:r>
              <a:rPr lang="en-US" sz="2000" dirty="0" smtClean="0">
                <a:ea typeface="ＭＳ Ｐゴシック" pitchFamily="-107" charset="-128"/>
                <a:cs typeface="ＭＳ Ｐゴシック" pitchFamily="-107" charset="-128"/>
              </a:rPr>
              <a:t> Na and K will </a:t>
            </a:r>
            <a:r>
              <a:rPr lang="en-US" sz="2000" dirty="0">
                <a:ea typeface="ＭＳ Ｐゴシック" pitchFamily="-107" charset="-128"/>
                <a:cs typeface="ＭＳ Ｐゴシック" pitchFamily="-107" charset="-128"/>
              </a:rPr>
              <a:t>be larger than the</a:t>
            </a:r>
            <a:r>
              <a:rPr lang="en-US" sz="2000" dirty="0" smtClean="0">
                <a:ea typeface="ＭＳ Ｐゴシック" pitchFamily="-107" charset="-128"/>
                <a:cs typeface="ＭＳ Ｐゴシック" pitchFamily="-107" charset="-128"/>
              </a:rPr>
              <a:t> chloride.</a:t>
            </a:r>
            <a:endParaRPr lang="en-US" sz="2000" dirty="0">
              <a:ea typeface="ＭＳ Ｐゴシック" pitchFamily="-107" charset="-128"/>
              <a:cs typeface="ＭＳ Ｐゴシック" pitchFamily="-107" charset="-128"/>
            </a:endParaRPr>
          </a:p>
          <a:p>
            <a:pPr eaLnBrk="1" hangingPunct="1"/>
            <a:r>
              <a:rPr lang="en-US" sz="2000" dirty="0">
                <a:ea typeface="ＭＳ Ｐゴシック" pitchFamily="-107" charset="-128"/>
                <a:cs typeface="ＭＳ Ｐゴシック" pitchFamily="-107" charset="-128"/>
              </a:rPr>
              <a:t>So a</a:t>
            </a:r>
            <a:r>
              <a:rPr lang="en-US" sz="2000" dirty="0" smtClean="0">
                <a:ea typeface="ＭＳ Ｐゴシック" pitchFamily="-107" charset="-128"/>
                <a:cs typeface="ＭＳ Ｐゴシック" pitchFamily="-107" charset="-128"/>
              </a:rPr>
              <a:t> positive anion </a:t>
            </a:r>
            <a:r>
              <a:rPr lang="en-US" sz="2000" dirty="0">
                <a:ea typeface="ＭＳ Ｐゴシック" pitchFamily="-107" charset="-128"/>
                <a:cs typeface="ＭＳ Ｐゴシック" pitchFamily="-107" charset="-128"/>
              </a:rPr>
              <a:t>gap means</a:t>
            </a:r>
            <a:r>
              <a:rPr lang="en-US" sz="2000" dirty="0" smtClean="0">
                <a:ea typeface="ＭＳ Ｐゴシック" pitchFamily="-107" charset="-128"/>
                <a:cs typeface="ＭＳ Ｐゴシック" pitchFamily="-107" charset="-128"/>
              </a:rPr>
              <a:t> no ammonium </a:t>
            </a:r>
            <a:r>
              <a:rPr lang="en-US" sz="2000" dirty="0">
                <a:ea typeface="ＭＳ Ｐゴシック" pitchFamily="-107" charset="-128"/>
                <a:cs typeface="ＭＳ Ｐゴシック" pitchFamily="-107" charset="-128"/>
              </a:rPr>
              <a:t>in the urine.</a:t>
            </a:r>
            <a:endParaRPr lang="en-US" sz="2000" dirty="0" smtClean="0">
              <a:ea typeface="ＭＳ Ｐゴシック" pitchFamily="-107" charset="-128"/>
              <a:cs typeface="ＭＳ Ｐゴシック" pitchFamily="-107" charset="-128"/>
            </a:endParaRPr>
          </a:p>
          <a:p>
            <a:pPr eaLnBrk="1" hangingPunct="1"/>
            <a:r>
              <a:rPr lang="en-US" sz="2000" b="1" dirty="0" smtClean="0">
                <a:ea typeface="ＭＳ Ｐゴシック" pitchFamily="-107" charset="-128"/>
                <a:cs typeface="ＭＳ Ｐゴシック" pitchFamily="-107" charset="-128"/>
              </a:rPr>
              <a:t>No ammonium </a:t>
            </a:r>
            <a:r>
              <a:rPr lang="en-US" sz="2000" b="1" dirty="0">
                <a:ea typeface="ＭＳ Ｐゴシック" pitchFamily="-107" charset="-128"/>
                <a:cs typeface="ＭＳ Ｐゴシック" pitchFamily="-107" charset="-128"/>
              </a:rPr>
              <a:t>in the urine =</a:t>
            </a:r>
            <a:r>
              <a:rPr lang="en-US" sz="2000" b="1" dirty="0" smtClean="0">
                <a:ea typeface="ＭＳ Ｐゴシック" pitchFamily="-107" charset="-128"/>
                <a:cs typeface="ＭＳ Ｐゴシック" pitchFamily="-107" charset="-128"/>
              </a:rPr>
              <a:t> no effective </a:t>
            </a:r>
            <a:r>
              <a:rPr lang="en-US" sz="2000" b="1" dirty="0">
                <a:ea typeface="ＭＳ Ｐゴシック" pitchFamily="-107" charset="-128"/>
                <a:cs typeface="ＭＳ Ｐゴシック" pitchFamily="-107" charset="-128"/>
              </a:rPr>
              <a:t>renal acid </a:t>
            </a:r>
            <a:r>
              <a:rPr lang="en-US" sz="2000" b="1" dirty="0" smtClean="0">
                <a:ea typeface="ＭＳ Ｐゴシック" pitchFamily="-107" charset="-128"/>
                <a:cs typeface="ＭＳ Ｐゴシック" pitchFamily="-107" charset="-128"/>
              </a:rPr>
              <a:t>secretion, regardless of the urinary pH</a:t>
            </a:r>
          </a:p>
          <a:p>
            <a:pPr eaLnBrk="1" hangingPunct="1"/>
            <a:r>
              <a:rPr lang="en-US" sz="2000" dirty="0" smtClean="0">
                <a:ea typeface="ＭＳ Ｐゴシック" pitchFamily="-107" charset="-128"/>
                <a:cs typeface="ＭＳ Ｐゴシック" pitchFamily="-107" charset="-128"/>
              </a:rPr>
              <a:t>A positive urinary anion gap in the presence of metabolic acidosis is consistent with an </a:t>
            </a:r>
            <a:r>
              <a:rPr lang="en-US" sz="2000" dirty="0">
                <a:ea typeface="ＭＳ Ｐゴシック" pitchFamily="-107" charset="-128"/>
                <a:cs typeface="ＭＳ Ｐゴシック" pitchFamily="-107" charset="-128"/>
              </a:rPr>
              <a:t>RTA</a:t>
            </a:r>
          </a:p>
        </p:txBody>
      </p:sp>
      <p:pic>
        <p:nvPicPr>
          <p:cNvPr id="6" name="Picture 5" descr="Microsoft PowerPointScreenSnapz001.png"/>
          <p:cNvPicPr>
            <a:picLocks noChangeAspect="1"/>
          </p:cNvPicPr>
          <p:nvPr/>
        </p:nvPicPr>
        <p:blipFill>
          <a:blip r:embed="rId4"/>
          <a:stretch>
            <a:fillRect/>
          </a:stretch>
        </p:blipFill>
        <p:spPr>
          <a:xfrm>
            <a:off x="5815865" y="4038600"/>
            <a:ext cx="1005840" cy="1571587"/>
          </a:xfrm>
          <a:prstGeom prst="rect">
            <a:avLst/>
          </a:prstGeom>
        </p:spPr>
      </p:pic>
      <p:sp>
        <p:nvSpPr>
          <p:cNvPr id="8" name="Rectangle 7"/>
          <p:cNvSpPr/>
          <p:nvPr/>
        </p:nvSpPr>
        <p:spPr bwMode="auto">
          <a:xfrm>
            <a:off x="5823485" y="3124200"/>
            <a:ext cx="978408" cy="9906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1981200"/>
            <a:ext cx="9144000" cy="4572000"/>
          </a:xfrm>
          <a:prstGeom prst="rect">
            <a:avLst/>
          </a:prstGeom>
          <a:solidFill>
            <a:srgbClr val="C0504D">
              <a:alpha val="76000"/>
            </a:srgbClr>
          </a:solidFill>
          <a:ln w="9525">
            <a:noFill/>
            <a:miter lim="800000"/>
            <a:headEnd/>
            <a:tailEnd/>
          </a:ln>
        </p:spPr>
        <p:txBody>
          <a:bodyPr vert="horz" wrap="square" lIns="91440" tIns="45720" rIns="91440" bIns="45720" numCol="1" anchor="ctr" anchorCtr="0" compatLnSpc="1">
            <a:prstTxWarp prst="textNoShape">
              <a:avLst/>
            </a:prstTxWarp>
          </a:bodyPr>
          <a:lstStyle/>
          <a:p>
            <a:pPr lvl="1" eaLnBrk="1" hangingPunct="1">
              <a:defRPr/>
            </a:pPr>
            <a:r>
              <a:rPr kumimoji="0" lang="en-US" sz="3200" b="0" u="none" strike="noStrike" kern="0" cap="none" spc="0" normalizeH="0" baseline="0" noProof="0" dirty="0" err="1" smtClean="0">
                <a:ln>
                  <a:noFill/>
                </a:ln>
                <a:solidFill>
                  <a:schemeClr val="bg1"/>
                </a:solidFill>
                <a:effectLst/>
                <a:uLnTx/>
                <a:uFillTx/>
                <a:latin typeface="Times" pitchFamily="-107" charset="0"/>
                <a:ea typeface="ＭＳ Ｐゴシック" pitchFamily="-107" charset="-128"/>
                <a:cs typeface="ＭＳ Ｐゴシック" pitchFamily="-107" charset="-128"/>
              </a:rPr>
              <a:t>App.GoSoapbox.com</a:t>
            </a:r>
            <a:r>
              <a:rPr lang="en-US" sz="3200" kern="0" dirty="0" smtClean="0">
                <a:solidFill>
                  <a:schemeClr val="bg1"/>
                </a:solidFill>
                <a:ea typeface="ＭＳ Ｐゴシック" pitchFamily="-107" charset="-128"/>
                <a:cs typeface="ＭＳ Ｐゴシック" pitchFamily="-107" charset="-128"/>
              </a:rPr>
              <a:t> 665-971-584</a:t>
            </a:r>
          </a:p>
          <a:p>
            <a:pPr lvl="1" eaLnBrk="1" hangingPunct="1">
              <a:defRPr/>
            </a:pPr>
            <a:r>
              <a:rPr lang="en-US" sz="3200" kern="0" dirty="0" smtClean="0">
                <a:solidFill>
                  <a:schemeClr val="bg1"/>
                </a:solidFill>
                <a:ea typeface="ＭＳ Ｐゴシック" pitchFamily="-107" charset="-128"/>
                <a:cs typeface="ＭＳ Ｐゴシック" pitchFamily="-107" charset="-128"/>
              </a:rPr>
              <a:t>Answer polls: </a:t>
            </a:r>
          </a:p>
          <a:p>
            <a:pPr lvl="2" eaLnBrk="1" hangingPunct="1">
              <a:buFont typeface="Arial"/>
              <a:buChar char="•"/>
              <a:defRPr/>
            </a:pPr>
            <a:r>
              <a:rPr lang="en-US" sz="3200" kern="0" dirty="0" smtClean="0">
                <a:solidFill>
                  <a:schemeClr val="bg1"/>
                </a:solidFill>
                <a:ea typeface="ＭＳ Ｐゴシック" pitchFamily="-107" charset="-128"/>
                <a:cs typeface="ＭＳ Ｐゴシック" pitchFamily="-107" charset="-128"/>
              </a:rPr>
              <a:t> Urinary anion gap and diarrhea</a:t>
            </a:r>
          </a:p>
          <a:p>
            <a:pPr lvl="2" eaLnBrk="1" hangingPunct="1">
              <a:buFont typeface="Arial"/>
              <a:buChar char="•"/>
              <a:defRPr/>
            </a:pPr>
            <a:r>
              <a:rPr lang="en-US" sz="3200" kern="0" dirty="0" smtClean="0">
                <a:solidFill>
                  <a:schemeClr val="bg1"/>
                </a:solidFill>
                <a:ea typeface="ＭＳ Ｐゴシック" pitchFamily="-107" charset="-128"/>
                <a:cs typeface="ＭＳ Ｐゴシック" pitchFamily="-107" charset="-128"/>
              </a:rPr>
              <a:t> Urinary anion gap and proximal RTA</a:t>
            </a:r>
          </a:p>
          <a:p>
            <a:pPr lvl="2" eaLnBrk="1" hangingPunct="1">
              <a:buFont typeface="Arial"/>
              <a:buChar char="•"/>
              <a:defRPr/>
            </a:pPr>
            <a:r>
              <a:rPr lang="en-US" sz="3200" kern="0" dirty="0" smtClean="0">
                <a:solidFill>
                  <a:schemeClr val="bg1"/>
                </a:solidFill>
                <a:ea typeface="ＭＳ Ｐゴシック" pitchFamily="-107" charset="-128"/>
                <a:cs typeface="ＭＳ Ｐゴシック" pitchFamily="-107" charset="-128"/>
              </a:rPr>
              <a:t> Urinary anion gap and distal RTA</a:t>
            </a:r>
          </a:p>
          <a:p>
            <a:pPr lvl="2" eaLnBrk="1" hangingPunct="1">
              <a:buFont typeface="Arial"/>
              <a:buChar char="•"/>
              <a:defRPr/>
            </a:pPr>
            <a:r>
              <a:rPr lang="en-US" sz="3200" kern="0" dirty="0" smtClean="0">
                <a:solidFill>
                  <a:schemeClr val="bg1"/>
                </a:solidFill>
                <a:ea typeface="ＭＳ Ｐゴシック" pitchFamily="-107" charset="-128"/>
                <a:cs typeface="ＭＳ Ｐゴシック" pitchFamily="-107" charset="-128"/>
              </a:rPr>
              <a:t> Urinary anion gap and RTA type 4</a:t>
            </a:r>
          </a:p>
          <a:p>
            <a:pPr lvl="2" eaLnBrk="1" hangingPunct="1">
              <a:buFont typeface="Arial"/>
              <a:buChar char="•"/>
              <a:defRPr/>
            </a:pPr>
            <a:endParaRPr lang="en-US" sz="3200" kern="0" dirty="0" smtClean="0">
              <a:solidFill>
                <a:schemeClr val="bg1"/>
              </a:solidFill>
              <a:ea typeface="ＭＳ Ｐゴシック" pitchFamily="-107" charset="-128"/>
              <a:cs typeface="ＭＳ Ｐゴシック" pitchFamily="-107" charset="-128"/>
            </a:endParaRPr>
          </a:p>
        </p:txBody>
      </p:sp>
    </p:spTree>
  </p:cSld>
  <p:clrMapOvr>
    <a:masterClrMapping/>
  </p:clrMapOvr>
  <p:transition>
    <p:cover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NAGMA and urinary anion gap</a:t>
            </a:r>
          </a:p>
        </p:txBody>
      </p:sp>
      <p:sp>
        <p:nvSpPr>
          <p:cNvPr id="366595" name="Rectangle 3"/>
          <p:cNvSpPr>
            <a:spLocks noGrp="1" noChangeArrowheads="1"/>
          </p:cNvSpPr>
          <p:nvPr>
            <p:ph type="body" sz="half" idx="1"/>
          </p:nvPr>
        </p:nvSpPr>
        <p:spPr/>
        <p:txBody>
          <a:bodyPr/>
          <a:lstStyle/>
          <a:p>
            <a:pPr eaLnBrk="1" hangingPunct="1">
              <a:lnSpc>
                <a:spcPct val="90000"/>
              </a:lnSpc>
            </a:pPr>
            <a:r>
              <a:rPr lang="en-US" sz="2000" dirty="0">
                <a:ea typeface="ＭＳ Ｐゴシック" pitchFamily="-107" charset="-128"/>
                <a:cs typeface="ＭＳ Ｐゴシック" pitchFamily="-107" charset="-128"/>
              </a:rPr>
              <a:t>Diarrhea</a:t>
            </a:r>
          </a:p>
          <a:p>
            <a:pPr lvl="1" eaLnBrk="1" hangingPunct="1">
              <a:lnSpc>
                <a:spcPct val="90000"/>
              </a:lnSpc>
            </a:pPr>
            <a:r>
              <a:rPr lang="en-US" sz="1800" dirty="0"/>
              <a:t>Negative</a:t>
            </a:r>
          </a:p>
          <a:p>
            <a:pPr eaLnBrk="1" hangingPunct="1">
              <a:lnSpc>
                <a:spcPct val="90000"/>
              </a:lnSpc>
            </a:pPr>
            <a:r>
              <a:rPr lang="en-US" sz="2000" dirty="0">
                <a:ea typeface="ＭＳ Ｐゴシック" pitchFamily="-107" charset="-128"/>
                <a:cs typeface="ＭＳ Ｐゴシック" pitchFamily="-107" charset="-128"/>
              </a:rPr>
              <a:t>Proximal RTA</a:t>
            </a:r>
          </a:p>
          <a:p>
            <a:pPr lvl="1" eaLnBrk="1" hangingPunct="1">
              <a:lnSpc>
                <a:spcPct val="90000"/>
              </a:lnSpc>
            </a:pPr>
            <a:r>
              <a:rPr lang="en-US" sz="1800" dirty="0"/>
              <a:t>At baseline</a:t>
            </a:r>
          </a:p>
          <a:p>
            <a:pPr lvl="2" eaLnBrk="1" hangingPunct="1">
              <a:lnSpc>
                <a:spcPct val="90000"/>
              </a:lnSpc>
            </a:pPr>
            <a:r>
              <a:rPr lang="en-US" sz="1600" dirty="0" smtClean="0">
                <a:ea typeface="ＭＳ Ｐゴシック" pitchFamily="-107" charset="-128"/>
              </a:rPr>
              <a:t>Negative (variable)</a:t>
            </a:r>
          </a:p>
          <a:p>
            <a:pPr lvl="1" eaLnBrk="1" hangingPunct="1">
              <a:lnSpc>
                <a:spcPct val="90000"/>
              </a:lnSpc>
            </a:pPr>
            <a:r>
              <a:rPr lang="en-US" sz="1800" dirty="0"/>
              <a:t>During treatment</a:t>
            </a:r>
          </a:p>
          <a:p>
            <a:pPr lvl="2" eaLnBrk="1" hangingPunct="1">
              <a:lnSpc>
                <a:spcPct val="90000"/>
              </a:lnSpc>
            </a:pPr>
            <a:r>
              <a:rPr lang="en-US" sz="1600" dirty="0">
                <a:ea typeface="ＭＳ Ｐゴシック" pitchFamily="-107" charset="-128"/>
              </a:rPr>
              <a:t>Positive</a:t>
            </a:r>
          </a:p>
          <a:p>
            <a:pPr lvl="1" eaLnBrk="1" hangingPunct="1">
              <a:lnSpc>
                <a:spcPct val="90000"/>
              </a:lnSpc>
            </a:pPr>
            <a:r>
              <a:rPr lang="en-US" sz="1800" dirty="0"/>
              <a:t>During acid load</a:t>
            </a:r>
          </a:p>
          <a:p>
            <a:pPr lvl="2" eaLnBrk="1" hangingPunct="1">
              <a:lnSpc>
                <a:spcPct val="90000"/>
              </a:lnSpc>
            </a:pPr>
            <a:r>
              <a:rPr lang="en-US" sz="1600" dirty="0">
                <a:ea typeface="ＭＳ Ｐゴシック" pitchFamily="-107" charset="-128"/>
              </a:rPr>
              <a:t>Negative</a:t>
            </a:r>
          </a:p>
          <a:p>
            <a:pPr eaLnBrk="1" hangingPunct="1">
              <a:lnSpc>
                <a:spcPct val="90000"/>
              </a:lnSpc>
            </a:pPr>
            <a:r>
              <a:rPr lang="en-US" sz="2000" dirty="0">
                <a:ea typeface="ＭＳ Ｐゴシック" pitchFamily="-107" charset="-128"/>
                <a:cs typeface="ＭＳ Ｐゴシック" pitchFamily="-107" charset="-128"/>
              </a:rPr>
              <a:t>Distal RTA:</a:t>
            </a:r>
          </a:p>
          <a:p>
            <a:pPr lvl="1" eaLnBrk="1" hangingPunct="1">
              <a:lnSpc>
                <a:spcPct val="90000"/>
              </a:lnSpc>
            </a:pPr>
            <a:r>
              <a:rPr lang="en-US" sz="1800" dirty="0"/>
              <a:t>Positive</a:t>
            </a:r>
          </a:p>
          <a:p>
            <a:pPr eaLnBrk="1" hangingPunct="1">
              <a:lnSpc>
                <a:spcPct val="90000"/>
              </a:lnSpc>
            </a:pPr>
            <a:r>
              <a:rPr lang="en-US" sz="2000" dirty="0">
                <a:ea typeface="ＭＳ Ｐゴシック" pitchFamily="-107" charset="-128"/>
                <a:cs typeface="ＭＳ Ｐゴシック" pitchFamily="-107" charset="-128"/>
              </a:rPr>
              <a:t>Type IV RTA</a:t>
            </a:r>
          </a:p>
          <a:p>
            <a:pPr lvl="1" eaLnBrk="1" hangingPunct="1">
              <a:lnSpc>
                <a:spcPct val="90000"/>
              </a:lnSpc>
            </a:pPr>
            <a:r>
              <a:rPr lang="en-US" sz="1800" dirty="0"/>
              <a:t>Positive</a:t>
            </a:r>
          </a:p>
        </p:txBody>
      </p:sp>
      <p:grpSp>
        <p:nvGrpSpPr>
          <p:cNvPr id="2" name="Group 13"/>
          <p:cNvGrpSpPr>
            <a:grpSpLocks/>
          </p:cNvGrpSpPr>
          <p:nvPr/>
        </p:nvGrpSpPr>
        <p:grpSpPr bwMode="auto">
          <a:xfrm>
            <a:off x="4419600" y="1981200"/>
            <a:ext cx="4602163" cy="4267200"/>
            <a:chOff x="2562" y="1248"/>
            <a:chExt cx="2899" cy="2688"/>
          </a:xfrm>
        </p:grpSpPr>
        <p:pic>
          <p:nvPicPr>
            <p:cNvPr id="94230" name="Picture 5" descr="RTA2 exp"/>
            <p:cNvPicPr>
              <a:picLocks noChangeAspect="1" noChangeArrowheads="1"/>
            </p:cNvPicPr>
            <p:nvPr/>
          </p:nvPicPr>
          <p:blipFill>
            <a:blip r:embed="rId3"/>
            <a:srcRect r="19257" b="19984"/>
            <a:stretch>
              <a:fillRect/>
            </a:stretch>
          </p:blipFill>
          <p:spPr bwMode="auto">
            <a:xfrm>
              <a:off x="2957" y="1248"/>
              <a:ext cx="1891" cy="2074"/>
            </a:xfrm>
            <a:prstGeom prst="rect">
              <a:avLst/>
            </a:prstGeom>
            <a:noFill/>
            <a:ln w="9525">
              <a:noFill/>
              <a:miter lim="800000"/>
              <a:headEnd/>
              <a:tailEnd/>
            </a:ln>
          </p:spPr>
        </p:pic>
        <p:sp>
          <p:nvSpPr>
            <p:cNvPr id="94231" name="Rectangle 6"/>
            <p:cNvSpPr>
              <a:spLocks noChangeArrowheads="1"/>
            </p:cNvSpPr>
            <p:nvPr/>
          </p:nvSpPr>
          <p:spPr bwMode="auto">
            <a:xfrm>
              <a:off x="3372" y="1260"/>
              <a:ext cx="714" cy="212"/>
            </a:xfrm>
            <a:prstGeom prst="rect">
              <a:avLst/>
            </a:prstGeom>
            <a:noFill/>
            <a:ln w="9525">
              <a:noFill/>
              <a:miter lim="800000"/>
              <a:headEnd/>
              <a:tailEnd/>
            </a:ln>
          </p:spPr>
          <p:txBody>
            <a:bodyPr wrap="none">
              <a:prstTxWarp prst="textNoShape">
                <a:avLst/>
              </a:prstTxWarp>
              <a:spAutoFit/>
            </a:bodyPr>
            <a:lstStyle/>
            <a:p>
              <a:r>
                <a:rPr lang="en-US" sz="1600">
                  <a:latin typeface="Arial" pitchFamily="-107" charset="0"/>
                </a:rPr>
                <a:t>24 mmol/L</a:t>
              </a:r>
            </a:p>
          </p:txBody>
        </p:sp>
        <p:pic>
          <p:nvPicPr>
            <p:cNvPr id="94232" name="Picture 7" descr="bicarbs"/>
            <p:cNvPicPr>
              <a:picLocks noChangeAspect="1" noChangeArrowheads="1"/>
            </p:cNvPicPr>
            <p:nvPr/>
          </p:nvPicPr>
          <p:blipFill>
            <a:blip r:embed="rId4"/>
            <a:srcRect t="48787"/>
            <a:stretch>
              <a:fillRect/>
            </a:stretch>
          </p:blipFill>
          <p:spPr bwMode="auto">
            <a:xfrm>
              <a:off x="4889" y="2064"/>
              <a:ext cx="572" cy="570"/>
            </a:xfrm>
            <a:prstGeom prst="rect">
              <a:avLst/>
            </a:prstGeom>
            <a:noFill/>
            <a:ln w="9525">
              <a:noFill/>
              <a:miter lim="800000"/>
              <a:headEnd/>
              <a:tailEnd/>
            </a:ln>
          </p:spPr>
        </p:pic>
        <p:sp>
          <p:nvSpPr>
            <p:cNvPr id="94233" name="Rectangle 8"/>
            <p:cNvSpPr>
              <a:spLocks noChangeArrowheads="1"/>
            </p:cNvSpPr>
            <p:nvPr/>
          </p:nvSpPr>
          <p:spPr bwMode="auto">
            <a:xfrm>
              <a:off x="3024" y="2736"/>
              <a:ext cx="432" cy="19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94234" name="Picture 9" descr="bicarbs"/>
            <p:cNvPicPr>
              <a:picLocks noChangeAspect="1" noChangeArrowheads="1"/>
            </p:cNvPicPr>
            <p:nvPr/>
          </p:nvPicPr>
          <p:blipFill>
            <a:blip r:embed="rId4"/>
            <a:srcRect l="-25874" t="54987"/>
            <a:stretch>
              <a:fillRect/>
            </a:stretch>
          </p:blipFill>
          <p:spPr bwMode="auto">
            <a:xfrm>
              <a:off x="3120" y="2688"/>
              <a:ext cx="720" cy="501"/>
            </a:xfrm>
            <a:prstGeom prst="rect">
              <a:avLst/>
            </a:prstGeom>
            <a:noFill/>
            <a:ln w="9525">
              <a:noFill/>
              <a:miter lim="800000"/>
              <a:headEnd/>
              <a:tailEnd/>
            </a:ln>
          </p:spPr>
        </p:pic>
        <p:sp>
          <p:nvSpPr>
            <p:cNvPr id="94235" name="Rectangle 10"/>
            <p:cNvSpPr>
              <a:spLocks noChangeArrowheads="1"/>
            </p:cNvSpPr>
            <p:nvPr/>
          </p:nvSpPr>
          <p:spPr bwMode="auto">
            <a:xfrm>
              <a:off x="2562" y="2664"/>
              <a:ext cx="714" cy="212"/>
            </a:xfrm>
            <a:prstGeom prst="rect">
              <a:avLst/>
            </a:prstGeom>
            <a:noFill/>
            <a:ln w="9525">
              <a:noFill/>
              <a:miter lim="800000"/>
              <a:headEnd/>
              <a:tailEnd/>
            </a:ln>
          </p:spPr>
          <p:txBody>
            <a:bodyPr wrap="none">
              <a:prstTxWarp prst="textNoShape">
                <a:avLst/>
              </a:prstTxWarp>
              <a:spAutoFit/>
            </a:bodyPr>
            <a:lstStyle/>
            <a:p>
              <a:r>
                <a:rPr lang="en-US" sz="1600">
                  <a:latin typeface="Arial" pitchFamily="-107" charset="0"/>
                </a:rPr>
                <a:t>15 mmol/L</a:t>
              </a:r>
            </a:p>
          </p:txBody>
        </p:sp>
        <p:pic>
          <p:nvPicPr>
            <p:cNvPr id="94236" name="Picture 11" descr="bicarbs"/>
            <p:cNvPicPr>
              <a:picLocks noChangeAspect="1" noChangeArrowheads="1"/>
            </p:cNvPicPr>
            <p:nvPr/>
          </p:nvPicPr>
          <p:blipFill>
            <a:blip r:embed="rId4"/>
            <a:srcRect t="53639"/>
            <a:stretch>
              <a:fillRect/>
            </a:stretch>
          </p:blipFill>
          <p:spPr bwMode="auto">
            <a:xfrm>
              <a:off x="4466" y="3333"/>
              <a:ext cx="572" cy="516"/>
            </a:xfrm>
            <a:prstGeom prst="rect">
              <a:avLst/>
            </a:prstGeom>
            <a:noFill/>
            <a:ln w="9525">
              <a:noFill/>
              <a:miter lim="800000"/>
              <a:headEnd/>
              <a:tailEnd/>
            </a:ln>
          </p:spPr>
        </p:pic>
        <p:sp>
          <p:nvSpPr>
            <p:cNvPr id="94237" name="Rectangle 12"/>
            <p:cNvSpPr>
              <a:spLocks noChangeArrowheads="1"/>
            </p:cNvSpPr>
            <p:nvPr/>
          </p:nvSpPr>
          <p:spPr bwMode="auto">
            <a:xfrm>
              <a:off x="4368" y="3724"/>
              <a:ext cx="386" cy="212"/>
            </a:xfrm>
            <a:prstGeom prst="rect">
              <a:avLst/>
            </a:prstGeom>
            <a:noFill/>
            <a:ln w="9525">
              <a:noFill/>
              <a:miter lim="800000"/>
              <a:headEnd/>
              <a:tailEnd/>
            </a:ln>
          </p:spPr>
          <p:txBody>
            <a:bodyPr wrap="none">
              <a:prstTxWarp prst="textNoShape">
                <a:avLst/>
              </a:prstTxWarp>
              <a:spAutoFit/>
            </a:bodyPr>
            <a:lstStyle/>
            <a:p>
              <a:r>
                <a:rPr lang="en-US" sz="1600">
                  <a:latin typeface="Arial" pitchFamily="-107" charset="0"/>
                </a:rPr>
                <a:t>pH 8</a:t>
              </a:r>
            </a:p>
          </p:txBody>
        </p:sp>
      </p:grpSp>
      <p:grpSp>
        <p:nvGrpSpPr>
          <p:cNvPr id="3" name="Group 19"/>
          <p:cNvGrpSpPr>
            <a:grpSpLocks/>
          </p:cNvGrpSpPr>
          <p:nvPr/>
        </p:nvGrpSpPr>
        <p:grpSpPr bwMode="auto">
          <a:xfrm>
            <a:off x="4419600" y="1981200"/>
            <a:ext cx="4432300" cy="4603750"/>
            <a:chOff x="2562" y="1248"/>
            <a:chExt cx="2792" cy="2900"/>
          </a:xfrm>
        </p:grpSpPr>
        <p:pic>
          <p:nvPicPr>
            <p:cNvPr id="94225" name="Picture 14" descr="bicarbs"/>
            <p:cNvPicPr>
              <a:picLocks noChangeAspect="1" noChangeArrowheads="1"/>
            </p:cNvPicPr>
            <p:nvPr/>
          </p:nvPicPr>
          <p:blipFill>
            <a:blip r:embed="rId4"/>
            <a:srcRect t="-2965" b="64151"/>
            <a:stretch>
              <a:fillRect/>
            </a:stretch>
          </p:blipFill>
          <p:spPr bwMode="auto">
            <a:xfrm>
              <a:off x="4782" y="2118"/>
              <a:ext cx="572" cy="432"/>
            </a:xfrm>
            <a:prstGeom prst="rect">
              <a:avLst/>
            </a:prstGeom>
            <a:noFill/>
            <a:ln w="9525">
              <a:noFill/>
              <a:miter lim="800000"/>
              <a:headEnd/>
              <a:tailEnd/>
            </a:ln>
          </p:spPr>
        </p:pic>
        <p:pic>
          <p:nvPicPr>
            <p:cNvPr id="94226" name="Picture 15" descr="RTA2 exp"/>
            <p:cNvPicPr>
              <a:picLocks noChangeAspect="1" noChangeArrowheads="1"/>
            </p:cNvPicPr>
            <p:nvPr/>
          </p:nvPicPr>
          <p:blipFill>
            <a:blip r:embed="rId3"/>
            <a:srcRect r="19257"/>
            <a:stretch>
              <a:fillRect/>
            </a:stretch>
          </p:blipFill>
          <p:spPr bwMode="auto">
            <a:xfrm>
              <a:off x="2957" y="1248"/>
              <a:ext cx="1891" cy="2592"/>
            </a:xfrm>
            <a:prstGeom prst="rect">
              <a:avLst/>
            </a:prstGeom>
            <a:noFill/>
            <a:ln w="9525">
              <a:noFill/>
              <a:miter lim="800000"/>
              <a:headEnd/>
              <a:tailEnd/>
            </a:ln>
          </p:spPr>
        </p:pic>
        <p:sp>
          <p:nvSpPr>
            <p:cNvPr id="94227" name="Rectangle 16"/>
            <p:cNvSpPr>
              <a:spLocks noChangeArrowheads="1"/>
            </p:cNvSpPr>
            <p:nvPr/>
          </p:nvSpPr>
          <p:spPr bwMode="auto">
            <a:xfrm>
              <a:off x="3372" y="1260"/>
              <a:ext cx="714" cy="212"/>
            </a:xfrm>
            <a:prstGeom prst="rect">
              <a:avLst/>
            </a:prstGeom>
            <a:noFill/>
            <a:ln w="9525">
              <a:noFill/>
              <a:miter lim="800000"/>
              <a:headEnd/>
              <a:tailEnd/>
            </a:ln>
          </p:spPr>
          <p:txBody>
            <a:bodyPr wrap="none">
              <a:prstTxWarp prst="textNoShape">
                <a:avLst/>
              </a:prstTxWarp>
              <a:spAutoFit/>
            </a:bodyPr>
            <a:lstStyle/>
            <a:p>
              <a:r>
                <a:rPr lang="en-US" sz="1600">
                  <a:latin typeface="Arial" pitchFamily="-107" charset="0"/>
                </a:rPr>
                <a:t>15 mmol/L</a:t>
              </a:r>
            </a:p>
          </p:txBody>
        </p:sp>
        <p:sp>
          <p:nvSpPr>
            <p:cNvPr id="94228" name="Rectangle 17"/>
            <p:cNvSpPr>
              <a:spLocks noChangeArrowheads="1"/>
            </p:cNvSpPr>
            <p:nvPr/>
          </p:nvSpPr>
          <p:spPr bwMode="auto">
            <a:xfrm>
              <a:off x="2562" y="2664"/>
              <a:ext cx="714" cy="212"/>
            </a:xfrm>
            <a:prstGeom prst="rect">
              <a:avLst/>
            </a:prstGeom>
            <a:noFill/>
            <a:ln w="9525">
              <a:noFill/>
              <a:miter lim="800000"/>
              <a:headEnd/>
              <a:tailEnd/>
            </a:ln>
          </p:spPr>
          <p:txBody>
            <a:bodyPr wrap="none">
              <a:prstTxWarp prst="textNoShape">
                <a:avLst/>
              </a:prstTxWarp>
              <a:spAutoFit/>
            </a:bodyPr>
            <a:lstStyle/>
            <a:p>
              <a:r>
                <a:rPr lang="en-US" sz="1600">
                  <a:latin typeface="Arial" pitchFamily="-107" charset="0"/>
                </a:rPr>
                <a:t>15 mmol/L</a:t>
              </a:r>
            </a:p>
          </p:txBody>
        </p:sp>
        <p:sp>
          <p:nvSpPr>
            <p:cNvPr id="94229" name="Rectangle 18"/>
            <p:cNvSpPr>
              <a:spLocks noChangeArrowheads="1"/>
            </p:cNvSpPr>
            <p:nvPr/>
          </p:nvSpPr>
          <p:spPr bwMode="auto">
            <a:xfrm>
              <a:off x="4416" y="3936"/>
              <a:ext cx="386" cy="212"/>
            </a:xfrm>
            <a:prstGeom prst="rect">
              <a:avLst/>
            </a:prstGeom>
            <a:noFill/>
            <a:ln w="9525">
              <a:noFill/>
              <a:miter lim="800000"/>
              <a:headEnd/>
              <a:tailEnd/>
            </a:ln>
          </p:spPr>
          <p:txBody>
            <a:bodyPr wrap="none">
              <a:prstTxWarp prst="textNoShape">
                <a:avLst/>
              </a:prstTxWarp>
              <a:spAutoFit/>
            </a:bodyPr>
            <a:lstStyle/>
            <a:p>
              <a:r>
                <a:rPr lang="en-US" sz="1600">
                  <a:latin typeface="Arial" pitchFamily="-107" charset="0"/>
                </a:rPr>
                <a:t>pH 5</a:t>
              </a:r>
            </a:p>
          </p:txBody>
        </p:sp>
      </p:grpSp>
      <p:grpSp>
        <p:nvGrpSpPr>
          <p:cNvPr id="4" name="Group 27"/>
          <p:cNvGrpSpPr>
            <a:grpSpLocks/>
          </p:cNvGrpSpPr>
          <p:nvPr/>
        </p:nvGrpSpPr>
        <p:grpSpPr bwMode="auto">
          <a:xfrm>
            <a:off x="4419600" y="1981200"/>
            <a:ext cx="4432300" cy="4603750"/>
            <a:chOff x="2562" y="1248"/>
            <a:chExt cx="2792" cy="2900"/>
          </a:xfrm>
        </p:grpSpPr>
        <p:pic>
          <p:nvPicPr>
            <p:cNvPr id="94218" name="Picture 20" descr="bicarbs"/>
            <p:cNvPicPr>
              <a:picLocks noChangeAspect="1" noChangeArrowheads="1"/>
            </p:cNvPicPr>
            <p:nvPr/>
          </p:nvPicPr>
          <p:blipFill>
            <a:blip r:embed="rId4"/>
            <a:srcRect t="-2965" b="64151"/>
            <a:stretch>
              <a:fillRect/>
            </a:stretch>
          </p:blipFill>
          <p:spPr bwMode="auto">
            <a:xfrm>
              <a:off x="4782" y="2118"/>
              <a:ext cx="572" cy="432"/>
            </a:xfrm>
            <a:prstGeom prst="rect">
              <a:avLst/>
            </a:prstGeom>
            <a:noFill/>
            <a:ln w="9525">
              <a:noFill/>
              <a:miter lim="800000"/>
              <a:headEnd/>
              <a:tailEnd/>
            </a:ln>
          </p:spPr>
        </p:pic>
        <p:pic>
          <p:nvPicPr>
            <p:cNvPr id="94219" name="Picture 21" descr="RTA2 exp"/>
            <p:cNvPicPr>
              <a:picLocks noChangeAspect="1" noChangeArrowheads="1"/>
            </p:cNvPicPr>
            <p:nvPr/>
          </p:nvPicPr>
          <p:blipFill>
            <a:blip r:embed="rId3"/>
            <a:srcRect r="19257"/>
            <a:stretch>
              <a:fillRect/>
            </a:stretch>
          </p:blipFill>
          <p:spPr bwMode="auto">
            <a:xfrm>
              <a:off x="2957" y="1248"/>
              <a:ext cx="1891" cy="2592"/>
            </a:xfrm>
            <a:prstGeom prst="rect">
              <a:avLst/>
            </a:prstGeom>
            <a:noFill/>
            <a:ln w="9525">
              <a:noFill/>
              <a:miter lim="800000"/>
              <a:headEnd/>
              <a:tailEnd/>
            </a:ln>
          </p:spPr>
        </p:pic>
        <p:sp>
          <p:nvSpPr>
            <p:cNvPr id="94220" name="Rectangle 22"/>
            <p:cNvSpPr>
              <a:spLocks noChangeArrowheads="1"/>
            </p:cNvSpPr>
            <p:nvPr/>
          </p:nvSpPr>
          <p:spPr bwMode="auto">
            <a:xfrm>
              <a:off x="3372" y="1260"/>
              <a:ext cx="714" cy="212"/>
            </a:xfrm>
            <a:prstGeom prst="rect">
              <a:avLst/>
            </a:prstGeom>
            <a:noFill/>
            <a:ln w="9525">
              <a:noFill/>
              <a:miter lim="800000"/>
              <a:headEnd/>
              <a:tailEnd/>
            </a:ln>
          </p:spPr>
          <p:txBody>
            <a:bodyPr wrap="none">
              <a:prstTxWarp prst="textNoShape">
                <a:avLst/>
              </a:prstTxWarp>
              <a:spAutoFit/>
            </a:bodyPr>
            <a:lstStyle/>
            <a:p>
              <a:r>
                <a:rPr lang="en-US" sz="1600">
                  <a:latin typeface="Arial" pitchFamily="-107" charset="0"/>
                </a:rPr>
                <a:t>12 mmol/L</a:t>
              </a:r>
            </a:p>
          </p:txBody>
        </p:sp>
        <p:sp>
          <p:nvSpPr>
            <p:cNvPr id="94221" name="Rectangle 23"/>
            <p:cNvSpPr>
              <a:spLocks noChangeArrowheads="1"/>
            </p:cNvSpPr>
            <p:nvPr/>
          </p:nvSpPr>
          <p:spPr bwMode="auto">
            <a:xfrm>
              <a:off x="3024" y="2736"/>
              <a:ext cx="432" cy="19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94222" name="Picture 24" descr="bicarbs"/>
            <p:cNvPicPr>
              <a:picLocks noChangeAspect="1" noChangeArrowheads="1"/>
            </p:cNvPicPr>
            <p:nvPr/>
          </p:nvPicPr>
          <p:blipFill>
            <a:blip r:embed="rId4"/>
            <a:srcRect l="-25874" t="54987"/>
            <a:stretch>
              <a:fillRect/>
            </a:stretch>
          </p:blipFill>
          <p:spPr bwMode="auto">
            <a:xfrm>
              <a:off x="3120" y="2688"/>
              <a:ext cx="720" cy="501"/>
            </a:xfrm>
            <a:prstGeom prst="rect">
              <a:avLst/>
            </a:prstGeom>
            <a:noFill/>
            <a:ln w="9525">
              <a:noFill/>
              <a:miter lim="800000"/>
              <a:headEnd/>
              <a:tailEnd/>
            </a:ln>
          </p:spPr>
        </p:pic>
        <p:sp>
          <p:nvSpPr>
            <p:cNvPr id="94223" name="Rectangle 25"/>
            <p:cNvSpPr>
              <a:spLocks noChangeArrowheads="1"/>
            </p:cNvSpPr>
            <p:nvPr/>
          </p:nvSpPr>
          <p:spPr bwMode="auto">
            <a:xfrm>
              <a:off x="2562" y="2664"/>
              <a:ext cx="714" cy="212"/>
            </a:xfrm>
            <a:prstGeom prst="rect">
              <a:avLst/>
            </a:prstGeom>
            <a:noFill/>
            <a:ln w="9525">
              <a:noFill/>
              <a:miter lim="800000"/>
              <a:headEnd/>
              <a:tailEnd/>
            </a:ln>
          </p:spPr>
          <p:txBody>
            <a:bodyPr wrap="none">
              <a:prstTxWarp prst="textNoShape">
                <a:avLst/>
              </a:prstTxWarp>
              <a:spAutoFit/>
            </a:bodyPr>
            <a:lstStyle/>
            <a:p>
              <a:r>
                <a:rPr lang="en-US" sz="1600">
                  <a:latin typeface="Arial" pitchFamily="-107" charset="0"/>
                </a:rPr>
                <a:t>12 mmol/L</a:t>
              </a:r>
            </a:p>
          </p:txBody>
        </p:sp>
        <p:sp>
          <p:nvSpPr>
            <p:cNvPr id="94224" name="Rectangle 26"/>
            <p:cNvSpPr>
              <a:spLocks noChangeArrowheads="1"/>
            </p:cNvSpPr>
            <p:nvPr/>
          </p:nvSpPr>
          <p:spPr bwMode="auto">
            <a:xfrm>
              <a:off x="4416" y="3936"/>
              <a:ext cx="386" cy="212"/>
            </a:xfrm>
            <a:prstGeom prst="rect">
              <a:avLst/>
            </a:prstGeom>
            <a:noFill/>
            <a:ln w="9525">
              <a:noFill/>
              <a:miter lim="800000"/>
              <a:headEnd/>
              <a:tailEnd/>
            </a:ln>
          </p:spPr>
          <p:txBody>
            <a:bodyPr wrap="none">
              <a:prstTxWarp prst="textNoShape">
                <a:avLst/>
              </a:prstTxWarp>
              <a:spAutoFit/>
            </a:bodyPr>
            <a:lstStyle/>
            <a:p>
              <a:r>
                <a:rPr lang="en-US" sz="1600">
                  <a:latin typeface="Arial" pitchFamily="-107" charset="0"/>
                </a:rPr>
                <a:t>pH 5</a:t>
              </a:r>
            </a:p>
          </p:txBody>
        </p:sp>
      </p:grpSp>
      <p:pic>
        <p:nvPicPr>
          <p:cNvPr id="366620" name="Picture 28"/>
          <p:cNvPicPr>
            <a:picLocks noChangeArrowheads="1"/>
          </p:cNvPicPr>
          <p:nvPr/>
        </p:nvPicPr>
        <p:blipFill>
          <a:blip r:embed="rId5"/>
          <a:srcRect/>
          <a:stretch>
            <a:fillRect/>
          </a:stretch>
        </p:blipFill>
        <p:spPr bwMode="auto">
          <a:xfrm>
            <a:off x="4800600" y="2433638"/>
            <a:ext cx="3848100" cy="3509962"/>
          </a:xfrm>
          <a:prstGeom prst="rect">
            <a:avLst/>
          </a:prstGeom>
          <a:noFill/>
          <a:ln w="9525">
            <a:noFill/>
            <a:miter lim="800000"/>
            <a:headEnd/>
            <a:tailEnd/>
          </a:ln>
        </p:spPr>
      </p:pic>
      <p:pic>
        <p:nvPicPr>
          <p:cNvPr id="366621" name="Picture 29" descr="RTA 4"/>
          <p:cNvPicPr>
            <a:picLocks noChangeAspect="1" noChangeArrowheads="1"/>
          </p:cNvPicPr>
          <p:nvPr/>
        </p:nvPicPr>
        <p:blipFill>
          <a:blip r:embed="rId6"/>
          <a:srcRect r="13846"/>
          <a:stretch>
            <a:fillRect/>
          </a:stretch>
        </p:blipFill>
        <p:spPr bwMode="auto">
          <a:xfrm>
            <a:off x="4572000" y="2230438"/>
            <a:ext cx="4267200" cy="3179762"/>
          </a:xfrm>
          <a:prstGeom prst="rect">
            <a:avLst/>
          </a:prstGeom>
          <a:noFill/>
          <a:ln w="9525">
            <a:noFill/>
            <a:miter lim="800000"/>
            <a:headEnd/>
            <a:tailEnd/>
          </a:ln>
        </p:spPr>
      </p:pic>
      <p:pic>
        <p:nvPicPr>
          <p:cNvPr id="366622" name="Picture 30" descr="DN fate of H+3"/>
          <p:cNvPicPr>
            <a:picLocks noChangeAspect="1" noChangeArrowheads="1"/>
          </p:cNvPicPr>
          <p:nvPr/>
        </p:nvPicPr>
        <p:blipFill>
          <a:blip r:embed="rId7"/>
          <a:srcRect r="8694"/>
          <a:stretch>
            <a:fillRect/>
          </a:stretch>
        </p:blipFill>
        <p:spPr bwMode="auto">
          <a:xfrm>
            <a:off x="4038600" y="2209800"/>
            <a:ext cx="4800600" cy="349726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6595">
                                            <p:txEl>
                                              <p:pRg st="0" end="0"/>
                                            </p:txEl>
                                          </p:spTgt>
                                        </p:tgtEl>
                                        <p:attrNameLst>
                                          <p:attrName>style.visibility</p:attrName>
                                        </p:attrNameLst>
                                      </p:cBhvr>
                                      <p:to>
                                        <p:strVal val="visible"/>
                                      </p:to>
                                    </p:set>
                                    <p:animEffect transition="in" filter="wipe(left)">
                                      <p:cBhvr>
                                        <p:cTn id="7" dur="500"/>
                                        <p:tgtEl>
                                          <p:spTgt spid="36659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66622"/>
                                        </p:tgtEl>
                                        <p:attrNameLst>
                                          <p:attrName>style.visibility</p:attrName>
                                        </p:attrNameLst>
                                      </p:cBhvr>
                                      <p:to>
                                        <p:strVal val="visible"/>
                                      </p:to>
                                    </p:set>
                                    <p:animEffect transition="in" filter="wipe(left)">
                                      <p:cBhvr>
                                        <p:cTn id="11" dur="500"/>
                                        <p:tgtEl>
                                          <p:spTgt spid="3666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6595">
                                            <p:txEl>
                                              <p:pRg st="1" end="1"/>
                                            </p:txEl>
                                          </p:spTgt>
                                        </p:tgtEl>
                                        <p:attrNameLst>
                                          <p:attrName>style.visibility</p:attrName>
                                        </p:attrNameLst>
                                      </p:cBhvr>
                                      <p:to>
                                        <p:strVal val="visible"/>
                                      </p:to>
                                    </p:set>
                                    <p:animEffect transition="in" filter="wipe(left)">
                                      <p:cBhvr>
                                        <p:cTn id="16" dur="500"/>
                                        <p:tgtEl>
                                          <p:spTgt spid="36659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66595">
                                            <p:txEl>
                                              <p:pRg st="2" end="2"/>
                                            </p:txEl>
                                          </p:spTgt>
                                        </p:tgtEl>
                                        <p:attrNameLst>
                                          <p:attrName>style.visibility</p:attrName>
                                        </p:attrNameLst>
                                      </p:cBhvr>
                                      <p:to>
                                        <p:strVal val="visible"/>
                                      </p:to>
                                    </p:set>
                                    <p:animEffect transition="in" filter="wipe(left)">
                                      <p:cBhvr>
                                        <p:cTn id="21" dur="500"/>
                                        <p:tgtEl>
                                          <p:spTgt spid="36659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66595">
                                            <p:txEl>
                                              <p:pRg st="3" end="3"/>
                                            </p:txEl>
                                          </p:spTgt>
                                        </p:tgtEl>
                                        <p:attrNameLst>
                                          <p:attrName>style.visibility</p:attrName>
                                        </p:attrNameLst>
                                      </p:cBhvr>
                                      <p:to>
                                        <p:strVal val="visible"/>
                                      </p:to>
                                    </p:set>
                                    <p:animEffect transition="in" filter="wipe(left)">
                                      <p:cBhvr>
                                        <p:cTn id="26" dur="500"/>
                                        <p:tgtEl>
                                          <p:spTgt spid="366595">
                                            <p:txEl>
                                              <p:pRg st="3" end="3"/>
                                            </p:txEl>
                                          </p:spTgt>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22" presetClass="exit" presetSubtype="2" fill="hold" nodeType="withEffect">
                                  <p:stCondLst>
                                    <p:cond delay="0"/>
                                  </p:stCondLst>
                                  <p:childTnLst>
                                    <p:animEffect transition="out" filter="wipe(right)">
                                      <p:cBhvr>
                                        <p:cTn id="32" dur="500"/>
                                        <p:tgtEl>
                                          <p:spTgt spid="366622"/>
                                        </p:tgtEl>
                                      </p:cBhvr>
                                    </p:animEffect>
                                    <p:set>
                                      <p:cBhvr>
                                        <p:cTn id="33" dur="1" fill="hold">
                                          <p:stCondLst>
                                            <p:cond delay="499"/>
                                          </p:stCondLst>
                                        </p:cTn>
                                        <p:tgtEl>
                                          <p:spTgt spid="36662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66595">
                                            <p:txEl>
                                              <p:pRg st="4" end="4"/>
                                            </p:txEl>
                                          </p:spTgt>
                                        </p:tgtEl>
                                        <p:attrNameLst>
                                          <p:attrName>style.visibility</p:attrName>
                                        </p:attrNameLst>
                                      </p:cBhvr>
                                      <p:to>
                                        <p:strVal val="visible"/>
                                      </p:to>
                                    </p:set>
                                    <p:animEffect transition="in" filter="wipe(left)">
                                      <p:cBhvr>
                                        <p:cTn id="38" dur="500"/>
                                        <p:tgtEl>
                                          <p:spTgt spid="36659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66595">
                                            <p:txEl>
                                              <p:pRg st="5" end="5"/>
                                            </p:txEl>
                                          </p:spTgt>
                                        </p:tgtEl>
                                        <p:attrNameLst>
                                          <p:attrName>style.visibility</p:attrName>
                                        </p:attrNameLst>
                                      </p:cBhvr>
                                      <p:to>
                                        <p:strVal val="visible"/>
                                      </p:to>
                                    </p:set>
                                    <p:animEffect transition="in" filter="wipe(left)">
                                      <p:cBhvr>
                                        <p:cTn id="43" dur="500"/>
                                        <p:tgtEl>
                                          <p:spTgt spid="366595">
                                            <p:txEl>
                                              <p:pRg st="5" end="5"/>
                                            </p:txEl>
                                          </p:spTgt>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par>
                                <p:cTn id="48" presetID="22" presetClass="exit" presetSubtype="2" fill="hold" nodeType="withEffect">
                                  <p:stCondLst>
                                    <p:cond delay="0"/>
                                  </p:stCondLst>
                                  <p:childTnLst>
                                    <p:animEffect transition="out" filter="wipe(right)">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66595">
                                            <p:txEl>
                                              <p:pRg st="6" end="6"/>
                                            </p:txEl>
                                          </p:spTgt>
                                        </p:tgtEl>
                                        <p:attrNameLst>
                                          <p:attrName>style.visibility</p:attrName>
                                        </p:attrNameLst>
                                      </p:cBhvr>
                                      <p:to>
                                        <p:strVal val="visible"/>
                                      </p:to>
                                    </p:set>
                                    <p:animEffect transition="in" filter="wipe(left)">
                                      <p:cBhvr>
                                        <p:cTn id="55" dur="500"/>
                                        <p:tgtEl>
                                          <p:spTgt spid="366595">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66595">
                                            <p:txEl>
                                              <p:pRg st="7" end="7"/>
                                            </p:txEl>
                                          </p:spTgt>
                                        </p:tgtEl>
                                        <p:attrNameLst>
                                          <p:attrName>style.visibility</p:attrName>
                                        </p:attrNameLst>
                                      </p:cBhvr>
                                      <p:to>
                                        <p:strVal val="visible"/>
                                      </p:to>
                                    </p:set>
                                    <p:animEffect transition="in" filter="wipe(left)">
                                      <p:cBhvr>
                                        <p:cTn id="60" dur="500"/>
                                        <p:tgtEl>
                                          <p:spTgt spid="366595">
                                            <p:txEl>
                                              <p:pRg st="7" end="7"/>
                                            </p:txEl>
                                          </p:spTgt>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left)">
                                      <p:cBhvr>
                                        <p:cTn id="64" dur="500"/>
                                        <p:tgtEl>
                                          <p:spTgt spid="4"/>
                                        </p:tgtEl>
                                      </p:cBhvr>
                                    </p:animEffect>
                                  </p:childTnLst>
                                </p:cTn>
                              </p:par>
                              <p:par>
                                <p:cTn id="65" presetID="22" presetClass="exit" presetSubtype="2" fill="hold" nodeType="withEffect">
                                  <p:stCondLst>
                                    <p:cond delay="0"/>
                                  </p:stCondLst>
                                  <p:childTnLst>
                                    <p:animEffect transition="out" filter="wipe(right)">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66595">
                                            <p:txEl>
                                              <p:pRg st="8" end="8"/>
                                            </p:txEl>
                                          </p:spTgt>
                                        </p:tgtEl>
                                        <p:attrNameLst>
                                          <p:attrName>style.visibility</p:attrName>
                                        </p:attrNameLst>
                                      </p:cBhvr>
                                      <p:to>
                                        <p:strVal val="visible"/>
                                      </p:to>
                                    </p:set>
                                    <p:animEffect transition="in" filter="wipe(left)">
                                      <p:cBhvr>
                                        <p:cTn id="72" dur="500"/>
                                        <p:tgtEl>
                                          <p:spTgt spid="366595">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66595">
                                            <p:txEl>
                                              <p:pRg st="9" end="9"/>
                                            </p:txEl>
                                          </p:spTgt>
                                        </p:tgtEl>
                                        <p:attrNameLst>
                                          <p:attrName>style.visibility</p:attrName>
                                        </p:attrNameLst>
                                      </p:cBhvr>
                                      <p:to>
                                        <p:strVal val="visible"/>
                                      </p:to>
                                    </p:set>
                                    <p:animEffect transition="in" filter="wipe(left)">
                                      <p:cBhvr>
                                        <p:cTn id="77" dur="500"/>
                                        <p:tgtEl>
                                          <p:spTgt spid="366595">
                                            <p:txEl>
                                              <p:pRg st="9" end="9"/>
                                            </p:txEl>
                                          </p:spTgt>
                                        </p:tgtEl>
                                      </p:cBhvr>
                                    </p:animEffect>
                                  </p:childTnLst>
                                </p:cTn>
                              </p:par>
                            </p:childTnLst>
                          </p:cTn>
                        </p:par>
                        <p:par>
                          <p:cTn id="78" fill="hold">
                            <p:stCondLst>
                              <p:cond delay="500"/>
                            </p:stCondLst>
                            <p:childTnLst>
                              <p:par>
                                <p:cTn id="79" presetID="22" presetClass="entr" presetSubtype="8" fill="hold" grpId="0" nodeType="afterEffect" nodePh="1">
                                  <p:stCondLst>
                                    <p:cond delay="0"/>
                                  </p:stCondLst>
                                  <p:endCondLst>
                                    <p:cond evt="begin" delay="0">
                                      <p:tn val="79"/>
                                    </p:cond>
                                  </p:endCondLst>
                                  <p:childTnLst>
                                    <p:set>
                                      <p:cBhvr>
                                        <p:cTn id="80" dur="1" fill="hold">
                                          <p:stCondLst>
                                            <p:cond delay="0"/>
                                          </p:stCondLst>
                                        </p:cTn>
                                        <p:tgtEl>
                                          <p:spTgt spid="366620"/>
                                        </p:tgtEl>
                                        <p:attrNameLst>
                                          <p:attrName>style.visibility</p:attrName>
                                        </p:attrNameLst>
                                      </p:cBhvr>
                                      <p:to>
                                        <p:strVal val="visible"/>
                                      </p:to>
                                    </p:set>
                                    <p:animEffect transition="in" filter="wipe(left)">
                                      <p:cBhvr>
                                        <p:cTn id="81" dur="500"/>
                                        <p:tgtEl>
                                          <p:spTgt spid="366620"/>
                                        </p:tgtEl>
                                      </p:cBhvr>
                                    </p:animEffect>
                                  </p:childTnLst>
                                </p:cTn>
                              </p:par>
                              <p:par>
                                <p:cTn id="82" presetID="22" presetClass="exit" presetSubtype="2" fill="hold" nodeType="withEffect">
                                  <p:stCondLst>
                                    <p:cond delay="0"/>
                                  </p:stCondLst>
                                  <p:childTnLst>
                                    <p:animEffect transition="out" filter="wipe(right)">
                                      <p:cBhvr>
                                        <p:cTn id="83" dur="500"/>
                                        <p:tgtEl>
                                          <p:spTgt spid="4"/>
                                        </p:tgtEl>
                                      </p:cBhvr>
                                    </p:animEffect>
                                    <p:set>
                                      <p:cBhvr>
                                        <p:cTn id="84" dur="1" fill="hold">
                                          <p:stCondLst>
                                            <p:cond delay="499"/>
                                          </p:stCondLst>
                                        </p:cTn>
                                        <p:tgtEl>
                                          <p:spTgt spid="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66595">
                                            <p:txEl>
                                              <p:pRg st="10" end="10"/>
                                            </p:txEl>
                                          </p:spTgt>
                                        </p:tgtEl>
                                        <p:attrNameLst>
                                          <p:attrName>style.visibility</p:attrName>
                                        </p:attrNameLst>
                                      </p:cBhvr>
                                      <p:to>
                                        <p:strVal val="visible"/>
                                      </p:to>
                                    </p:set>
                                    <p:animEffect transition="in" filter="wipe(left)">
                                      <p:cBhvr>
                                        <p:cTn id="89" dur="500"/>
                                        <p:tgtEl>
                                          <p:spTgt spid="366595">
                                            <p:txEl>
                                              <p:pRg st="10" end="1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366595">
                                            <p:txEl>
                                              <p:pRg st="11" end="11"/>
                                            </p:txEl>
                                          </p:spTgt>
                                        </p:tgtEl>
                                        <p:attrNameLst>
                                          <p:attrName>style.visibility</p:attrName>
                                        </p:attrNameLst>
                                      </p:cBhvr>
                                      <p:to>
                                        <p:strVal val="visible"/>
                                      </p:to>
                                    </p:set>
                                    <p:animEffect transition="in" filter="wipe(left)">
                                      <p:cBhvr>
                                        <p:cTn id="94" dur="500"/>
                                        <p:tgtEl>
                                          <p:spTgt spid="366595">
                                            <p:txEl>
                                              <p:pRg st="11" end="11"/>
                                            </p:txEl>
                                          </p:spTgt>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366621"/>
                                        </p:tgtEl>
                                        <p:attrNameLst>
                                          <p:attrName>style.visibility</p:attrName>
                                        </p:attrNameLst>
                                      </p:cBhvr>
                                      <p:to>
                                        <p:strVal val="visible"/>
                                      </p:to>
                                    </p:set>
                                    <p:animEffect transition="in" filter="wipe(left)">
                                      <p:cBhvr>
                                        <p:cTn id="98" dur="500"/>
                                        <p:tgtEl>
                                          <p:spTgt spid="366621"/>
                                        </p:tgtEl>
                                      </p:cBhvr>
                                    </p:animEffect>
                                  </p:childTnLst>
                                </p:cTn>
                              </p:par>
                              <p:par>
                                <p:cTn id="99" presetID="22" presetClass="exit" presetSubtype="2" fill="hold" nodeType="withEffect">
                                  <p:stCondLst>
                                    <p:cond delay="0"/>
                                  </p:stCondLst>
                                  <p:childTnLst>
                                    <p:animEffect transition="out" filter="wipe(right)">
                                      <p:cBhvr>
                                        <p:cTn id="100" dur="500"/>
                                        <p:tgtEl>
                                          <p:spTgt spid="366620"/>
                                        </p:tgtEl>
                                      </p:cBhvr>
                                    </p:animEffect>
                                    <p:set>
                                      <p:cBhvr>
                                        <p:cTn id="101" dur="1" fill="hold">
                                          <p:stCondLst>
                                            <p:cond delay="499"/>
                                          </p:stCondLst>
                                        </p:cTn>
                                        <p:tgtEl>
                                          <p:spTgt spid="36662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366595">
                                            <p:txEl>
                                              <p:pRg st="12" end="12"/>
                                            </p:txEl>
                                          </p:spTgt>
                                        </p:tgtEl>
                                        <p:attrNameLst>
                                          <p:attrName>style.visibility</p:attrName>
                                        </p:attrNameLst>
                                      </p:cBhvr>
                                      <p:to>
                                        <p:strVal val="visible"/>
                                      </p:to>
                                    </p:set>
                                    <p:animEffect transition="in" filter="wipe(left)">
                                      <p:cBhvr>
                                        <p:cTn id="106" dur="500"/>
                                        <p:tgtEl>
                                          <p:spTgt spid="36659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5" grpId="0" build="p"/>
      <p:bldP spid="3666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685800" y="1905000"/>
            <a:ext cx="7772400" cy="3505200"/>
          </a:xfrm>
        </p:spPr>
        <p:txBody>
          <a:bodyPr/>
          <a:lstStyle/>
          <a:p>
            <a:pPr eaLnBrk="1" hangingPunct="1">
              <a:lnSpc>
                <a:spcPct val="90000"/>
              </a:lnSpc>
            </a:pPr>
            <a:endParaRPr lang="en-US" dirty="0">
              <a:ea typeface="ＭＳ Ｐゴシック" pitchFamily="-107" charset="-128"/>
              <a:cs typeface="ＭＳ Ｐゴシック" pitchFamily="-107" charset="-128"/>
            </a:endParaRPr>
          </a:p>
          <a:p>
            <a:pPr eaLnBrk="1" hangingPunct="1">
              <a:lnSpc>
                <a:spcPct val="90000"/>
              </a:lnSpc>
            </a:pPr>
            <a:endParaRPr lang="en-US" dirty="0">
              <a:ea typeface="ＭＳ Ｐゴシック" pitchFamily="-107" charset="-128"/>
              <a:cs typeface="ＭＳ Ｐゴシック" pitchFamily="-107" charset="-128"/>
            </a:endParaRPr>
          </a:p>
          <a:p>
            <a:pPr eaLnBrk="1" hangingPunct="1">
              <a:lnSpc>
                <a:spcPct val="90000"/>
              </a:lnSpc>
            </a:pPr>
            <a:endParaRPr lang="en-US" dirty="0">
              <a:ea typeface="ＭＳ Ｐゴシック" pitchFamily="-107" charset="-128"/>
              <a:cs typeface="ＭＳ Ｐゴシック" pitchFamily="-107" charset="-128"/>
            </a:endParaRPr>
          </a:p>
          <a:p>
            <a:pPr eaLnBrk="1" hangingPunct="1">
              <a:lnSpc>
                <a:spcPct val="90000"/>
              </a:lnSpc>
            </a:pPr>
            <a:endParaRPr lang="en-US" dirty="0">
              <a:ea typeface="ＭＳ Ｐゴシック" pitchFamily="-107" charset="-128"/>
              <a:cs typeface="ＭＳ Ｐゴシック" pitchFamily="-107" charset="-128"/>
            </a:endParaRPr>
          </a:p>
          <a:p>
            <a:pPr eaLnBrk="1" hangingPunct="1">
              <a:lnSpc>
                <a:spcPct val="90000"/>
              </a:lnSpc>
            </a:pPr>
            <a:endParaRPr lang="en-US" dirty="0">
              <a:latin typeface="Times" pitchFamily="-107" charset="0"/>
              <a:ea typeface="ＭＳ Ｐゴシック" pitchFamily="-107" charset="-128"/>
              <a:cs typeface="ＭＳ Ｐゴシック" pitchFamily="-107" charset="-128"/>
            </a:endParaRPr>
          </a:p>
          <a:p>
            <a:pPr eaLnBrk="1" hangingPunct="1">
              <a:lnSpc>
                <a:spcPct val="90000"/>
              </a:lnSpc>
            </a:pPr>
            <a:endParaRPr lang="en-US" dirty="0">
              <a:latin typeface="Times" pitchFamily="-107" charset="0"/>
              <a:ea typeface="ＭＳ Ｐゴシック" pitchFamily="-107" charset="-128"/>
              <a:cs typeface="ＭＳ Ｐゴシック" pitchFamily="-107" charset="-128"/>
            </a:endParaRPr>
          </a:p>
          <a:p>
            <a:pPr eaLnBrk="1" hangingPunct="1">
              <a:lnSpc>
                <a:spcPct val="90000"/>
              </a:lnSpc>
            </a:pPr>
            <a:endParaRPr lang="en-US" dirty="0">
              <a:latin typeface="Times" pitchFamily="-107" charset="0"/>
              <a:ea typeface="ＭＳ Ｐゴシック" pitchFamily="-107" charset="-128"/>
              <a:cs typeface="ＭＳ Ｐゴシック" pitchFamily="-107" charset="-128"/>
            </a:endParaRPr>
          </a:p>
          <a:p>
            <a:pPr lvl="1" eaLnBrk="1" hangingPunct="1">
              <a:lnSpc>
                <a:spcPct val="90000"/>
              </a:lnSpc>
              <a:buFont typeface="Arial" pitchFamily="-107" charset="0"/>
              <a:buChar char="•"/>
            </a:pPr>
            <a:r>
              <a:rPr lang="en-US" sz="2400" dirty="0">
                <a:latin typeface="Times" pitchFamily="-107" charset="0"/>
              </a:rPr>
              <a:t>Expected pCO</a:t>
            </a:r>
            <a:r>
              <a:rPr lang="en-US" sz="2400" baseline="-25000" dirty="0">
                <a:latin typeface="Times" pitchFamily="-107" charset="0"/>
              </a:rPr>
              <a:t>2</a:t>
            </a:r>
            <a:r>
              <a:rPr lang="en-US" sz="2400" dirty="0">
                <a:latin typeface="Times" pitchFamily="-107" charset="0"/>
              </a:rPr>
              <a:t> = (1.5 </a:t>
            </a:r>
            <a:r>
              <a:rPr lang="en-US" sz="2400" dirty="0" err="1">
                <a:latin typeface="Times" pitchFamily="-107" charset="0"/>
              </a:rPr>
              <a:t>x</a:t>
            </a:r>
            <a:r>
              <a:rPr lang="en-US" sz="2400" dirty="0">
                <a:latin typeface="Times" pitchFamily="-107" charset="0"/>
              </a:rPr>
              <a:t> HCO</a:t>
            </a:r>
            <a:r>
              <a:rPr lang="en-US" sz="2400" baseline="-25000" dirty="0">
                <a:latin typeface="Times" pitchFamily="-107" charset="0"/>
              </a:rPr>
              <a:t>3</a:t>
            </a:r>
            <a:r>
              <a:rPr lang="en-US" sz="2400" dirty="0">
                <a:latin typeface="Times" pitchFamily="-107" charset="0"/>
              </a:rPr>
              <a:t>) + 8 ±</a:t>
            </a:r>
            <a:r>
              <a:rPr lang="en-US" sz="2400" dirty="0" smtClean="0">
                <a:latin typeface="Times" pitchFamily="-107" charset="0"/>
              </a:rPr>
              <a:t>2</a:t>
            </a:r>
          </a:p>
        </p:txBody>
      </p:sp>
      <p:sp>
        <p:nvSpPr>
          <p:cNvPr id="24579" name="Rectangle 3"/>
          <p:cNvSpPr>
            <a:spLocks noGrp="1" noChangeArrowheads="1"/>
          </p:cNvSpPr>
          <p:nvPr>
            <p:ph type="title"/>
          </p:nvPr>
        </p:nvSpPr>
        <p:spPr/>
        <p:txBody>
          <a:bodyPr/>
          <a:lstStyle/>
          <a:p>
            <a:pPr eaLnBrk="1" hangingPunct="1"/>
            <a:r>
              <a:rPr lang="en-US" dirty="0" smtClean="0">
                <a:ea typeface="ＭＳ Ｐゴシック" pitchFamily="-107" charset="-128"/>
                <a:cs typeface="ＭＳ Ｐゴシック" pitchFamily="-107" charset="-128"/>
              </a:rPr>
              <a:t>Is the compensation appropriate?</a:t>
            </a:r>
            <a:endParaRPr lang="en-US" dirty="0">
              <a:ea typeface="ＭＳ Ｐゴシック" pitchFamily="-107" charset="-128"/>
              <a:cs typeface="ＭＳ Ｐゴシック" pitchFamily="-107" charset="-128"/>
            </a:endParaRPr>
          </a:p>
        </p:txBody>
      </p:sp>
      <p:grpSp>
        <p:nvGrpSpPr>
          <p:cNvPr id="24580" name="Group 4"/>
          <p:cNvGrpSpPr>
            <a:grpSpLocks/>
          </p:cNvGrpSpPr>
          <p:nvPr/>
        </p:nvGrpSpPr>
        <p:grpSpPr bwMode="auto">
          <a:xfrm>
            <a:off x="2743200" y="2895600"/>
            <a:ext cx="4800600" cy="1022350"/>
            <a:chOff x="1728" y="2304"/>
            <a:chExt cx="2784" cy="644"/>
          </a:xfrm>
        </p:grpSpPr>
        <p:sp>
          <p:nvSpPr>
            <p:cNvPr id="24587" name="Text Box 5"/>
            <p:cNvSpPr txBox="1">
              <a:spLocks noChangeArrowheads="1"/>
            </p:cNvSpPr>
            <p:nvPr/>
          </p:nvSpPr>
          <p:spPr bwMode="auto">
            <a:xfrm>
              <a:off x="1728" y="2304"/>
              <a:ext cx="2784" cy="519"/>
            </a:xfrm>
            <a:prstGeom prst="rect">
              <a:avLst/>
            </a:prstGeom>
            <a:noFill/>
            <a:ln w="9525">
              <a:noFill/>
              <a:miter lim="800000"/>
              <a:headEnd/>
              <a:tailEnd/>
            </a:ln>
          </p:spPr>
          <p:txBody>
            <a:bodyPr>
              <a:prstTxWarp prst="textNoShape">
                <a:avLst/>
              </a:prstTxWarp>
              <a:spAutoFit/>
            </a:bodyPr>
            <a:lstStyle/>
            <a:p>
              <a:pPr>
                <a:spcBef>
                  <a:spcPct val="50000"/>
                </a:spcBef>
              </a:pPr>
              <a:r>
                <a:rPr lang="en-US" sz="4800" b="1">
                  <a:solidFill>
                    <a:schemeClr val="accent2"/>
                  </a:solidFill>
                </a:rPr>
                <a:t>7.33 / 87 / 33 / 17</a:t>
              </a:r>
            </a:p>
          </p:txBody>
        </p:sp>
        <p:sp>
          <p:nvSpPr>
            <p:cNvPr id="24588" name="Text Box 6"/>
            <p:cNvSpPr txBox="1">
              <a:spLocks noChangeArrowheads="1"/>
            </p:cNvSpPr>
            <p:nvPr/>
          </p:nvSpPr>
          <p:spPr bwMode="auto">
            <a:xfrm>
              <a:off x="1824" y="2736"/>
              <a:ext cx="2688"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solidFill>
                    <a:schemeClr val="accent2"/>
                  </a:solidFill>
                </a:rPr>
                <a:t>    pH           /       pO2     /     pCO</a:t>
              </a:r>
              <a:r>
                <a:rPr lang="en-US" sz="1600" b="1" baseline="-25000">
                  <a:solidFill>
                    <a:schemeClr val="accent2"/>
                  </a:solidFill>
                </a:rPr>
                <a:t>2     </a:t>
              </a:r>
              <a:r>
                <a:rPr lang="en-US" sz="1600" b="1">
                  <a:solidFill>
                    <a:schemeClr val="accent2"/>
                  </a:solidFill>
                </a:rPr>
                <a:t>  /     HCO</a:t>
              </a:r>
              <a:r>
                <a:rPr lang="en-US" sz="1600" b="1" baseline="-25000">
                  <a:solidFill>
                    <a:schemeClr val="accent2"/>
                  </a:solidFill>
                </a:rPr>
                <a:t>3</a:t>
              </a:r>
              <a:endParaRPr lang="en-US" sz="1600" b="1">
                <a:solidFill>
                  <a:schemeClr val="accent2"/>
                </a:solidFill>
              </a:endParaRPr>
            </a:p>
          </p:txBody>
        </p:sp>
      </p:grpSp>
      <p:sp>
        <p:nvSpPr>
          <p:cNvPr id="388103" name="Oval 7"/>
          <p:cNvSpPr>
            <a:spLocks noChangeArrowheads="1"/>
          </p:cNvSpPr>
          <p:nvPr/>
        </p:nvSpPr>
        <p:spPr bwMode="auto">
          <a:xfrm>
            <a:off x="6302375" y="2884488"/>
            <a:ext cx="1165225" cy="1165225"/>
          </a:xfrm>
          <a:prstGeom prst="ellipse">
            <a:avLst/>
          </a:prstGeom>
          <a:solidFill>
            <a:srgbClr val="FF0000">
              <a:alpha val="34901"/>
            </a:srgbClr>
          </a:solidFill>
          <a:ln w="9525">
            <a:noFill/>
            <a:round/>
            <a:headEnd/>
            <a:tailEnd/>
          </a:ln>
        </p:spPr>
        <p:txBody>
          <a:bodyPr wrap="none" anchor="ctr">
            <a:prstTxWarp prst="textNoShape">
              <a:avLst/>
            </a:prstTxWarp>
          </a:bodyPr>
          <a:lstStyle/>
          <a:p>
            <a:endParaRPr lang="en-US"/>
          </a:p>
        </p:txBody>
      </p:sp>
      <p:sp>
        <p:nvSpPr>
          <p:cNvPr id="388104" name="AutoShape 8"/>
          <p:cNvSpPr>
            <a:spLocks noChangeArrowheads="1"/>
          </p:cNvSpPr>
          <p:nvPr/>
        </p:nvSpPr>
        <p:spPr bwMode="auto">
          <a:xfrm rot="10800000">
            <a:off x="5410200" y="4038600"/>
            <a:ext cx="1676400" cy="1295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3864 h 21600"/>
              <a:gd name="T14" fmla="*/ 18977 w 21600"/>
              <a:gd name="T15" fmla="*/ 8294 h 21600"/>
            </a:gdLst>
            <a:ahLst/>
            <a:cxnLst>
              <a:cxn ang="T8">
                <a:pos x="T0" y="T1"/>
              </a:cxn>
              <a:cxn ang="T9">
                <a:pos x="T2" y="T3"/>
              </a:cxn>
              <a:cxn ang="T10">
                <a:pos x="T4" y="T5"/>
              </a:cxn>
              <a:cxn ang="T11">
                <a:pos x="T6" y="T7"/>
              </a:cxn>
            </a:cxnLst>
            <a:rect l="T12" t="T13" r="T14" b="T15"/>
            <a:pathLst>
              <a:path w="21600" h="21600">
                <a:moveTo>
                  <a:pt x="21600" y="6079"/>
                </a:moveTo>
                <a:lnTo>
                  <a:pt x="14400" y="0"/>
                </a:lnTo>
                <a:lnTo>
                  <a:pt x="14400" y="3864"/>
                </a:lnTo>
                <a:lnTo>
                  <a:pt x="12427" y="3864"/>
                </a:lnTo>
                <a:cubicBezTo>
                  <a:pt x="5564" y="3864"/>
                  <a:pt x="0" y="7577"/>
                  <a:pt x="0" y="12158"/>
                </a:cubicBezTo>
                <a:lnTo>
                  <a:pt x="0" y="21600"/>
                </a:lnTo>
                <a:lnTo>
                  <a:pt x="4528" y="21600"/>
                </a:lnTo>
                <a:lnTo>
                  <a:pt x="4528" y="12158"/>
                </a:lnTo>
                <a:cubicBezTo>
                  <a:pt x="4528" y="10024"/>
                  <a:pt x="8065" y="8294"/>
                  <a:pt x="12427" y="8294"/>
                </a:cubicBezTo>
                <a:lnTo>
                  <a:pt x="14400" y="8294"/>
                </a:lnTo>
                <a:lnTo>
                  <a:pt x="14400" y="12158"/>
                </a:lnTo>
                <a:close/>
              </a:path>
            </a:pathLst>
          </a:custGeom>
          <a:solidFill>
            <a:srgbClr val="FF0000">
              <a:alpha val="34901"/>
            </a:srgbClr>
          </a:solidFill>
          <a:ln w="9525">
            <a:noFill/>
            <a:miter lim="800000"/>
            <a:headEnd/>
            <a:tailEnd/>
          </a:ln>
        </p:spPr>
        <p:txBody>
          <a:bodyPr wrap="none" anchor="ctr">
            <a:prstTxWarp prst="textNoShape">
              <a:avLst/>
            </a:prstTxWarp>
          </a:bodyPr>
          <a:lstStyle/>
          <a:p>
            <a:endParaRPr lang="en-US"/>
          </a:p>
        </p:txBody>
      </p:sp>
      <p:sp>
        <p:nvSpPr>
          <p:cNvPr id="388105" name="Oval 9"/>
          <p:cNvSpPr>
            <a:spLocks noChangeArrowheads="1"/>
          </p:cNvSpPr>
          <p:nvPr/>
        </p:nvSpPr>
        <p:spPr bwMode="auto">
          <a:xfrm>
            <a:off x="5181600" y="2884488"/>
            <a:ext cx="1165225" cy="1165225"/>
          </a:xfrm>
          <a:prstGeom prst="ellipse">
            <a:avLst/>
          </a:prstGeom>
          <a:solidFill>
            <a:srgbClr val="800080">
              <a:alpha val="34901"/>
            </a:srgbClr>
          </a:solidFill>
          <a:ln w="9525">
            <a:noFill/>
            <a:round/>
            <a:headEnd/>
            <a:tailEnd/>
          </a:ln>
        </p:spPr>
        <p:txBody>
          <a:bodyPr wrap="none" anchor="ctr">
            <a:prstTxWarp prst="textNoShape">
              <a:avLst/>
            </a:prstTxWarp>
          </a:bodyPr>
          <a:lstStyle/>
          <a:p>
            <a:endParaRPr lang="en-US"/>
          </a:p>
        </p:txBody>
      </p:sp>
      <p:sp>
        <p:nvSpPr>
          <p:cNvPr id="388106" name="AutoShape 10"/>
          <p:cNvSpPr>
            <a:spLocks noChangeArrowheads="1"/>
          </p:cNvSpPr>
          <p:nvPr/>
        </p:nvSpPr>
        <p:spPr bwMode="auto">
          <a:xfrm rot="5400000" flipH="1">
            <a:off x="4341812" y="3430588"/>
            <a:ext cx="1603375" cy="2819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4012 h 21600"/>
              <a:gd name="T14" fmla="*/ 18623 w 21600"/>
              <a:gd name="T15" fmla="*/ 8146 h 21600"/>
            </a:gdLst>
            <a:ahLst/>
            <a:cxnLst>
              <a:cxn ang="T8">
                <a:pos x="T0" y="T1"/>
              </a:cxn>
              <a:cxn ang="T9">
                <a:pos x="T2" y="T3"/>
              </a:cxn>
              <a:cxn ang="T10">
                <a:pos x="T4" y="T5"/>
              </a:cxn>
              <a:cxn ang="T11">
                <a:pos x="T6" y="T7"/>
              </a:cxn>
            </a:cxnLst>
            <a:rect l="T12" t="T13" r="T14" b="T15"/>
            <a:pathLst>
              <a:path w="21600" h="21600">
                <a:moveTo>
                  <a:pt x="21600" y="6079"/>
                </a:moveTo>
                <a:lnTo>
                  <a:pt x="12845" y="0"/>
                </a:lnTo>
                <a:lnTo>
                  <a:pt x="12845" y="4012"/>
                </a:lnTo>
                <a:lnTo>
                  <a:pt x="12427" y="4012"/>
                </a:lnTo>
                <a:cubicBezTo>
                  <a:pt x="5564" y="4012"/>
                  <a:pt x="0" y="7659"/>
                  <a:pt x="0" y="12158"/>
                </a:cubicBezTo>
                <a:lnTo>
                  <a:pt x="0" y="21600"/>
                </a:lnTo>
                <a:lnTo>
                  <a:pt x="4225" y="21600"/>
                </a:lnTo>
                <a:lnTo>
                  <a:pt x="4225" y="12158"/>
                </a:lnTo>
                <a:cubicBezTo>
                  <a:pt x="4225" y="9942"/>
                  <a:pt x="7897" y="8146"/>
                  <a:pt x="12427" y="8146"/>
                </a:cubicBezTo>
                <a:lnTo>
                  <a:pt x="12845" y="8146"/>
                </a:lnTo>
                <a:lnTo>
                  <a:pt x="12845" y="12158"/>
                </a:lnTo>
                <a:close/>
              </a:path>
            </a:pathLst>
          </a:custGeom>
          <a:solidFill>
            <a:srgbClr val="800080">
              <a:alpha val="34901"/>
            </a:srgbClr>
          </a:solidFill>
          <a:ln w="9525">
            <a:noFill/>
            <a:miter lim="800000"/>
            <a:headEnd/>
            <a:tailEnd/>
          </a:ln>
        </p:spPr>
        <p:txBody>
          <a:bodyPr wrap="none" anchor="ctr">
            <a:prstTxWarp prst="textNoShape">
              <a:avLst/>
            </a:prstTxWarp>
          </a:bodyPr>
          <a:lstStyle/>
          <a:p>
            <a:endParaRPr lang="en-US"/>
          </a:p>
        </p:txBody>
      </p:sp>
      <p:sp>
        <p:nvSpPr>
          <p:cNvPr id="14" name="Rectangle 2"/>
          <p:cNvSpPr txBox="1">
            <a:spLocks noChangeArrowheads="1"/>
          </p:cNvSpPr>
          <p:nvPr/>
        </p:nvSpPr>
        <p:spPr bwMode="auto">
          <a:xfrm>
            <a:off x="674688" y="5291138"/>
            <a:ext cx="7772400" cy="1752600"/>
          </a:xfrm>
          <a:prstGeom prst="rect">
            <a:avLst/>
          </a:prstGeom>
          <a:noFill/>
          <a:ln w="9525">
            <a:noFill/>
            <a:miter lim="800000"/>
            <a:headEnd/>
            <a:tailEnd/>
          </a:ln>
        </p:spPr>
        <p:txBody>
          <a:bodyPr>
            <a:prstTxWarp prst="textNoShape">
              <a:avLst/>
            </a:prstTxWarp>
          </a:bodyPr>
          <a:lstStyle/>
          <a:p>
            <a:pPr lvl="1" eaLnBrk="1" hangingPunct="1">
              <a:lnSpc>
                <a:spcPct val="90000"/>
              </a:lnSpc>
              <a:defRPr/>
            </a:pPr>
            <a:r>
              <a:rPr lang="en-US" b="1" kern="0" dirty="0">
                <a:latin typeface="+mn-lt"/>
                <a:ea typeface="ＭＳ Ｐゴシック" pitchFamily="-65" charset="-128"/>
                <a:cs typeface="ＭＳ Ｐゴシック" pitchFamily="-65" charset="-128"/>
              </a:rPr>
              <a:t>•</a:t>
            </a:r>
            <a:r>
              <a:rPr lang="en-US" kern="0" dirty="0">
                <a:latin typeface="+mn-lt"/>
                <a:ea typeface="ＭＳ Ｐゴシック" pitchFamily="-65" charset="-128"/>
                <a:cs typeface="ＭＳ Ｐゴシック" pitchFamily="-65" charset="-128"/>
              </a:rPr>
              <a:t>   </a:t>
            </a:r>
            <a:r>
              <a:rPr lang="en-US" dirty="0">
                <a:latin typeface="Times" pitchFamily="-65" charset="0"/>
              </a:rPr>
              <a:t>Expected pCO</a:t>
            </a:r>
            <a:r>
              <a:rPr lang="en-US" baseline="-25000" dirty="0">
                <a:latin typeface="Times" pitchFamily="-65" charset="0"/>
              </a:rPr>
              <a:t>2</a:t>
            </a:r>
            <a:r>
              <a:rPr lang="en-US" dirty="0">
                <a:latin typeface="Times" pitchFamily="-65" charset="0"/>
              </a:rPr>
              <a:t> = 31-35</a:t>
            </a:r>
            <a:br>
              <a:rPr lang="en-US" dirty="0">
                <a:latin typeface="Times" pitchFamily="-65" charset="0"/>
              </a:rPr>
            </a:br>
            <a:endParaRPr lang="en-US" dirty="0">
              <a:latin typeface="Times" pitchFamily="-65" charset="0"/>
            </a:endParaRPr>
          </a:p>
          <a:p>
            <a:pPr lvl="1" eaLnBrk="1" hangingPunct="1">
              <a:lnSpc>
                <a:spcPct val="90000"/>
              </a:lnSpc>
              <a:defRPr/>
            </a:pPr>
            <a:r>
              <a:rPr lang="en-US" dirty="0">
                <a:latin typeface="Times" pitchFamily="-65" charset="0"/>
              </a:rPr>
              <a:t>•   Actual pCO</a:t>
            </a:r>
            <a:r>
              <a:rPr lang="en-US" baseline="-25000" dirty="0">
                <a:latin typeface="Times" pitchFamily="-65" charset="0"/>
              </a:rPr>
              <a:t>2</a:t>
            </a:r>
            <a:r>
              <a:rPr lang="en-US" dirty="0">
                <a:latin typeface="Times" pitchFamily="-65" charset="0"/>
              </a:rPr>
              <a:t> is 33, which is within the predicted range, </a:t>
            </a:r>
            <a:br>
              <a:rPr lang="en-US" dirty="0">
                <a:latin typeface="Times" pitchFamily="-65" charset="0"/>
              </a:rPr>
            </a:br>
            <a:r>
              <a:rPr lang="en-US" dirty="0">
                <a:latin typeface="Times" pitchFamily="-65" charset="0"/>
              </a:rPr>
              <a:t>    indicating appropriate respiratory compensation</a:t>
            </a:r>
            <a:endParaRPr lang="en-US" kern="0" dirty="0">
              <a:latin typeface="Times" pitchFamily="-65" charset="0"/>
              <a:ea typeface="ＭＳ Ｐゴシック" pitchFamily="-65" charset="-128"/>
            </a:endParaRPr>
          </a:p>
        </p:txBody>
      </p:sp>
      <p:sp>
        <p:nvSpPr>
          <p:cNvPr id="388107" name="Text Box 11"/>
          <p:cNvSpPr txBox="1">
            <a:spLocks noChangeArrowheads="1"/>
          </p:cNvSpPr>
          <p:nvPr/>
        </p:nvSpPr>
        <p:spPr bwMode="auto">
          <a:xfrm>
            <a:off x="152400" y="3995738"/>
            <a:ext cx="8610600" cy="2862262"/>
          </a:xfrm>
          <a:prstGeom prst="rect">
            <a:avLst/>
          </a:prstGeom>
          <a:solidFill>
            <a:schemeClr val="bg1"/>
          </a:solidFill>
          <a:ln w="9525">
            <a:noFill/>
            <a:miter lim="800000"/>
            <a:headEnd/>
            <a:tailEnd/>
          </a:ln>
        </p:spPr>
        <p:txBody>
          <a:bodyPr>
            <a:prstTxWarp prst="textNoShape">
              <a:avLst/>
            </a:prstTxWarp>
            <a:spAutoFit/>
          </a:bodyPr>
          <a:lstStyle/>
          <a:p>
            <a:pPr algn="ctr">
              <a:spcBef>
                <a:spcPct val="50000"/>
              </a:spcBef>
            </a:pPr>
            <a:endParaRPr lang="en-US" i="1" dirty="0"/>
          </a:p>
          <a:p>
            <a:pPr algn="ctr">
              <a:spcBef>
                <a:spcPct val="50000"/>
              </a:spcBef>
            </a:pPr>
            <a:r>
              <a:rPr lang="en-US" sz="4800" i="1" dirty="0"/>
              <a:t>Appropriately compensated metabolic acidosis</a:t>
            </a:r>
            <a:endParaRPr lang="en-US" i="1" dirty="0"/>
          </a:p>
          <a:p>
            <a:pPr algn="ctr">
              <a:spcBef>
                <a:spcPct val="50000"/>
              </a:spcBef>
            </a:pP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88103"/>
                                        </p:tgtEl>
                                        <p:attrNameLst>
                                          <p:attrName>style.visibility</p:attrName>
                                        </p:attrNameLst>
                                      </p:cBhvr>
                                      <p:to>
                                        <p:strVal val="visible"/>
                                      </p:to>
                                    </p:set>
                                    <p:anim calcmode="lin" valueType="num">
                                      <p:cBhvr>
                                        <p:cTn id="7" dur="500" fill="hold"/>
                                        <p:tgtEl>
                                          <p:spTgt spid="388103"/>
                                        </p:tgtEl>
                                        <p:attrNameLst>
                                          <p:attrName>ppt_w</p:attrName>
                                        </p:attrNameLst>
                                      </p:cBhvr>
                                      <p:tavLst>
                                        <p:tav tm="0">
                                          <p:val>
                                            <p:fltVal val="0"/>
                                          </p:val>
                                        </p:tav>
                                        <p:tav tm="100000">
                                          <p:val>
                                            <p:strVal val="#ppt_w"/>
                                          </p:val>
                                        </p:tav>
                                      </p:tavLst>
                                    </p:anim>
                                    <p:anim calcmode="lin" valueType="num">
                                      <p:cBhvr>
                                        <p:cTn id="8" dur="500" fill="hold"/>
                                        <p:tgtEl>
                                          <p:spTgt spid="388103"/>
                                        </p:tgtEl>
                                        <p:attrNameLst>
                                          <p:attrName>ppt_h</p:attrName>
                                        </p:attrNameLst>
                                      </p:cBhvr>
                                      <p:tavLst>
                                        <p:tav tm="0">
                                          <p:val>
                                            <p:fltVal val="0"/>
                                          </p:val>
                                        </p:tav>
                                        <p:tav tm="100000">
                                          <p:val>
                                            <p:strVal val="#ppt_h"/>
                                          </p:val>
                                        </p:tav>
                                      </p:tavLst>
                                    </p:anim>
                                    <p:animEffect transition="in" filter="fade">
                                      <p:cBhvr>
                                        <p:cTn id="9" dur="500"/>
                                        <p:tgtEl>
                                          <p:spTgt spid="388103"/>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388104"/>
                                        </p:tgtEl>
                                        <p:attrNameLst>
                                          <p:attrName>style.visibility</p:attrName>
                                        </p:attrNameLst>
                                      </p:cBhvr>
                                      <p:to>
                                        <p:strVal val="visible"/>
                                      </p:to>
                                    </p:set>
                                    <p:animEffect transition="in" filter="wipe(right)">
                                      <p:cBhvr>
                                        <p:cTn id="12" dur="500"/>
                                        <p:tgtEl>
                                          <p:spTgt spid="38810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388105"/>
                                        </p:tgtEl>
                                        <p:attrNameLst>
                                          <p:attrName>style.visibility</p:attrName>
                                        </p:attrNameLst>
                                      </p:cBhvr>
                                      <p:to>
                                        <p:strVal val="visible"/>
                                      </p:to>
                                    </p:set>
                                    <p:anim calcmode="lin" valueType="num">
                                      <p:cBhvr>
                                        <p:cTn id="17" dur="500" fill="hold"/>
                                        <p:tgtEl>
                                          <p:spTgt spid="388105"/>
                                        </p:tgtEl>
                                        <p:attrNameLst>
                                          <p:attrName>ppt_w</p:attrName>
                                        </p:attrNameLst>
                                      </p:cBhvr>
                                      <p:tavLst>
                                        <p:tav tm="0">
                                          <p:val>
                                            <p:fltVal val="0"/>
                                          </p:val>
                                        </p:tav>
                                        <p:tav tm="100000">
                                          <p:val>
                                            <p:strVal val="#ppt_w"/>
                                          </p:val>
                                        </p:tav>
                                      </p:tavLst>
                                    </p:anim>
                                    <p:anim calcmode="lin" valueType="num">
                                      <p:cBhvr>
                                        <p:cTn id="18" dur="500" fill="hold"/>
                                        <p:tgtEl>
                                          <p:spTgt spid="388105"/>
                                        </p:tgtEl>
                                        <p:attrNameLst>
                                          <p:attrName>ppt_h</p:attrName>
                                        </p:attrNameLst>
                                      </p:cBhvr>
                                      <p:tavLst>
                                        <p:tav tm="0">
                                          <p:val>
                                            <p:fltVal val="0"/>
                                          </p:val>
                                        </p:tav>
                                        <p:tav tm="100000">
                                          <p:val>
                                            <p:strVal val="#ppt_h"/>
                                          </p:val>
                                        </p:tav>
                                      </p:tavLst>
                                    </p:anim>
                                    <p:animEffect transition="in" filter="fade">
                                      <p:cBhvr>
                                        <p:cTn id="19" dur="500"/>
                                        <p:tgtEl>
                                          <p:spTgt spid="388105"/>
                                        </p:tgtEl>
                                      </p:cBhvr>
                                    </p:animEffect>
                                  </p:childTnLst>
                                </p:cTn>
                              </p:par>
                              <p:par>
                                <p:cTn id="20" presetID="6" presetClass="exit" presetSubtype="16" fill="hold" grpId="1" nodeType="withEffect">
                                  <p:stCondLst>
                                    <p:cond delay="0"/>
                                  </p:stCondLst>
                                  <p:childTnLst>
                                    <p:animEffect transition="out" filter="circle(in)">
                                      <p:cBhvr>
                                        <p:cTn id="21" dur="500"/>
                                        <p:tgtEl>
                                          <p:spTgt spid="388103"/>
                                        </p:tgtEl>
                                      </p:cBhvr>
                                    </p:animEffect>
                                    <p:set>
                                      <p:cBhvr>
                                        <p:cTn id="22" dur="1" fill="hold">
                                          <p:stCondLst>
                                            <p:cond delay="499"/>
                                          </p:stCondLst>
                                        </p:cTn>
                                        <p:tgtEl>
                                          <p:spTgt spid="388103"/>
                                        </p:tgtEl>
                                        <p:attrNameLst>
                                          <p:attrName>style.visibility</p:attrName>
                                        </p:attrNameLst>
                                      </p:cBhvr>
                                      <p:to>
                                        <p:strVal val="hidden"/>
                                      </p:to>
                                    </p:set>
                                  </p:childTnLst>
                                </p:cTn>
                              </p:par>
                              <p:par>
                                <p:cTn id="23" presetID="6" presetClass="exit" presetSubtype="16" fill="hold" grpId="1" nodeType="withEffect">
                                  <p:stCondLst>
                                    <p:cond delay="0"/>
                                  </p:stCondLst>
                                  <p:childTnLst>
                                    <p:animEffect transition="out" filter="circle(in)">
                                      <p:cBhvr>
                                        <p:cTn id="24" dur="500"/>
                                        <p:tgtEl>
                                          <p:spTgt spid="388104"/>
                                        </p:tgtEl>
                                      </p:cBhvr>
                                    </p:animEffect>
                                    <p:set>
                                      <p:cBhvr>
                                        <p:cTn id="25" dur="1" fill="hold">
                                          <p:stCondLst>
                                            <p:cond delay="499"/>
                                          </p:stCondLst>
                                        </p:cTn>
                                        <p:tgtEl>
                                          <p:spTgt spid="388104"/>
                                        </p:tgtEl>
                                        <p:attrNameLst>
                                          <p:attrName>style.visibility</p:attrName>
                                        </p:attrNameLst>
                                      </p:cBhvr>
                                      <p:to>
                                        <p:strVal val="hidden"/>
                                      </p:to>
                                    </p:set>
                                  </p:childTnLst>
                                </p:cTn>
                              </p:par>
                              <p:par>
                                <p:cTn id="26" presetID="22" presetClass="entr" presetSubtype="2" fill="hold" grpId="0" nodeType="withEffect">
                                  <p:stCondLst>
                                    <p:cond delay="0"/>
                                  </p:stCondLst>
                                  <p:childTnLst>
                                    <p:set>
                                      <p:cBhvr>
                                        <p:cTn id="27" dur="1" fill="hold">
                                          <p:stCondLst>
                                            <p:cond delay="0"/>
                                          </p:stCondLst>
                                        </p:cTn>
                                        <p:tgtEl>
                                          <p:spTgt spid="388106"/>
                                        </p:tgtEl>
                                        <p:attrNameLst>
                                          <p:attrName>style.visibility</p:attrName>
                                        </p:attrNameLst>
                                      </p:cBhvr>
                                      <p:to>
                                        <p:strVal val="visible"/>
                                      </p:to>
                                    </p:set>
                                    <p:animEffect transition="in" filter="wipe(right)">
                                      <p:cBhvr>
                                        <p:cTn id="28" dur="500"/>
                                        <p:tgtEl>
                                          <p:spTgt spid="38810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88107"/>
                                        </p:tgtEl>
                                        <p:attrNameLst>
                                          <p:attrName>style.visibility</p:attrName>
                                        </p:attrNameLst>
                                      </p:cBhvr>
                                      <p:to>
                                        <p:strVal val="visible"/>
                                      </p:to>
                                    </p:set>
                                    <p:animEffect transition="in" filter="fade">
                                      <p:cBhvr>
                                        <p:cTn id="36" dur="500"/>
                                        <p:tgtEl>
                                          <p:spTgt spid="388107"/>
                                        </p:tgtEl>
                                      </p:cBhvr>
                                    </p:animEffect>
                                  </p:childTnLst>
                                </p:cTn>
                              </p:par>
                              <p:par>
                                <p:cTn id="37" presetID="6" presetClass="exit" presetSubtype="16" fill="hold" grpId="1" nodeType="withEffect">
                                  <p:stCondLst>
                                    <p:cond delay="0"/>
                                  </p:stCondLst>
                                  <p:childTnLst>
                                    <p:animEffect transition="out" filter="circle(in)">
                                      <p:cBhvr>
                                        <p:cTn id="38" dur="500"/>
                                        <p:tgtEl>
                                          <p:spTgt spid="388105"/>
                                        </p:tgtEl>
                                      </p:cBhvr>
                                    </p:animEffect>
                                    <p:set>
                                      <p:cBhvr>
                                        <p:cTn id="39" dur="1" fill="hold">
                                          <p:stCondLst>
                                            <p:cond delay="499"/>
                                          </p:stCondLst>
                                        </p:cTn>
                                        <p:tgtEl>
                                          <p:spTgt spid="388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03" grpId="0" animBg="1"/>
      <p:bldP spid="388103" grpId="1" animBg="1"/>
      <p:bldP spid="388104" grpId="0" animBg="1"/>
      <p:bldP spid="388104" grpId="1" animBg="1"/>
      <p:bldP spid="388105" grpId="0" animBg="1"/>
      <p:bldP spid="388105" grpId="1" animBg="1"/>
      <p:bldP spid="388106" grpId="0" animBg="1"/>
      <p:bldP spid="14" grpId="0"/>
      <p:bldP spid="38810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1"/>
          <p:cNvPicPr>
            <a:picLocks noChangeAspect="1" noChangeArrowheads="1"/>
          </p:cNvPicPr>
          <p:nvPr/>
        </p:nvPicPr>
        <p:blipFill>
          <a:blip r:embed="rId3"/>
          <a:srcRect l="5812" t="3333" r="867" b="3333"/>
          <a:stretch>
            <a:fillRect/>
          </a:stretch>
        </p:blipFill>
        <p:spPr bwMode="auto">
          <a:xfrm>
            <a:off x="0" y="0"/>
            <a:ext cx="9144000" cy="6858000"/>
          </a:xfrm>
          <a:prstGeom prst="rect">
            <a:avLst/>
          </a:prstGeom>
          <a:noFill/>
          <a:ln w="9525">
            <a:noFill/>
            <a:miter lim="800000"/>
            <a:headEnd/>
            <a:tailEnd/>
          </a:ln>
        </p:spPr>
      </p:pic>
      <p:sp>
        <p:nvSpPr>
          <p:cNvPr id="96259" name="Rectangle 2"/>
          <p:cNvSpPr>
            <a:spLocks noGrp="1" noChangeArrowheads="1"/>
          </p:cNvSpPr>
          <p:nvPr>
            <p:ph type="title"/>
          </p:nvPr>
        </p:nvSpPr>
        <p:spPr/>
        <p:txBody>
          <a:bodyPr/>
          <a:lstStyle/>
          <a:p>
            <a:pPr eaLnBrk="1" hangingPunct="1"/>
            <a:r>
              <a:rPr lang="en-US" smtClean="0">
                <a:solidFill>
                  <a:schemeClr val="bg1"/>
                </a:solidFill>
                <a:ea typeface="ＭＳ Ｐゴシック" pitchFamily="-107" charset="-128"/>
                <a:cs typeface="ＭＳ Ｐゴシック" pitchFamily="-107" charset="-128"/>
              </a:rPr>
              <a:t>32 y.o. female with fatigue, weakness and muscle aches</a:t>
            </a:r>
          </a:p>
        </p:txBody>
      </p:sp>
      <p:grpSp>
        <p:nvGrpSpPr>
          <p:cNvPr id="2" name="Group 14"/>
          <p:cNvGrpSpPr>
            <a:grpSpLocks/>
          </p:cNvGrpSpPr>
          <p:nvPr/>
        </p:nvGrpSpPr>
        <p:grpSpPr bwMode="auto">
          <a:xfrm>
            <a:off x="0" y="4800600"/>
            <a:ext cx="9144000" cy="2057400"/>
            <a:chOff x="0" y="4800600"/>
            <a:chExt cx="9144000" cy="2057400"/>
          </a:xfrm>
        </p:grpSpPr>
        <p:sp>
          <p:nvSpPr>
            <p:cNvPr id="96261" name="Rectangle 11"/>
            <p:cNvSpPr>
              <a:spLocks noChangeArrowheads="1"/>
            </p:cNvSpPr>
            <p:nvPr/>
          </p:nvSpPr>
          <p:spPr bwMode="auto">
            <a:xfrm>
              <a:off x="0" y="4800600"/>
              <a:ext cx="9144000" cy="2057400"/>
            </a:xfrm>
            <a:prstGeom prst="rect">
              <a:avLst/>
            </a:prstGeom>
            <a:solidFill>
              <a:schemeClr val="bg1">
                <a:alpha val="76077"/>
              </a:schemeClr>
            </a:solidFill>
            <a:ln w="9525">
              <a:noFill/>
              <a:round/>
              <a:headEnd/>
              <a:tailEnd/>
            </a:ln>
          </p:spPr>
          <p:txBody>
            <a:bodyPr>
              <a:prstTxWarp prst="textNoShape">
                <a:avLst/>
              </a:prstTxWarp>
            </a:bodyPr>
            <a:lstStyle/>
            <a:p>
              <a:endParaRPr lang="en-US"/>
            </a:p>
          </p:txBody>
        </p:sp>
        <p:grpSp>
          <p:nvGrpSpPr>
            <p:cNvPr id="96262" name="Group 14"/>
            <p:cNvGrpSpPr>
              <a:grpSpLocks/>
            </p:cNvGrpSpPr>
            <p:nvPr/>
          </p:nvGrpSpPr>
          <p:grpSpPr bwMode="auto">
            <a:xfrm>
              <a:off x="533400" y="5041900"/>
              <a:ext cx="2952750" cy="1739900"/>
              <a:chOff x="816" y="2794"/>
              <a:chExt cx="1860" cy="1096"/>
            </a:xfrm>
          </p:grpSpPr>
          <p:sp>
            <p:nvSpPr>
              <p:cNvPr id="96264" name="Text Box 8"/>
              <p:cNvSpPr txBox="1">
                <a:spLocks noChangeArrowheads="1"/>
              </p:cNvSpPr>
              <p:nvPr/>
            </p:nvSpPr>
            <p:spPr bwMode="auto">
              <a:xfrm>
                <a:off x="816" y="2937"/>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139   115</a:t>
                </a:r>
              </a:p>
              <a:p>
                <a:r>
                  <a:rPr lang="en-US" sz="3600" b="1">
                    <a:solidFill>
                      <a:schemeClr val="accent2"/>
                    </a:solidFill>
                    <a:ea typeface="ＭＳ Ｐゴシック" pitchFamily="-107" charset="-128"/>
                    <a:cs typeface="ＭＳ Ｐゴシック" pitchFamily="-107" charset="-128"/>
                  </a:rPr>
                  <a:t> 3.1    17</a:t>
                </a:r>
              </a:p>
            </p:txBody>
          </p:sp>
          <p:sp>
            <p:nvSpPr>
              <p:cNvPr id="96265" name="Line 9"/>
              <p:cNvSpPr>
                <a:spLocks noChangeShapeType="1"/>
              </p:cNvSpPr>
              <p:nvPr/>
            </p:nvSpPr>
            <p:spPr bwMode="auto">
              <a:xfrm>
                <a:off x="864" y="3294"/>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96266" name="Line 10"/>
              <p:cNvSpPr>
                <a:spLocks noChangeShapeType="1"/>
              </p:cNvSpPr>
              <p:nvPr/>
            </p:nvSpPr>
            <p:spPr bwMode="auto">
              <a:xfrm rot="-5400000">
                <a:off x="1152" y="33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96267" name="Line 11"/>
              <p:cNvSpPr>
                <a:spLocks noChangeShapeType="1"/>
              </p:cNvSpPr>
              <p:nvPr/>
            </p:nvSpPr>
            <p:spPr bwMode="auto">
              <a:xfrm>
                <a:off x="2009" y="32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96268" name="Line 12"/>
              <p:cNvSpPr>
                <a:spLocks noChangeShapeType="1"/>
              </p:cNvSpPr>
              <p:nvPr/>
            </p:nvSpPr>
            <p:spPr bwMode="auto">
              <a:xfrm flipV="1">
                <a:off x="2016" y="30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96269" name="Rectangle 13"/>
              <p:cNvSpPr>
                <a:spLocks noChangeArrowheads="1"/>
              </p:cNvSpPr>
              <p:nvPr/>
            </p:nvSpPr>
            <p:spPr bwMode="auto">
              <a:xfrm>
                <a:off x="2200" y="2794"/>
                <a:ext cx="476" cy="1096"/>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16</a:t>
                </a:r>
              </a:p>
              <a:p>
                <a:r>
                  <a:rPr lang="en-US" sz="3600" b="1">
                    <a:solidFill>
                      <a:schemeClr val="accent2"/>
                    </a:solidFill>
                    <a:ea typeface="ＭＳ Ｐゴシック" pitchFamily="-107" charset="-128"/>
                    <a:cs typeface="ＭＳ Ｐゴシック" pitchFamily="-107" charset="-128"/>
                  </a:rPr>
                  <a:t/>
                </a:r>
                <a:br>
                  <a:rPr lang="en-US" sz="3600" b="1">
                    <a:solidFill>
                      <a:schemeClr val="accent2"/>
                    </a:solidFill>
                    <a:ea typeface="ＭＳ Ｐゴシック" pitchFamily="-107" charset="-128"/>
                    <a:cs typeface="ＭＳ Ｐゴシック" pitchFamily="-107" charset="-128"/>
                  </a:rPr>
                </a:br>
                <a:r>
                  <a:rPr lang="en-US" sz="3600" b="1">
                    <a:solidFill>
                      <a:schemeClr val="accent2"/>
                    </a:solidFill>
                    <a:ea typeface="ＭＳ Ｐゴシック" pitchFamily="-107" charset="-128"/>
                    <a:cs typeface="ＭＳ Ｐゴシック" pitchFamily="-107" charset="-128"/>
                  </a:rPr>
                  <a:t>1.0</a:t>
                </a:r>
                <a:endParaRPr lang="en-US">
                  <a:ea typeface="ＭＳ Ｐゴシック" pitchFamily="-107" charset="-128"/>
                  <a:cs typeface="ＭＳ Ｐゴシック" pitchFamily="-107" charset="-128"/>
                </a:endParaRPr>
              </a:p>
            </p:txBody>
          </p:sp>
        </p:grpSp>
        <p:sp>
          <p:nvSpPr>
            <p:cNvPr id="96263" name="Rectangle 15"/>
            <p:cNvSpPr>
              <a:spLocks noChangeArrowheads="1"/>
            </p:cNvSpPr>
            <p:nvPr/>
          </p:nvSpPr>
          <p:spPr bwMode="auto">
            <a:xfrm>
              <a:off x="4806950" y="5562600"/>
              <a:ext cx="3651250" cy="585787"/>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3600" b="1">
                  <a:solidFill>
                    <a:schemeClr val="accent2"/>
                  </a:solidFill>
                </a:rPr>
                <a:t>7.34 / 87 / 33 / 16</a:t>
              </a:r>
            </a:p>
          </p:txBody>
        </p:sp>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3"/>
          <p:cNvGrpSpPr>
            <a:grpSpLocks/>
          </p:cNvGrpSpPr>
          <p:nvPr/>
        </p:nvGrpSpPr>
        <p:grpSpPr bwMode="auto">
          <a:xfrm>
            <a:off x="1371600" y="914400"/>
            <a:ext cx="2952750" cy="1739900"/>
            <a:chOff x="816" y="2794"/>
            <a:chExt cx="1860" cy="1096"/>
          </a:xfrm>
        </p:grpSpPr>
        <p:sp>
          <p:nvSpPr>
            <p:cNvPr id="98318" name="Text Box 4"/>
            <p:cNvSpPr txBox="1">
              <a:spLocks noChangeArrowheads="1"/>
            </p:cNvSpPr>
            <p:nvPr/>
          </p:nvSpPr>
          <p:spPr bwMode="auto">
            <a:xfrm>
              <a:off x="816" y="2937"/>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139   115</a:t>
              </a:r>
            </a:p>
            <a:p>
              <a:r>
                <a:rPr lang="en-US" sz="3600" b="1">
                  <a:solidFill>
                    <a:schemeClr val="accent2"/>
                  </a:solidFill>
                  <a:ea typeface="ＭＳ Ｐゴシック" pitchFamily="-107" charset="-128"/>
                  <a:cs typeface="ＭＳ Ｐゴシック" pitchFamily="-107" charset="-128"/>
                </a:rPr>
                <a:t> 3.1     17</a:t>
              </a:r>
            </a:p>
          </p:txBody>
        </p:sp>
        <p:sp>
          <p:nvSpPr>
            <p:cNvPr id="98319" name="Line 5"/>
            <p:cNvSpPr>
              <a:spLocks noChangeShapeType="1"/>
            </p:cNvSpPr>
            <p:nvPr/>
          </p:nvSpPr>
          <p:spPr bwMode="auto">
            <a:xfrm>
              <a:off x="864" y="3294"/>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98320" name="Line 6"/>
            <p:cNvSpPr>
              <a:spLocks noChangeShapeType="1"/>
            </p:cNvSpPr>
            <p:nvPr/>
          </p:nvSpPr>
          <p:spPr bwMode="auto">
            <a:xfrm rot="-5400000">
              <a:off x="1152" y="33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98321" name="Line 7"/>
            <p:cNvSpPr>
              <a:spLocks noChangeShapeType="1"/>
            </p:cNvSpPr>
            <p:nvPr/>
          </p:nvSpPr>
          <p:spPr bwMode="auto">
            <a:xfrm>
              <a:off x="2009" y="32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98322" name="Line 8"/>
            <p:cNvSpPr>
              <a:spLocks noChangeShapeType="1"/>
            </p:cNvSpPr>
            <p:nvPr/>
          </p:nvSpPr>
          <p:spPr bwMode="auto">
            <a:xfrm flipV="1">
              <a:off x="2016" y="30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98323" name="Rectangle 9"/>
            <p:cNvSpPr>
              <a:spLocks noChangeArrowheads="1"/>
            </p:cNvSpPr>
            <p:nvPr/>
          </p:nvSpPr>
          <p:spPr bwMode="auto">
            <a:xfrm>
              <a:off x="2200" y="2794"/>
              <a:ext cx="476" cy="1096"/>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16</a:t>
              </a:r>
            </a:p>
            <a:p>
              <a:r>
                <a:rPr lang="en-US" sz="3600" b="1">
                  <a:solidFill>
                    <a:schemeClr val="accent2"/>
                  </a:solidFill>
                  <a:ea typeface="ＭＳ Ｐゴシック" pitchFamily="-107" charset="-128"/>
                  <a:cs typeface="ＭＳ Ｐゴシック" pitchFamily="-107" charset="-128"/>
                </a:rPr>
                <a:t/>
              </a:r>
              <a:br>
                <a:rPr lang="en-US" sz="3600" b="1">
                  <a:solidFill>
                    <a:schemeClr val="accent2"/>
                  </a:solidFill>
                  <a:ea typeface="ＭＳ Ｐゴシック" pitchFamily="-107" charset="-128"/>
                  <a:cs typeface="ＭＳ Ｐゴシック" pitchFamily="-107" charset="-128"/>
                </a:rPr>
              </a:br>
              <a:r>
                <a:rPr lang="en-US" sz="3600" b="1">
                  <a:solidFill>
                    <a:schemeClr val="accent2"/>
                  </a:solidFill>
                  <a:ea typeface="ＭＳ Ｐゴシック" pitchFamily="-107" charset="-128"/>
                  <a:cs typeface="ＭＳ Ｐゴシック" pitchFamily="-107" charset="-128"/>
                </a:rPr>
                <a:t>1.0</a:t>
              </a:r>
              <a:endParaRPr lang="en-US">
                <a:ea typeface="ＭＳ Ｐゴシック" pitchFamily="-107" charset="-128"/>
                <a:cs typeface="ＭＳ Ｐゴシック" pitchFamily="-107" charset="-128"/>
              </a:endParaRPr>
            </a:p>
          </p:txBody>
        </p:sp>
      </p:grpSp>
      <p:sp>
        <p:nvSpPr>
          <p:cNvPr id="98307" name="Rectangle 10"/>
          <p:cNvSpPr>
            <a:spLocks noChangeArrowheads="1"/>
          </p:cNvSpPr>
          <p:nvPr/>
        </p:nvSpPr>
        <p:spPr bwMode="auto">
          <a:xfrm>
            <a:off x="990600" y="3459163"/>
            <a:ext cx="3651250" cy="585787"/>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3600" b="1">
                <a:solidFill>
                  <a:schemeClr val="accent2"/>
                </a:solidFill>
              </a:rPr>
              <a:t>7.34 / 87 / 33 / 16</a:t>
            </a:r>
          </a:p>
        </p:txBody>
      </p:sp>
      <p:sp>
        <p:nvSpPr>
          <p:cNvPr id="98308" name="Rectangle 11"/>
          <p:cNvSpPr>
            <a:spLocks noChangeArrowheads="1"/>
          </p:cNvSpPr>
          <p:nvPr/>
        </p:nvSpPr>
        <p:spPr bwMode="auto">
          <a:xfrm>
            <a:off x="5029200" y="1122363"/>
            <a:ext cx="3651250" cy="585787"/>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3600" b="1">
                <a:solidFill>
                  <a:schemeClr val="accent2"/>
                </a:solidFill>
              </a:rPr>
              <a:t>U/A pH 6.5</a:t>
            </a:r>
          </a:p>
        </p:txBody>
      </p:sp>
      <p:grpSp>
        <p:nvGrpSpPr>
          <p:cNvPr id="98309" name="Group 12"/>
          <p:cNvGrpSpPr>
            <a:grpSpLocks/>
          </p:cNvGrpSpPr>
          <p:nvPr/>
        </p:nvGrpSpPr>
        <p:grpSpPr bwMode="auto">
          <a:xfrm>
            <a:off x="5562600" y="2835275"/>
            <a:ext cx="2381250" cy="1279525"/>
            <a:chOff x="816" y="2881"/>
            <a:chExt cx="1500" cy="806"/>
          </a:xfrm>
        </p:grpSpPr>
        <p:sp>
          <p:nvSpPr>
            <p:cNvPr id="98312" name="Text Box 13"/>
            <p:cNvSpPr txBox="1">
              <a:spLocks noChangeArrowheads="1"/>
            </p:cNvSpPr>
            <p:nvPr/>
          </p:nvSpPr>
          <p:spPr bwMode="auto">
            <a:xfrm>
              <a:off x="816" y="2937"/>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  80   115</a:t>
              </a:r>
            </a:p>
            <a:p>
              <a:r>
                <a:rPr lang="en-US" sz="3600" b="1">
                  <a:solidFill>
                    <a:schemeClr val="accent2"/>
                  </a:solidFill>
                  <a:ea typeface="ＭＳ Ｐゴシック" pitchFamily="-107" charset="-128"/>
                  <a:cs typeface="ＭＳ Ｐゴシック" pitchFamily="-107" charset="-128"/>
                </a:rPr>
                <a:t>  45     </a:t>
              </a:r>
            </a:p>
          </p:txBody>
        </p:sp>
        <p:sp>
          <p:nvSpPr>
            <p:cNvPr id="98313" name="Line 14"/>
            <p:cNvSpPr>
              <a:spLocks noChangeShapeType="1"/>
            </p:cNvSpPr>
            <p:nvPr/>
          </p:nvSpPr>
          <p:spPr bwMode="auto">
            <a:xfrm>
              <a:off x="864" y="3294"/>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98314" name="Line 15"/>
            <p:cNvSpPr>
              <a:spLocks noChangeShapeType="1"/>
            </p:cNvSpPr>
            <p:nvPr/>
          </p:nvSpPr>
          <p:spPr bwMode="auto">
            <a:xfrm rot="-5400000">
              <a:off x="1152" y="33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98315" name="Line 16"/>
            <p:cNvSpPr>
              <a:spLocks noChangeShapeType="1"/>
            </p:cNvSpPr>
            <p:nvPr/>
          </p:nvSpPr>
          <p:spPr bwMode="auto">
            <a:xfrm>
              <a:off x="2009" y="32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98316" name="Line 17"/>
            <p:cNvSpPr>
              <a:spLocks noChangeShapeType="1"/>
            </p:cNvSpPr>
            <p:nvPr/>
          </p:nvSpPr>
          <p:spPr bwMode="auto">
            <a:xfrm flipV="1">
              <a:off x="2016" y="30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98317" name="Rectangle 18"/>
            <p:cNvSpPr>
              <a:spLocks noChangeArrowheads="1"/>
            </p:cNvSpPr>
            <p:nvPr/>
          </p:nvSpPr>
          <p:spPr bwMode="auto">
            <a:xfrm>
              <a:off x="2200" y="2881"/>
              <a:ext cx="116" cy="288"/>
            </a:xfrm>
            <a:prstGeom prst="rect">
              <a:avLst/>
            </a:prstGeom>
            <a:noFill/>
            <a:ln w="9525">
              <a:noFill/>
              <a:miter lim="800000"/>
              <a:headEnd/>
              <a:tailEnd/>
            </a:ln>
          </p:spPr>
          <p:txBody>
            <a:bodyPr wrap="none">
              <a:prstTxWarp prst="textNoShape">
                <a:avLst/>
              </a:prstTxWarp>
              <a:spAutoFit/>
            </a:bodyPr>
            <a:lstStyle/>
            <a:p>
              <a:endParaRPr lang="en-US">
                <a:ea typeface="ＭＳ Ｐゴシック" pitchFamily="-107" charset="-128"/>
                <a:cs typeface="ＭＳ Ｐゴシック" pitchFamily="-107" charset="-128"/>
              </a:endParaRPr>
            </a:p>
          </p:txBody>
        </p:sp>
      </p:grpSp>
      <p:sp>
        <p:nvSpPr>
          <p:cNvPr id="98310" name="Rectangle 19"/>
          <p:cNvSpPr>
            <a:spLocks noChangeArrowheads="1"/>
          </p:cNvSpPr>
          <p:nvPr/>
        </p:nvSpPr>
        <p:spPr bwMode="auto">
          <a:xfrm>
            <a:off x="4724400" y="2605088"/>
            <a:ext cx="3651250" cy="366712"/>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2000">
                <a:solidFill>
                  <a:schemeClr val="accent2"/>
                </a:solidFill>
              </a:rPr>
              <a:t>Urine electrolytes</a:t>
            </a:r>
          </a:p>
        </p:txBody>
      </p:sp>
      <p:sp>
        <p:nvSpPr>
          <p:cNvPr id="412692" name="Text Box 20"/>
          <p:cNvSpPr txBox="1">
            <a:spLocks noChangeArrowheads="1"/>
          </p:cNvSpPr>
          <p:nvPr/>
        </p:nvSpPr>
        <p:spPr bwMode="auto">
          <a:xfrm>
            <a:off x="304800" y="4494213"/>
            <a:ext cx="8610600" cy="2287587"/>
          </a:xfrm>
          <a:prstGeom prst="rect">
            <a:avLst/>
          </a:prstGeom>
          <a:solidFill>
            <a:schemeClr val="bg1"/>
          </a:solidFill>
          <a:ln w="9525">
            <a:noFill/>
            <a:miter lim="800000"/>
            <a:headEnd/>
            <a:tailEnd/>
          </a:ln>
        </p:spPr>
        <p:txBody>
          <a:bodyPr>
            <a:prstTxWarp prst="textNoShape">
              <a:avLst/>
            </a:prstTxWarp>
            <a:spAutoFit/>
          </a:bodyPr>
          <a:lstStyle/>
          <a:p>
            <a:pPr algn="ctr">
              <a:spcBef>
                <a:spcPct val="50000"/>
              </a:spcBef>
            </a:pPr>
            <a:r>
              <a:rPr lang="en-US" sz="4800" i="1"/>
              <a:t>Appropriately compensated non-anion gap metabolic acidosis due to distal RTA </a:t>
            </a:r>
            <a:endParaRPr lang="en-US" i="1"/>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2692"/>
                                        </p:tgtEl>
                                        <p:attrNameLst>
                                          <p:attrName>style.visibility</p:attrName>
                                        </p:attrNameLst>
                                      </p:cBhvr>
                                      <p:to>
                                        <p:strVal val="visible"/>
                                      </p:to>
                                    </p:set>
                                    <p:animEffect transition="in" filter="fade">
                                      <p:cBhvr>
                                        <p:cTn id="7" dur="500"/>
                                        <p:tgtEl>
                                          <p:spTgt spid="41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92"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4" name="Picture 12"/>
          <p:cNvPicPr>
            <a:picLocks noChangeAspect="1" noChangeArrowheads="1"/>
          </p:cNvPicPr>
          <p:nvPr/>
        </p:nvPicPr>
        <p:blipFill>
          <a:blip r:embed="rId3"/>
          <a:srcRect/>
          <a:stretch>
            <a:fillRect/>
          </a:stretch>
        </p:blipFill>
        <p:spPr bwMode="auto">
          <a:xfrm>
            <a:off x="0" y="0"/>
            <a:ext cx="9174163" cy="6858000"/>
          </a:xfrm>
          <a:prstGeom prst="rect">
            <a:avLst/>
          </a:prstGeom>
          <a:noFill/>
          <a:ln w="9525">
            <a:noFill/>
            <a:miter lim="800000"/>
            <a:headEnd/>
            <a:tailEnd/>
          </a:ln>
        </p:spPr>
      </p:pic>
      <p:sp>
        <p:nvSpPr>
          <p:cNvPr id="100355" name="Rectangle 2"/>
          <p:cNvSpPr>
            <a:spLocks noGrp="1" noChangeArrowheads="1"/>
          </p:cNvSpPr>
          <p:nvPr>
            <p:ph type="title"/>
          </p:nvPr>
        </p:nvSpPr>
        <p:spPr/>
        <p:txBody>
          <a:bodyPr/>
          <a:lstStyle/>
          <a:p>
            <a:pPr eaLnBrk="1" hangingPunct="1"/>
            <a:r>
              <a:rPr lang="en-US" dirty="0">
                <a:solidFill>
                  <a:srgbClr val="FFFFFF"/>
                </a:solidFill>
                <a:ea typeface="ＭＳ Ｐゴシック" pitchFamily="-107" charset="-128"/>
                <a:cs typeface="ＭＳ Ｐゴシック" pitchFamily="-107" charset="-128"/>
              </a:rPr>
              <a:t>74 </a:t>
            </a:r>
            <a:r>
              <a:rPr lang="en-US" dirty="0" err="1">
                <a:solidFill>
                  <a:srgbClr val="FFFFFF"/>
                </a:solidFill>
                <a:ea typeface="ＭＳ Ｐゴシック" pitchFamily="-107" charset="-128"/>
                <a:cs typeface="ＭＳ Ｐゴシック" pitchFamily="-107" charset="-128"/>
              </a:rPr>
              <a:t>y.o</a:t>
            </a:r>
            <a:r>
              <a:rPr lang="en-US" dirty="0">
                <a:solidFill>
                  <a:srgbClr val="FFFFFF"/>
                </a:solidFill>
                <a:ea typeface="ＭＳ Ｐゴシック" pitchFamily="-107" charset="-128"/>
                <a:cs typeface="ＭＳ Ｐゴシック" pitchFamily="-107" charset="-128"/>
              </a:rPr>
              <a:t>. female with 34 year history of DM c/o weakness</a:t>
            </a:r>
          </a:p>
        </p:txBody>
      </p:sp>
      <p:grpSp>
        <p:nvGrpSpPr>
          <p:cNvPr id="2" name="Group 22"/>
          <p:cNvGrpSpPr>
            <a:grpSpLocks/>
          </p:cNvGrpSpPr>
          <p:nvPr/>
        </p:nvGrpSpPr>
        <p:grpSpPr bwMode="auto">
          <a:xfrm>
            <a:off x="0" y="4800600"/>
            <a:ext cx="9144000" cy="2057400"/>
            <a:chOff x="0" y="4800600"/>
            <a:chExt cx="9144000" cy="2057400"/>
          </a:xfrm>
        </p:grpSpPr>
        <p:sp>
          <p:nvSpPr>
            <p:cNvPr id="100357" name="Rectangle 13"/>
            <p:cNvSpPr>
              <a:spLocks noChangeArrowheads="1"/>
            </p:cNvSpPr>
            <p:nvPr/>
          </p:nvSpPr>
          <p:spPr bwMode="auto">
            <a:xfrm>
              <a:off x="0" y="4800600"/>
              <a:ext cx="9144000" cy="2057400"/>
            </a:xfrm>
            <a:prstGeom prst="rect">
              <a:avLst/>
            </a:prstGeom>
            <a:solidFill>
              <a:schemeClr val="bg1">
                <a:alpha val="76077"/>
              </a:schemeClr>
            </a:solidFill>
            <a:ln w="9525">
              <a:noFill/>
              <a:round/>
              <a:headEnd/>
              <a:tailEnd/>
            </a:ln>
          </p:spPr>
          <p:txBody>
            <a:bodyPr>
              <a:prstTxWarp prst="textNoShape">
                <a:avLst/>
              </a:prstTxWarp>
            </a:bodyPr>
            <a:lstStyle/>
            <a:p>
              <a:endParaRPr lang="en-US"/>
            </a:p>
          </p:txBody>
        </p:sp>
        <p:grpSp>
          <p:nvGrpSpPr>
            <p:cNvPr id="100358" name="Group 3"/>
            <p:cNvGrpSpPr>
              <a:grpSpLocks/>
            </p:cNvGrpSpPr>
            <p:nvPr/>
          </p:nvGrpSpPr>
          <p:grpSpPr bwMode="auto">
            <a:xfrm>
              <a:off x="685800" y="4953000"/>
              <a:ext cx="2952750" cy="1739900"/>
              <a:chOff x="816" y="2794"/>
              <a:chExt cx="1860" cy="1096"/>
            </a:xfrm>
          </p:grpSpPr>
          <p:sp>
            <p:nvSpPr>
              <p:cNvPr id="100361" name="Text Box 4"/>
              <p:cNvSpPr txBox="1">
                <a:spLocks noChangeArrowheads="1"/>
              </p:cNvSpPr>
              <p:nvPr/>
            </p:nvSpPr>
            <p:spPr bwMode="auto">
              <a:xfrm>
                <a:off x="816" y="2937"/>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139   123</a:t>
                </a:r>
              </a:p>
              <a:p>
                <a:r>
                  <a:rPr lang="en-US" sz="3600" b="1">
                    <a:solidFill>
                      <a:schemeClr val="accent2"/>
                    </a:solidFill>
                    <a:ea typeface="ＭＳ Ｐゴシック" pitchFamily="-107" charset="-128"/>
                    <a:cs typeface="ＭＳ Ｐゴシック" pitchFamily="-107" charset="-128"/>
                  </a:rPr>
                  <a:t> 6.6    17</a:t>
                </a:r>
              </a:p>
            </p:txBody>
          </p:sp>
          <p:sp>
            <p:nvSpPr>
              <p:cNvPr id="100362" name="Line 5"/>
              <p:cNvSpPr>
                <a:spLocks noChangeShapeType="1"/>
              </p:cNvSpPr>
              <p:nvPr/>
            </p:nvSpPr>
            <p:spPr bwMode="auto">
              <a:xfrm>
                <a:off x="864" y="3294"/>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00363" name="Line 6"/>
              <p:cNvSpPr>
                <a:spLocks noChangeShapeType="1"/>
              </p:cNvSpPr>
              <p:nvPr/>
            </p:nvSpPr>
            <p:spPr bwMode="auto">
              <a:xfrm rot="-5400000">
                <a:off x="1152" y="33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00364" name="Line 7"/>
              <p:cNvSpPr>
                <a:spLocks noChangeShapeType="1"/>
              </p:cNvSpPr>
              <p:nvPr/>
            </p:nvSpPr>
            <p:spPr bwMode="auto">
              <a:xfrm>
                <a:off x="2009" y="32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00365" name="Line 8"/>
              <p:cNvSpPr>
                <a:spLocks noChangeShapeType="1"/>
              </p:cNvSpPr>
              <p:nvPr/>
            </p:nvSpPr>
            <p:spPr bwMode="auto">
              <a:xfrm flipV="1">
                <a:off x="2016" y="30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00366" name="Rectangle 9"/>
              <p:cNvSpPr>
                <a:spLocks noChangeArrowheads="1"/>
              </p:cNvSpPr>
              <p:nvPr/>
            </p:nvSpPr>
            <p:spPr bwMode="auto">
              <a:xfrm>
                <a:off x="2200" y="2794"/>
                <a:ext cx="476" cy="1096"/>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21</a:t>
                </a:r>
              </a:p>
              <a:p>
                <a:r>
                  <a:rPr lang="en-US" sz="3600" b="1">
                    <a:solidFill>
                      <a:schemeClr val="accent2"/>
                    </a:solidFill>
                    <a:ea typeface="ＭＳ Ｐゴシック" pitchFamily="-107" charset="-128"/>
                    <a:cs typeface="ＭＳ Ｐゴシック" pitchFamily="-107" charset="-128"/>
                  </a:rPr>
                  <a:t/>
                </a:r>
                <a:br>
                  <a:rPr lang="en-US" sz="3600" b="1">
                    <a:solidFill>
                      <a:schemeClr val="accent2"/>
                    </a:solidFill>
                    <a:ea typeface="ＭＳ Ｐゴシック" pitchFamily="-107" charset="-128"/>
                    <a:cs typeface="ＭＳ Ｐゴシック" pitchFamily="-107" charset="-128"/>
                  </a:rPr>
                </a:br>
                <a:r>
                  <a:rPr lang="en-US" sz="3600" b="1">
                    <a:solidFill>
                      <a:schemeClr val="accent2"/>
                    </a:solidFill>
                    <a:ea typeface="ＭＳ Ｐゴシック" pitchFamily="-107" charset="-128"/>
                    <a:cs typeface="ＭＳ Ｐゴシック" pitchFamily="-107" charset="-128"/>
                  </a:rPr>
                  <a:t>1.2</a:t>
                </a:r>
                <a:endParaRPr lang="en-US">
                  <a:ea typeface="ＭＳ Ｐゴシック" pitchFamily="-107" charset="-128"/>
                  <a:cs typeface="ＭＳ Ｐゴシック" pitchFamily="-107" charset="-128"/>
                </a:endParaRPr>
              </a:p>
            </p:txBody>
          </p:sp>
        </p:grpSp>
        <p:sp>
          <p:nvSpPr>
            <p:cNvPr id="100359" name="Rectangle 10"/>
            <p:cNvSpPr>
              <a:spLocks noChangeArrowheads="1"/>
            </p:cNvSpPr>
            <p:nvPr/>
          </p:nvSpPr>
          <p:spPr bwMode="auto">
            <a:xfrm>
              <a:off x="4648200" y="5105400"/>
              <a:ext cx="3651250" cy="585787"/>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3600" b="1">
                  <a:solidFill>
                    <a:schemeClr val="accent2"/>
                  </a:solidFill>
                </a:rPr>
                <a:t>7.34 / 87 / 33 / 16</a:t>
              </a:r>
            </a:p>
          </p:txBody>
        </p:sp>
        <p:sp>
          <p:nvSpPr>
            <p:cNvPr id="100360" name="Rectangle 11"/>
            <p:cNvSpPr>
              <a:spLocks noChangeArrowheads="1"/>
            </p:cNvSpPr>
            <p:nvPr/>
          </p:nvSpPr>
          <p:spPr bwMode="auto">
            <a:xfrm>
              <a:off x="4495800" y="5943600"/>
              <a:ext cx="3651250" cy="585788"/>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3600" b="1">
                  <a:solidFill>
                    <a:schemeClr val="accent2"/>
                  </a:solidFill>
                </a:rPr>
                <a:t>Albumin 1.8</a:t>
              </a:r>
            </a:p>
          </p:txBody>
        </p:sp>
      </p:grpSp>
      <p:sp>
        <p:nvSpPr>
          <p:cNvPr id="16" name="Rectangle 2"/>
          <p:cNvSpPr txBox="1">
            <a:spLocks noChangeArrowheads="1"/>
          </p:cNvSpPr>
          <p:nvPr/>
        </p:nvSpPr>
        <p:spPr bwMode="auto">
          <a:xfrm>
            <a:off x="0" y="1981200"/>
            <a:ext cx="9144000" cy="2819400"/>
          </a:xfrm>
          <a:prstGeom prst="rect">
            <a:avLst/>
          </a:prstGeom>
          <a:solidFill>
            <a:srgbClr val="C0504D">
              <a:alpha val="76000"/>
            </a:srgbClr>
          </a:solidFill>
          <a:ln w="9525">
            <a:noFill/>
            <a:miter lim="800000"/>
            <a:headEnd/>
            <a:tailEnd/>
          </a:ln>
        </p:spPr>
        <p:txBody>
          <a:bodyPr vert="horz" wrap="square" lIns="91440" tIns="45720" rIns="91440" bIns="45720" numCol="1" anchor="ctr" anchorCtr="0" compatLnSpc="1">
            <a:prstTxWarp prst="textNoShape">
              <a:avLst/>
            </a:prstTxWarp>
          </a:bodyPr>
          <a:lstStyle/>
          <a:p>
            <a:pPr lvl="1" eaLnBrk="1" hangingPunct="1">
              <a:defRPr/>
            </a:pPr>
            <a:r>
              <a:rPr kumimoji="0" lang="en-US" sz="2800" b="0" u="none" strike="noStrike" kern="0" cap="none" spc="0" normalizeH="0" baseline="0" noProof="0" dirty="0" err="1" smtClean="0">
                <a:ln>
                  <a:noFill/>
                </a:ln>
                <a:solidFill>
                  <a:schemeClr val="bg1"/>
                </a:solidFill>
                <a:effectLst/>
                <a:uLnTx/>
                <a:uFillTx/>
                <a:latin typeface="Times" pitchFamily="-107" charset="0"/>
                <a:ea typeface="ＭＳ Ｐゴシック" pitchFamily="-107" charset="-128"/>
                <a:cs typeface="ＭＳ Ｐゴシック" pitchFamily="-107" charset="-128"/>
              </a:rPr>
              <a:t>App.GoSoapbox.com</a:t>
            </a:r>
            <a:r>
              <a:rPr lang="en-US" sz="2800" kern="0" dirty="0" smtClean="0">
                <a:solidFill>
                  <a:schemeClr val="bg1"/>
                </a:solidFill>
                <a:ea typeface="ＭＳ Ｐゴシック" pitchFamily="-107" charset="-128"/>
                <a:cs typeface="ＭＳ Ｐゴシック" pitchFamily="-107" charset="-128"/>
              </a:rPr>
              <a:t> 665-971-584</a:t>
            </a:r>
          </a:p>
          <a:p>
            <a:pPr lvl="1" eaLnBrk="1" hangingPunct="1">
              <a:defRPr/>
            </a:pPr>
            <a:r>
              <a:rPr lang="en-US" sz="2800" kern="0" dirty="0" smtClean="0">
                <a:solidFill>
                  <a:schemeClr val="bg1"/>
                </a:solidFill>
                <a:ea typeface="ＭＳ Ｐゴシック" pitchFamily="-107" charset="-128"/>
                <a:cs typeface="ＭＳ Ｐゴシック" pitchFamily="-107" charset="-128"/>
              </a:rPr>
              <a:t>Answer polls: </a:t>
            </a:r>
          </a:p>
          <a:p>
            <a:pPr lvl="2" eaLnBrk="1" hangingPunct="1">
              <a:buFont typeface="Arial"/>
              <a:buChar char="•"/>
              <a:defRPr/>
            </a:pPr>
            <a:r>
              <a:rPr lang="en-US" sz="2800" kern="0" dirty="0" smtClean="0">
                <a:solidFill>
                  <a:schemeClr val="bg1"/>
                </a:solidFill>
                <a:ea typeface="ＭＳ Ｐゴシック" pitchFamily="-107" charset="-128"/>
                <a:cs typeface="ＭＳ Ｐゴシック" pitchFamily="-107" charset="-128"/>
              </a:rPr>
              <a:t> Dowager Countess: What is the primary acid-base…</a:t>
            </a:r>
          </a:p>
          <a:p>
            <a:pPr lvl="2" eaLnBrk="1" hangingPunct="1">
              <a:buFont typeface="Arial"/>
              <a:buChar char="•"/>
              <a:defRPr/>
            </a:pPr>
            <a:r>
              <a:rPr lang="en-US" sz="2800" kern="0" dirty="0" smtClean="0">
                <a:solidFill>
                  <a:schemeClr val="bg1"/>
                </a:solidFill>
                <a:ea typeface="ＭＳ Ｐゴシック" pitchFamily="-107" charset="-128"/>
                <a:cs typeface="ＭＳ Ｐゴシック" pitchFamily="-107" charset="-128"/>
              </a:rPr>
              <a:t> Dowager Countess: What is the appropriate pCO2…</a:t>
            </a:r>
          </a:p>
          <a:p>
            <a:pPr lvl="2" eaLnBrk="1" hangingPunct="1">
              <a:buFont typeface="Arial"/>
              <a:buChar char="•"/>
              <a:defRPr/>
            </a:pPr>
            <a:r>
              <a:rPr lang="en-US" sz="2800" kern="0" dirty="0" smtClean="0">
                <a:solidFill>
                  <a:schemeClr val="bg1"/>
                </a:solidFill>
                <a:ea typeface="ＭＳ Ｐゴシック" pitchFamily="-107" charset="-128"/>
                <a:cs typeface="ＭＳ Ｐゴシック" pitchFamily="-107" charset="-128"/>
              </a:rPr>
              <a:t> Dowager Countess: What additional acid-base </a:t>
            </a:r>
            <a:br>
              <a:rPr lang="en-US" sz="2800" kern="0" dirty="0" smtClean="0">
                <a:solidFill>
                  <a:schemeClr val="bg1"/>
                </a:solidFill>
                <a:ea typeface="ＭＳ Ｐゴシック" pitchFamily="-107" charset="-128"/>
                <a:cs typeface="ＭＳ Ｐゴシック" pitchFamily="-107" charset="-128"/>
              </a:rPr>
            </a:br>
            <a:r>
              <a:rPr lang="en-US" sz="2800" kern="0" dirty="0" smtClean="0">
                <a:solidFill>
                  <a:schemeClr val="bg1"/>
                </a:solidFill>
                <a:ea typeface="ＭＳ Ｐゴシック" pitchFamily="-107" charset="-128"/>
                <a:cs typeface="ＭＳ Ｐゴシック" pitchFamily="-107" charset="-128"/>
              </a:rPr>
              <a:t>   disorders are present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accel="50000" decel="5000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1+#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2"/>
          <p:cNvPicPr>
            <a:picLocks noChangeAspect="1" noChangeArrowheads="1"/>
          </p:cNvPicPr>
          <p:nvPr/>
        </p:nvPicPr>
        <p:blipFill>
          <a:blip r:embed="rId3"/>
          <a:srcRect/>
          <a:stretch>
            <a:fillRect/>
          </a:stretch>
        </p:blipFill>
        <p:spPr bwMode="auto">
          <a:xfrm>
            <a:off x="0" y="0"/>
            <a:ext cx="9174163" cy="6858000"/>
          </a:xfrm>
          <a:prstGeom prst="rect">
            <a:avLst/>
          </a:prstGeom>
          <a:noFill/>
          <a:ln w="9525">
            <a:noFill/>
            <a:miter lim="800000"/>
            <a:headEnd/>
            <a:tailEnd/>
          </a:ln>
        </p:spPr>
      </p:pic>
      <p:sp>
        <p:nvSpPr>
          <p:cNvPr id="100355" name="Rectangle 2"/>
          <p:cNvSpPr>
            <a:spLocks noGrp="1" noChangeArrowheads="1"/>
          </p:cNvSpPr>
          <p:nvPr>
            <p:ph type="title"/>
          </p:nvPr>
        </p:nvSpPr>
        <p:spPr/>
        <p:txBody>
          <a:bodyPr/>
          <a:lstStyle/>
          <a:p>
            <a:pPr eaLnBrk="1" hangingPunct="1"/>
            <a:r>
              <a:rPr lang="en-US" dirty="0">
                <a:solidFill>
                  <a:srgbClr val="FFFFFF"/>
                </a:solidFill>
                <a:ea typeface="ＭＳ Ｐゴシック" pitchFamily="-107" charset="-128"/>
                <a:cs typeface="ＭＳ Ｐゴシック" pitchFamily="-107" charset="-128"/>
              </a:rPr>
              <a:t>74 </a:t>
            </a:r>
            <a:r>
              <a:rPr lang="en-US" dirty="0" err="1">
                <a:solidFill>
                  <a:srgbClr val="FFFFFF"/>
                </a:solidFill>
                <a:ea typeface="ＭＳ Ｐゴシック" pitchFamily="-107" charset="-128"/>
                <a:cs typeface="ＭＳ Ｐゴシック" pitchFamily="-107" charset="-128"/>
              </a:rPr>
              <a:t>y.o</a:t>
            </a:r>
            <a:r>
              <a:rPr lang="en-US" dirty="0">
                <a:solidFill>
                  <a:srgbClr val="FFFFFF"/>
                </a:solidFill>
                <a:ea typeface="ＭＳ Ｐゴシック" pitchFamily="-107" charset="-128"/>
                <a:cs typeface="ＭＳ Ｐゴシック" pitchFamily="-107" charset="-128"/>
              </a:rPr>
              <a:t>. female with 34 year history of DM c/o weakness</a:t>
            </a:r>
          </a:p>
        </p:txBody>
      </p:sp>
      <p:grpSp>
        <p:nvGrpSpPr>
          <p:cNvPr id="2" name="Group 22"/>
          <p:cNvGrpSpPr>
            <a:grpSpLocks/>
          </p:cNvGrpSpPr>
          <p:nvPr/>
        </p:nvGrpSpPr>
        <p:grpSpPr bwMode="auto">
          <a:xfrm>
            <a:off x="0" y="4800600"/>
            <a:ext cx="9144000" cy="2057400"/>
            <a:chOff x="0" y="4800600"/>
            <a:chExt cx="9144000" cy="2057400"/>
          </a:xfrm>
        </p:grpSpPr>
        <p:sp>
          <p:nvSpPr>
            <p:cNvPr id="100357" name="Rectangle 13"/>
            <p:cNvSpPr>
              <a:spLocks noChangeArrowheads="1"/>
            </p:cNvSpPr>
            <p:nvPr/>
          </p:nvSpPr>
          <p:spPr bwMode="auto">
            <a:xfrm>
              <a:off x="0" y="4800600"/>
              <a:ext cx="9144000" cy="2057400"/>
            </a:xfrm>
            <a:prstGeom prst="rect">
              <a:avLst/>
            </a:prstGeom>
            <a:solidFill>
              <a:schemeClr val="bg1">
                <a:alpha val="76077"/>
              </a:schemeClr>
            </a:solidFill>
            <a:ln w="9525">
              <a:noFill/>
              <a:round/>
              <a:headEnd/>
              <a:tailEnd/>
            </a:ln>
          </p:spPr>
          <p:txBody>
            <a:bodyPr>
              <a:prstTxWarp prst="textNoShape">
                <a:avLst/>
              </a:prstTxWarp>
            </a:bodyPr>
            <a:lstStyle/>
            <a:p>
              <a:endParaRPr lang="en-US"/>
            </a:p>
          </p:txBody>
        </p:sp>
        <p:grpSp>
          <p:nvGrpSpPr>
            <p:cNvPr id="3" name="Group 3"/>
            <p:cNvGrpSpPr>
              <a:grpSpLocks/>
            </p:cNvGrpSpPr>
            <p:nvPr/>
          </p:nvGrpSpPr>
          <p:grpSpPr bwMode="auto">
            <a:xfrm>
              <a:off x="685800" y="4953000"/>
              <a:ext cx="2952750" cy="1739900"/>
              <a:chOff x="816" y="2794"/>
              <a:chExt cx="1860" cy="1096"/>
            </a:xfrm>
          </p:grpSpPr>
          <p:sp>
            <p:nvSpPr>
              <p:cNvPr id="100361" name="Text Box 4"/>
              <p:cNvSpPr txBox="1">
                <a:spLocks noChangeArrowheads="1"/>
              </p:cNvSpPr>
              <p:nvPr/>
            </p:nvSpPr>
            <p:spPr bwMode="auto">
              <a:xfrm>
                <a:off x="816" y="2937"/>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139   123</a:t>
                </a:r>
              </a:p>
              <a:p>
                <a:r>
                  <a:rPr lang="en-US" sz="3600" b="1">
                    <a:solidFill>
                      <a:schemeClr val="accent2"/>
                    </a:solidFill>
                    <a:ea typeface="ＭＳ Ｐゴシック" pitchFamily="-107" charset="-128"/>
                    <a:cs typeface="ＭＳ Ｐゴシック" pitchFamily="-107" charset="-128"/>
                  </a:rPr>
                  <a:t> 6.6    17</a:t>
                </a:r>
              </a:p>
            </p:txBody>
          </p:sp>
          <p:sp>
            <p:nvSpPr>
              <p:cNvPr id="100362" name="Line 5"/>
              <p:cNvSpPr>
                <a:spLocks noChangeShapeType="1"/>
              </p:cNvSpPr>
              <p:nvPr/>
            </p:nvSpPr>
            <p:spPr bwMode="auto">
              <a:xfrm>
                <a:off x="864" y="3294"/>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00363" name="Line 6"/>
              <p:cNvSpPr>
                <a:spLocks noChangeShapeType="1"/>
              </p:cNvSpPr>
              <p:nvPr/>
            </p:nvSpPr>
            <p:spPr bwMode="auto">
              <a:xfrm rot="-5400000">
                <a:off x="1152" y="33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00364" name="Line 7"/>
              <p:cNvSpPr>
                <a:spLocks noChangeShapeType="1"/>
              </p:cNvSpPr>
              <p:nvPr/>
            </p:nvSpPr>
            <p:spPr bwMode="auto">
              <a:xfrm>
                <a:off x="2009" y="32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00365" name="Line 8"/>
              <p:cNvSpPr>
                <a:spLocks noChangeShapeType="1"/>
              </p:cNvSpPr>
              <p:nvPr/>
            </p:nvSpPr>
            <p:spPr bwMode="auto">
              <a:xfrm flipV="1">
                <a:off x="2016" y="30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00366" name="Rectangle 9"/>
              <p:cNvSpPr>
                <a:spLocks noChangeArrowheads="1"/>
              </p:cNvSpPr>
              <p:nvPr/>
            </p:nvSpPr>
            <p:spPr bwMode="auto">
              <a:xfrm>
                <a:off x="2200" y="2794"/>
                <a:ext cx="476" cy="1096"/>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21</a:t>
                </a:r>
              </a:p>
              <a:p>
                <a:r>
                  <a:rPr lang="en-US" sz="3600" b="1">
                    <a:solidFill>
                      <a:schemeClr val="accent2"/>
                    </a:solidFill>
                    <a:ea typeface="ＭＳ Ｐゴシック" pitchFamily="-107" charset="-128"/>
                    <a:cs typeface="ＭＳ Ｐゴシック" pitchFamily="-107" charset="-128"/>
                  </a:rPr>
                  <a:t/>
                </a:r>
                <a:br>
                  <a:rPr lang="en-US" sz="3600" b="1">
                    <a:solidFill>
                      <a:schemeClr val="accent2"/>
                    </a:solidFill>
                    <a:ea typeface="ＭＳ Ｐゴシック" pitchFamily="-107" charset="-128"/>
                    <a:cs typeface="ＭＳ Ｐゴシック" pitchFamily="-107" charset="-128"/>
                  </a:rPr>
                </a:br>
                <a:r>
                  <a:rPr lang="en-US" sz="3600" b="1">
                    <a:solidFill>
                      <a:schemeClr val="accent2"/>
                    </a:solidFill>
                    <a:ea typeface="ＭＳ Ｐゴシック" pitchFamily="-107" charset="-128"/>
                    <a:cs typeface="ＭＳ Ｐゴシック" pitchFamily="-107" charset="-128"/>
                  </a:rPr>
                  <a:t>1.2</a:t>
                </a:r>
                <a:endParaRPr lang="en-US">
                  <a:ea typeface="ＭＳ Ｐゴシック" pitchFamily="-107" charset="-128"/>
                  <a:cs typeface="ＭＳ Ｐゴシック" pitchFamily="-107" charset="-128"/>
                </a:endParaRPr>
              </a:p>
            </p:txBody>
          </p:sp>
        </p:grpSp>
        <p:sp>
          <p:nvSpPr>
            <p:cNvPr id="100359" name="Rectangle 10"/>
            <p:cNvSpPr>
              <a:spLocks noChangeArrowheads="1"/>
            </p:cNvSpPr>
            <p:nvPr/>
          </p:nvSpPr>
          <p:spPr bwMode="auto">
            <a:xfrm>
              <a:off x="4648200" y="5105400"/>
              <a:ext cx="3651250" cy="585787"/>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3600" b="1" dirty="0">
                  <a:solidFill>
                    <a:schemeClr val="accent2"/>
                  </a:solidFill>
                </a:rPr>
                <a:t>7.34 / </a:t>
              </a:r>
              <a:r>
                <a:rPr lang="en-US" sz="3600" b="1" dirty="0" smtClean="0">
                  <a:solidFill>
                    <a:schemeClr val="accent2"/>
                  </a:solidFill>
                </a:rPr>
                <a:t>38 / 92 / </a:t>
              </a:r>
              <a:r>
                <a:rPr lang="en-US" sz="3600" b="1" dirty="0">
                  <a:solidFill>
                    <a:schemeClr val="accent2"/>
                  </a:solidFill>
                </a:rPr>
                <a:t>16</a:t>
              </a:r>
            </a:p>
          </p:txBody>
        </p:sp>
        <p:sp>
          <p:nvSpPr>
            <p:cNvPr id="100360" name="Rectangle 11"/>
            <p:cNvSpPr>
              <a:spLocks noChangeArrowheads="1"/>
            </p:cNvSpPr>
            <p:nvPr/>
          </p:nvSpPr>
          <p:spPr bwMode="auto">
            <a:xfrm>
              <a:off x="4495800" y="5943600"/>
              <a:ext cx="3651250" cy="585788"/>
            </a:xfrm>
            <a:prstGeom prst="rect">
              <a:avLst/>
            </a:prstGeom>
            <a:noFill/>
            <a:ln w="9525">
              <a:noFill/>
              <a:miter lim="800000"/>
              <a:headEnd/>
              <a:tailEnd/>
            </a:ln>
          </p:spPr>
          <p:txBody>
            <a:bodyPr anchor="ctr">
              <a:prstTxWarp prst="textNoShape">
                <a:avLst/>
              </a:prstTxWarp>
              <a:spAutoFit/>
            </a:bodyPr>
            <a:lstStyle/>
            <a:p>
              <a:pPr algn="ctr">
                <a:lnSpc>
                  <a:spcPct val="90000"/>
                </a:lnSpc>
                <a:spcBef>
                  <a:spcPct val="50000"/>
                </a:spcBef>
                <a:buFont typeface="Times" pitchFamily="-107" charset="0"/>
                <a:buNone/>
              </a:pPr>
              <a:r>
                <a:rPr lang="en-US" sz="3600" b="1">
                  <a:solidFill>
                    <a:schemeClr val="accent2"/>
                  </a:solidFill>
                </a:rPr>
                <a:t>Albumin 1.8</a:t>
              </a: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dirty="0">
                <a:ea typeface="ＭＳ Ｐゴシック" pitchFamily="-107" charset="-128"/>
                <a:cs typeface="ＭＳ Ｐゴシック" pitchFamily="-107" charset="-128"/>
              </a:rPr>
              <a:t>Determine the primary disorder</a:t>
            </a:r>
          </a:p>
        </p:txBody>
      </p:sp>
      <p:sp>
        <p:nvSpPr>
          <p:cNvPr id="102403" name="Rectangle 3"/>
          <p:cNvSpPr>
            <a:spLocks noGrp="1" noChangeArrowheads="1"/>
          </p:cNvSpPr>
          <p:nvPr>
            <p:ph type="body" idx="1"/>
          </p:nvPr>
        </p:nvSpPr>
        <p:spPr>
          <a:xfrm>
            <a:off x="609600" y="2895600"/>
            <a:ext cx="7772400" cy="1600200"/>
          </a:xfrm>
          <a:solidFill>
            <a:schemeClr val="bg1"/>
          </a:solidFill>
        </p:spPr>
        <p:txBody>
          <a:bodyPr/>
          <a:lstStyle/>
          <a:p>
            <a:pPr marL="609600" indent="-609600" eaLnBrk="1" hangingPunct="1">
              <a:buFontTx/>
              <a:buAutoNum type="arabicPeriod"/>
            </a:pPr>
            <a:r>
              <a:rPr lang="en-US" sz="2000">
                <a:ea typeface="ＭＳ Ｐゴシック" pitchFamily="-107" charset="-128"/>
                <a:cs typeface="ＭＳ Ｐゴシック" pitchFamily="-107" charset="-128"/>
              </a:rPr>
              <a:t>Acidosis or alkalosis</a:t>
            </a:r>
          </a:p>
          <a:p>
            <a:pPr marL="990600" lvl="1" indent="-533400" eaLnBrk="1" hangingPunct="1"/>
            <a:r>
              <a:rPr lang="en-US" sz="1800"/>
              <a:t>If the pH is less than 7.4 it is acidosis</a:t>
            </a:r>
          </a:p>
          <a:p>
            <a:pPr marL="990600" lvl="1" indent="-533400" eaLnBrk="1" hangingPunct="1"/>
            <a:r>
              <a:rPr lang="en-US" sz="1800"/>
              <a:t>If the pH is greater than 7.4 it is alkalosis</a:t>
            </a:r>
          </a:p>
        </p:txBody>
      </p:sp>
      <p:sp>
        <p:nvSpPr>
          <p:cNvPr id="102404" name="Rectangle 4"/>
          <p:cNvSpPr>
            <a:spLocks noChangeArrowheads="1"/>
          </p:cNvSpPr>
          <p:nvPr/>
        </p:nvSpPr>
        <p:spPr bwMode="auto">
          <a:xfrm>
            <a:off x="609600" y="4495800"/>
            <a:ext cx="7772400" cy="2362200"/>
          </a:xfrm>
          <a:prstGeom prst="rect">
            <a:avLst/>
          </a:prstGeom>
          <a:noFill/>
          <a:ln w="9525">
            <a:noFill/>
            <a:miter lim="800000"/>
            <a:headEnd/>
            <a:tailEnd/>
          </a:ln>
        </p:spPr>
        <p:txBody>
          <a:bodyPr>
            <a:prstTxWarp prst="textNoShape">
              <a:avLst/>
            </a:prstTxWarp>
          </a:bodyPr>
          <a:lstStyle/>
          <a:p>
            <a:pPr marL="609600" indent="-609600" eaLnBrk="1" hangingPunct="1">
              <a:spcBef>
                <a:spcPct val="20000"/>
              </a:spcBef>
              <a:buFontTx/>
              <a:buAutoNum type="arabicPeriod" startAt="2"/>
            </a:pPr>
            <a:r>
              <a:rPr lang="en-US" sz="2000">
                <a:latin typeface="New Century Schlbk" pitchFamily="-46" charset="0"/>
              </a:rPr>
              <a:t>Determine if it is respiratory or metabolic</a:t>
            </a:r>
          </a:p>
          <a:p>
            <a:pPr marL="990600" lvl="1" indent="-533400" eaLnBrk="1" hangingPunct="1">
              <a:spcBef>
                <a:spcPct val="20000"/>
              </a:spcBef>
              <a:buFontTx/>
              <a:buChar char="–"/>
            </a:pPr>
            <a:r>
              <a:rPr lang="en-US" sz="1800">
                <a:latin typeface="New Century Schlbk" pitchFamily="-46" charset="0"/>
                <a:ea typeface="ＭＳ Ｐゴシック" pitchFamily="-107" charset="-128"/>
                <a:cs typeface="ＭＳ Ｐゴシック" pitchFamily="-107" charset="-128"/>
              </a:rPr>
              <a:t>If the pH, bicarbonate and pCO</a:t>
            </a:r>
            <a:r>
              <a:rPr lang="en-US" sz="1800" baseline="-25000">
                <a:latin typeface="New Century Schlbk" pitchFamily="-46" charset="0"/>
                <a:ea typeface="ＭＳ Ｐゴシック" pitchFamily="-107" charset="-128"/>
                <a:cs typeface="ＭＳ Ｐゴシック" pitchFamily="-107" charset="-128"/>
              </a:rPr>
              <a:t>2</a:t>
            </a:r>
            <a:r>
              <a:rPr lang="en-US" sz="1800">
                <a:latin typeface="New Century Schlbk" pitchFamily="-46" charset="0"/>
                <a:ea typeface="ＭＳ Ｐゴシック" pitchFamily="-107" charset="-128"/>
                <a:cs typeface="ＭＳ Ｐゴシック" pitchFamily="-107" charset="-128"/>
              </a:rPr>
              <a:t> all move in the same direction (up </a:t>
            </a:r>
            <a:r>
              <a:rPr lang="en-US" sz="1800" b="1" i="1">
                <a:latin typeface="New Century Schlbk" pitchFamily="-46" charset="0"/>
                <a:ea typeface="ＭＳ Ｐゴシック" pitchFamily="-107" charset="-128"/>
                <a:cs typeface="ＭＳ Ｐゴシック" pitchFamily="-107" charset="-128"/>
              </a:rPr>
              <a:t>or</a:t>
            </a:r>
            <a:r>
              <a:rPr lang="en-US" sz="1800">
                <a:latin typeface="New Century Schlbk" pitchFamily="-46" charset="0"/>
                <a:ea typeface="ＭＳ Ｐゴシック" pitchFamily="-107" charset="-128"/>
                <a:cs typeface="ＭＳ Ｐゴシック" pitchFamily="-107" charset="-128"/>
              </a:rPr>
              <a:t> down) it is metabolic</a:t>
            </a:r>
          </a:p>
          <a:p>
            <a:pPr marL="990600" lvl="1" indent="-533400" eaLnBrk="1" hangingPunct="1">
              <a:spcBef>
                <a:spcPct val="20000"/>
              </a:spcBef>
              <a:buFontTx/>
              <a:buChar char="–"/>
            </a:pPr>
            <a:r>
              <a:rPr lang="en-US" sz="1800">
                <a:latin typeface="New Century Schlbk" pitchFamily="-46" charset="0"/>
                <a:ea typeface="ＭＳ Ｐゴシック" pitchFamily="-107" charset="-128"/>
                <a:cs typeface="ＭＳ Ｐゴシック" pitchFamily="-107" charset="-128"/>
              </a:rPr>
              <a:t>If the pH, bicarbonate and pCO</a:t>
            </a:r>
            <a:r>
              <a:rPr lang="en-US" sz="1800" baseline="-25000">
                <a:latin typeface="New Century Schlbk" pitchFamily="-46" charset="0"/>
                <a:ea typeface="ＭＳ Ｐゴシック" pitchFamily="-107" charset="-128"/>
                <a:cs typeface="ＭＳ Ｐゴシック" pitchFamily="-107" charset="-128"/>
              </a:rPr>
              <a:t>2</a:t>
            </a:r>
            <a:r>
              <a:rPr lang="en-US" sz="1800">
                <a:latin typeface="New Century Schlbk" pitchFamily="-46" charset="0"/>
                <a:ea typeface="ＭＳ Ｐゴシック" pitchFamily="-107" charset="-128"/>
                <a:cs typeface="ＭＳ Ｐゴシック" pitchFamily="-107" charset="-128"/>
              </a:rPr>
              <a:t> move in discordant directions (up </a:t>
            </a:r>
            <a:r>
              <a:rPr lang="en-US" sz="1800" b="1" i="1">
                <a:latin typeface="New Century Schlbk" pitchFamily="-46" charset="0"/>
                <a:ea typeface="ＭＳ Ｐゴシック" pitchFamily="-107" charset="-128"/>
                <a:cs typeface="ＭＳ Ｐゴシック" pitchFamily="-107" charset="-128"/>
              </a:rPr>
              <a:t>and</a:t>
            </a:r>
            <a:r>
              <a:rPr lang="en-US" sz="1800">
                <a:latin typeface="New Century Schlbk" pitchFamily="-46" charset="0"/>
                <a:ea typeface="ＭＳ Ｐゴシック" pitchFamily="-107" charset="-128"/>
                <a:cs typeface="ＭＳ Ｐゴシック" pitchFamily="-107" charset="-128"/>
              </a:rPr>
              <a:t> down) it is respiratory</a:t>
            </a:r>
          </a:p>
        </p:txBody>
      </p:sp>
      <p:sp>
        <p:nvSpPr>
          <p:cNvPr id="416776" name="Rectangle 8"/>
          <p:cNvSpPr>
            <a:spLocks noChangeArrowheads="1"/>
          </p:cNvSpPr>
          <p:nvPr/>
        </p:nvSpPr>
        <p:spPr bwMode="auto">
          <a:xfrm>
            <a:off x="609600" y="2895600"/>
            <a:ext cx="7772400" cy="1600200"/>
          </a:xfrm>
          <a:prstGeom prst="rect">
            <a:avLst/>
          </a:prstGeom>
          <a:solidFill>
            <a:schemeClr val="bg1"/>
          </a:solidFill>
          <a:ln w="9525">
            <a:noFill/>
            <a:miter lim="800000"/>
            <a:headEnd/>
            <a:tailEnd/>
          </a:ln>
        </p:spPr>
        <p:txBody>
          <a:bodyPr>
            <a:prstTxWarp prst="textNoShape">
              <a:avLst/>
            </a:prstTxWarp>
          </a:bodyPr>
          <a:lstStyle/>
          <a:p>
            <a:pPr marL="609600" indent="-609600" eaLnBrk="1" hangingPunct="1">
              <a:spcBef>
                <a:spcPct val="20000"/>
              </a:spcBef>
              <a:buFontTx/>
              <a:buAutoNum type="arabicPeriod"/>
            </a:pPr>
            <a:r>
              <a:rPr lang="en-US" sz="2000">
                <a:latin typeface="New Century Schlbk" pitchFamily="-46" charset="0"/>
              </a:rPr>
              <a:t>Acidosis or alkalosis</a:t>
            </a:r>
          </a:p>
          <a:p>
            <a:pPr marL="990600" lvl="1" indent="-533400" eaLnBrk="1" hangingPunct="1">
              <a:spcBef>
                <a:spcPct val="20000"/>
              </a:spcBef>
              <a:buFontTx/>
              <a:buChar char="–"/>
            </a:pPr>
            <a:r>
              <a:rPr lang="en-US" sz="1800" b="1">
                <a:solidFill>
                  <a:srgbClr val="FF0000"/>
                </a:solidFill>
                <a:latin typeface="New Century Schlbk" pitchFamily="-46" charset="0"/>
                <a:ea typeface="ＭＳ Ｐゴシック" pitchFamily="-107" charset="-128"/>
                <a:cs typeface="ＭＳ Ｐゴシック" pitchFamily="-107" charset="-128"/>
              </a:rPr>
              <a:t>If the pH is less than 7.4 it is acidosis</a:t>
            </a:r>
          </a:p>
          <a:p>
            <a:pPr marL="990600" lvl="1" indent="-533400" eaLnBrk="1" hangingPunct="1">
              <a:spcBef>
                <a:spcPct val="20000"/>
              </a:spcBef>
              <a:buFontTx/>
              <a:buChar char="–"/>
            </a:pPr>
            <a:r>
              <a:rPr lang="en-US" sz="1800">
                <a:latin typeface="New Century Schlbk" pitchFamily="-46" charset="0"/>
                <a:ea typeface="ＭＳ Ｐゴシック" pitchFamily="-107" charset="-128"/>
                <a:cs typeface="ＭＳ Ｐゴシック" pitchFamily="-107" charset="-128"/>
              </a:rPr>
              <a:t>If the pH is greater than 7.4 it is alkalosis</a:t>
            </a:r>
          </a:p>
        </p:txBody>
      </p:sp>
      <p:sp>
        <p:nvSpPr>
          <p:cNvPr id="416777" name="AutoShape 9"/>
          <p:cNvSpPr>
            <a:spLocks noChangeArrowheads="1"/>
          </p:cNvSpPr>
          <p:nvPr/>
        </p:nvSpPr>
        <p:spPr bwMode="auto">
          <a:xfrm>
            <a:off x="1981200" y="1752600"/>
            <a:ext cx="457200" cy="990600"/>
          </a:xfrm>
          <a:prstGeom prst="downArrow">
            <a:avLst>
              <a:gd name="adj1" fmla="val 50000"/>
              <a:gd name="adj2" fmla="val 54167"/>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416778" name="AutoShape 10"/>
          <p:cNvSpPr>
            <a:spLocks noChangeArrowheads="1"/>
          </p:cNvSpPr>
          <p:nvPr/>
        </p:nvSpPr>
        <p:spPr bwMode="auto">
          <a:xfrm>
            <a:off x="3581400" y="1752600"/>
            <a:ext cx="457200" cy="990600"/>
          </a:xfrm>
          <a:prstGeom prst="downArrow">
            <a:avLst>
              <a:gd name="adj1" fmla="val 50000"/>
              <a:gd name="adj2" fmla="val 54167"/>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416779" name="AutoShape 11"/>
          <p:cNvSpPr>
            <a:spLocks noChangeArrowheads="1"/>
          </p:cNvSpPr>
          <p:nvPr/>
        </p:nvSpPr>
        <p:spPr bwMode="auto">
          <a:xfrm>
            <a:off x="6096000" y="1752600"/>
            <a:ext cx="457200" cy="990600"/>
          </a:xfrm>
          <a:prstGeom prst="downArrow">
            <a:avLst>
              <a:gd name="adj1" fmla="val 50000"/>
              <a:gd name="adj2" fmla="val 54167"/>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grpSp>
        <p:nvGrpSpPr>
          <p:cNvPr id="2" name="Group 12"/>
          <p:cNvGrpSpPr>
            <a:grpSpLocks/>
          </p:cNvGrpSpPr>
          <p:nvPr/>
        </p:nvGrpSpPr>
        <p:grpSpPr bwMode="auto">
          <a:xfrm>
            <a:off x="1765300" y="1774826"/>
            <a:ext cx="5702300" cy="1023938"/>
            <a:chOff x="1104" y="1584"/>
            <a:chExt cx="3592" cy="645"/>
          </a:xfrm>
        </p:grpSpPr>
        <p:sp>
          <p:nvSpPr>
            <p:cNvPr id="102413" name="Text Box 13"/>
            <p:cNvSpPr txBox="1">
              <a:spLocks noChangeArrowheads="1"/>
            </p:cNvSpPr>
            <p:nvPr/>
          </p:nvSpPr>
          <p:spPr bwMode="auto">
            <a:xfrm>
              <a:off x="1104" y="1584"/>
              <a:ext cx="3552" cy="523"/>
            </a:xfrm>
            <a:prstGeom prst="rect">
              <a:avLst/>
            </a:prstGeom>
            <a:noFill/>
            <a:ln w="9525">
              <a:noFill/>
              <a:miter lim="800000"/>
              <a:headEnd/>
              <a:tailEnd/>
            </a:ln>
          </p:spPr>
          <p:txBody>
            <a:bodyPr>
              <a:prstTxWarp prst="textNoShape">
                <a:avLst/>
              </a:prstTxWarp>
              <a:spAutoFit/>
            </a:bodyPr>
            <a:lstStyle/>
            <a:p>
              <a:pPr>
                <a:spcBef>
                  <a:spcPct val="50000"/>
                </a:spcBef>
              </a:pPr>
              <a:r>
                <a:rPr lang="en-US" sz="4800" b="1" dirty="0" smtClean="0">
                  <a:solidFill>
                    <a:schemeClr val="accent2"/>
                  </a:solidFill>
                </a:rPr>
                <a:t>7.28  / 38  </a:t>
              </a:r>
              <a:r>
                <a:rPr lang="en-US" sz="4800" b="1" dirty="0">
                  <a:solidFill>
                    <a:schemeClr val="accent2"/>
                  </a:solidFill>
                </a:rPr>
                <a:t>/ </a:t>
              </a:r>
              <a:r>
                <a:rPr lang="en-US" sz="4800" b="1" dirty="0" smtClean="0">
                  <a:solidFill>
                    <a:schemeClr val="accent2"/>
                  </a:solidFill>
                </a:rPr>
                <a:t> 92  </a:t>
              </a:r>
              <a:r>
                <a:rPr lang="en-US" sz="4800" b="1" dirty="0">
                  <a:solidFill>
                    <a:schemeClr val="accent2"/>
                  </a:solidFill>
                </a:rPr>
                <a:t>/  </a:t>
              </a:r>
              <a:r>
                <a:rPr lang="en-US" sz="4800" b="1" dirty="0" smtClean="0">
                  <a:solidFill>
                    <a:schemeClr val="accent2"/>
                  </a:solidFill>
                </a:rPr>
                <a:t>16</a:t>
              </a:r>
              <a:endParaRPr lang="en-US" sz="4800" b="1" dirty="0">
                <a:solidFill>
                  <a:schemeClr val="accent2"/>
                </a:solidFill>
              </a:endParaRPr>
            </a:p>
          </p:txBody>
        </p:sp>
        <p:sp>
          <p:nvSpPr>
            <p:cNvPr id="102414" name="Text Box 14"/>
            <p:cNvSpPr txBox="1">
              <a:spLocks noChangeArrowheads="1"/>
            </p:cNvSpPr>
            <p:nvPr/>
          </p:nvSpPr>
          <p:spPr bwMode="auto">
            <a:xfrm>
              <a:off x="1200" y="2016"/>
              <a:ext cx="3496" cy="21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600" b="1" dirty="0" smtClean="0">
                  <a:solidFill>
                    <a:schemeClr val="accent2"/>
                  </a:solidFill>
                </a:rPr>
                <a:t>     pH            /      pCO2       </a:t>
              </a:r>
              <a:r>
                <a:rPr lang="en-US" sz="1600" b="1" dirty="0">
                  <a:solidFill>
                    <a:schemeClr val="accent2"/>
                  </a:solidFill>
                </a:rPr>
                <a:t>/  </a:t>
              </a:r>
              <a:r>
                <a:rPr lang="en-US" sz="1600" b="1" dirty="0" smtClean="0">
                  <a:solidFill>
                    <a:schemeClr val="accent2"/>
                  </a:solidFill>
                </a:rPr>
                <a:t>	     pO</a:t>
              </a:r>
              <a:r>
                <a:rPr lang="en-US" sz="1600" b="1" baseline="-25000" dirty="0" smtClean="0">
                  <a:solidFill>
                    <a:schemeClr val="accent2"/>
                  </a:solidFill>
                </a:rPr>
                <a:t>2     </a:t>
              </a:r>
              <a:r>
                <a:rPr lang="en-US" sz="1600" b="1" dirty="0" smtClean="0">
                  <a:solidFill>
                    <a:schemeClr val="accent2"/>
                  </a:solidFill>
                </a:rPr>
                <a:t>      </a:t>
              </a:r>
              <a:r>
                <a:rPr lang="en-US" sz="1600" b="1" dirty="0">
                  <a:solidFill>
                    <a:schemeClr val="accent2"/>
                  </a:solidFill>
                </a:rPr>
                <a:t>/          HCO</a:t>
              </a:r>
              <a:r>
                <a:rPr lang="en-US" sz="1600" b="1" baseline="-25000" dirty="0">
                  <a:solidFill>
                    <a:schemeClr val="accent2"/>
                  </a:solidFill>
                </a:rPr>
                <a:t>3</a:t>
              </a:r>
              <a:endParaRPr lang="en-US" sz="1600" b="1" dirty="0">
                <a:solidFill>
                  <a:schemeClr val="accent2"/>
                </a:solidFill>
              </a:endParaRPr>
            </a:p>
          </p:txBody>
        </p:sp>
      </p:grpSp>
      <p:sp>
        <p:nvSpPr>
          <p:cNvPr id="416783" name="Rectangle 15"/>
          <p:cNvSpPr>
            <a:spLocks noChangeArrowheads="1"/>
          </p:cNvSpPr>
          <p:nvPr/>
        </p:nvSpPr>
        <p:spPr bwMode="auto">
          <a:xfrm>
            <a:off x="609600" y="4495800"/>
            <a:ext cx="7772400" cy="2362200"/>
          </a:xfrm>
          <a:prstGeom prst="rect">
            <a:avLst/>
          </a:prstGeom>
          <a:solidFill>
            <a:srgbClr val="FFFFFF"/>
          </a:solidFill>
          <a:ln w="9525">
            <a:noFill/>
            <a:miter lim="800000"/>
            <a:headEnd/>
            <a:tailEnd/>
          </a:ln>
        </p:spPr>
        <p:txBody>
          <a:bodyPr>
            <a:prstTxWarp prst="textNoShape">
              <a:avLst/>
            </a:prstTxWarp>
          </a:bodyPr>
          <a:lstStyle/>
          <a:p>
            <a:pPr marL="609600" indent="-609600" eaLnBrk="1" hangingPunct="1">
              <a:spcBef>
                <a:spcPct val="20000"/>
              </a:spcBef>
              <a:buFontTx/>
              <a:buAutoNum type="arabicPeriod" startAt="2"/>
            </a:pPr>
            <a:r>
              <a:rPr lang="en-US" sz="2000" dirty="0">
                <a:latin typeface="New Century Schlbk" pitchFamily="-46" charset="0"/>
              </a:rPr>
              <a:t>Determine if it is respiratory or metabolic</a:t>
            </a:r>
          </a:p>
          <a:p>
            <a:pPr marL="990600" lvl="1" indent="-533400" eaLnBrk="1" hangingPunct="1">
              <a:spcBef>
                <a:spcPct val="20000"/>
              </a:spcBef>
              <a:buFontTx/>
              <a:buChar char="–"/>
            </a:pPr>
            <a:r>
              <a:rPr lang="en-US" sz="1800" dirty="0">
                <a:solidFill>
                  <a:srgbClr val="FF0000"/>
                </a:solidFill>
                <a:latin typeface="New Century Schlbk" pitchFamily="-46" charset="0"/>
                <a:ea typeface="ＭＳ Ｐゴシック" pitchFamily="-107" charset="-128"/>
                <a:cs typeface="ＭＳ Ｐゴシック" pitchFamily="-107" charset="-128"/>
              </a:rPr>
              <a:t>If</a:t>
            </a:r>
            <a:r>
              <a:rPr lang="en-US" sz="1800" dirty="0">
                <a:latin typeface="New Century Schlbk" pitchFamily="-46" charset="0"/>
                <a:ea typeface="ＭＳ Ｐゴシック" pitchFamily="-107" charset="-128"/>
                <a:cs typeface="ＭＳ Ｐゴシック" pitchFamily="-107" charset="-128"/>
              </a:rPr>
              <a:t> </a:t>
            </a:r>
            <a:r>
              <a:rPr lang="en-US" sz="1800" dirty="0">
                <a:solidFill>
                  <a:srgbClr val="FF0000"/>
                </a:solidFill>
                <a:latin typeface="New Century Schlbk" pitchFamily="-46" charset="0"/>
                <a:ea typeface="ＭＳ Ｐゴシック" pitchFamily="-107" charset="-128"/>
                <a:cs typeface="ＭＳ Ｐゴシック" pitchFamily="-107" charset="-128"/>
              </a:rPr>
              <a:t>the pH, bicarbonate and pCO</a:t>
            </a:r>
            <a:r>
              <a:rPr lang="en-US" sz="1800" baseline="-25000" dirty="0">
                <a:solidFill>
                  <a:srgbClr val="FF0000"/>
                </a:solidFill>
                <a:latin typeface="New Century Schlbk" pitchFamily="-46" charset="0"/>
                <a:ea typeface="ＭＳ Ｐゴシック" pitchFamily="-107" charset="-128"/>
                <a:cs typeface="ＭＳ Ｐゴシック" pitchFamily="-107" charset="-128"/>
              </a:rPr>
              <a:t>2</a:t>
            </a:r>
            <a:r>
              <a:rPr lang="en-US" sz="1800" dirty="0">
                <a:solidFill>
                  <a:srgbClr val="FF0000"/>
                </a:solidFill>
                <a:latin typeface="New Century Schlbk" pitchFamily="-46" charset="0"/>
                <a:ea typeface="ＭＳ Ｐゴシック" pitchFamily="-107" charset="-128"/>
                <a:cs typeface="ＭＳ Ｐゴシック" pitchFamily="-107" charset="-128"/>
              </a:rPr>
              <a:t> all move in the same direction (up </a:t>
            </a:r>
            <a:r>
              <a:rPr lang="en-US" sz="1800" b="1" i="1" dirty="0">
                <a:solidFill>
                  <a:srgbClr val="FF0000"/>
                </a:solidFill>
                <a:latin typeface="New Century Schlbk" pitchFamily="-46" charset="0"/>
                <a:ea typeface="ＭＳ Ｐゴシック" pitchFamily="-107" charset="-128"/>
                <a:cs typeface="ＭＳ Ｐゴシック" pitchFamily="-107" charset="-128"/>
              </a:rPr>
              <a:t>or </a:t>
            </a:r>
            <a:r>
              <a:rPr lang="en-US" sz="1800" dirty="0">
                <a:solidFill>
                  <a:srgbClr val="FF0000"/>
                </a:solidFill>
                <a:latin typeface="New Century Schlbk" pitchFamily="-46" charset="0"/>
                <a:ea typeface="ＭＳ Ｐゴシック" pitchFamily="-107" charset="-128"/>
                <a:cs typeface="ＭＳ Ｐゴシック" pitchFamily="-107" charset="-128"/>
              </a:rPr>
              <a:t>down) it is metabolic</a:t>
            </a:r>
            <a:endParaRPr lang="en-US" sz="1800" dirty="0">
              <a:latin typeface="New Century Schlbk" pitchFamily="-46" charset="0"/>
              <a:ea typeface="ＭＳ Ｐゴシック" pitchFamily="-107" charset="-128"/>
              <a:cs typeface="ＭＳ Ｐゴシック" pitchFamily="-107" charset="-128"/>
            </a:endParaRPr>
          </a:p>
          <a:p>
            <a:pPr marL="990600" lvl="1" indent="-533400" eaLnBrk="1" hangingPunct="1">
              <a:spcBef>
                <a:spcPct val="20000"/>
              </a:spcBef>
              <a:buFontTx/>
              <a:buChar char="–"/>
            </a:pPr>
            <a:r>
              <a:rPr lang="en-US" sz="1800" dirty="0">
                <a:latin typeface="New Century Schlbk" pitchFamily="-46" charset="0"/>
                <a:ea typeface="ＭＳ Ｐゴシック" pitchFamily="-107" charset="-128"/>
                <a:cs typeface="ＭＳ Ｐゴシック" pitchFamily="-107" charset="-128"/>
              </a:rPr>
              <a:t>If the pH, bicarbonate and pCO</a:t>
            </a:r>
            <a:r>
              <a:rPr lang="en-US" sz="1800" baseline="-25000" dirty="0">
                <a:latin typeface="New Century Schlbk" pitchFamily="-46" charset="0"/>
                <a:ea typeface="ＭＳ Ｐゴシック" pitchFamily="-107" charset="-128"/>
                <a:cs typeface="ＭＳ Ｐゴシック" pitchFamily="-107" charset="-128"/>
              </a:rPr>
              <a:t>2</a:t>
            </a:r>
            <a:r>
              <a:rPr lang="en-US" sz="1800" dirty="0">
                <a:latin typeface="New Century Schlbk" pitchFamily="-46" charset="0"/>
                <a:ea typeface="ＭＳ Ｐゴシック" pitchFamily="-107" charset="-128"/>
                <a:cs typeface="ＭＳ Ｐゴシック" pitchFamily="-107" charset="-128"/>
              </a:rPr>
              <a:t> move in discordant directions (up </a:t>
            </a:r>
            <a:r>
              <a:rPr lang="en-US" sz="1800" b="1" i="1" dirty="0">
                <a:latin typeface="New Century Schlbk" pitchFamily="-46" charset="0"/>
                <a:ea typeface="ＭＳ Ｐゴシック" pitchFamily="-107" charset="-128"/>
                <a:cs typeface="ＭＳ Ｐゴシック" pitchFamily="-107" charset="-128"/>
              </a:rPr>
              <a:t>and </a:t>
            </a:r>
            <a:r>
              <a:rPr lang="en-US" sz="1800" dirty="0">
                <a:latin typeface="New Century Schlbk" pitchFamily="-46" charset="0"/>
                <a:ea typeface="ＭＳ Ｐゴシック" pitchFamily="-107" charset="-128"/>
                <a:cs typeface="ＭＳ Ｐゴシック" pitchFamily="-107" charset="-128"/>
              </a:rPr>
              <a:t>down) it is respiratory</a:t>
            </a:r>
          </a:p>
        </p:txBody>
      </p:sp>
      <p:sp>
        <p:nvSpPr>
          <p:cNvPr id="416784" name="Text Box 16"/>
          <p:cNvSpPr txBox="1">
            <a:spLocks noChangeArrowheads="1"/>
          </p:cNvSpPr>
          <p:nvPr/>
        </p:nvSpPr>
        <p:spPr bwMode="auto">
          <a:xfrm>
            <a:off x="304800" y="2971800"/>
            <a:ext cx="8610600" cy="3746500"/>
          </a:xfrm>
          <a:prstGeom prst="rect">
            <a:avLst/>
          </a:prstGeom>
          <a:solidFill>
            <a:schemeClr val="bg1"/>
          </a:solidFill>
          <a:ln w="9525">
            <a:noFill/>
            <a:miter lim="800000"/>
            <a:headEnd/>
            <a:tailEnd/>
          </a:ln>
        </p:spPr>
        <p:txBody>
          <a:bodyPr>
            <a:prstTxWarp prst="textNoShape">
              <a:avLst/>
            </a:prstTxWarp>
            <a:spAutoFit/>
          </a:bodyPr>
          <a:lstStyle/>
          <a:p>
            <a:pPr algn="ctr">
              <a:spcBef>
                <a:spcPct val="50000"/>
              </a:spcBef>
            </a:pPr>
            <a:endParaRPr lang="en-US" i="1" dirty="0"/>
          </a:p>
          <a:p>
            <a:pPr algn="ctr">
              <a:spcBef>
                <a:spcPct val="50000"/>
              </a:spcBef>
            </a:pPr>
            <a:endParaRPr lang="en-US" i="1" dirty="0"/>
          </a:p>
          <a:p>
            <a:pPr algn="ctr">
              <a:spcBef>
                <a:spcPct val="50000"/>
              </a:spcBef>
            </a:pPr>
            <a:r>
              <a:rPr lang="en-US" sz="4800" i="1" dirty="0"/>
              <a:t>Metabolic Acidosis</a:t>
            </a:r>
            <a:endParaRPr lang="en-US" i="1" dirty="0"/>
          </a:p>
          <a:p>
            <a:pPr algn="ctr">
              <a:spcBef>
                <a:spcPct val="50000"/>
              </a:spcBef>
            </a:pPr>
            <a:endParaRPr lang="en-US" i="1" dirty="0"/>
          </a:p>
          <a:p>
            <a:pPr algn="ctr">
              <a:spcBef>
                <a:spcPct val="50000"/>
              </a:spcBef>
            </a:pPr>
            <a:endParaRPr lang="en-US" i="1" dirty="0"/>
          </a:p>
          <a:p>
            <a:pPr algn="ctr">
              <a:spcBef>
                <a:spcPct val="50000"/>
              </a:spcBef>
            </a:pPr>
            <a:endParaRPr lang="en-US" i="1" dirty="0"/>
          </a:p>
        </p:txBody>
      </p:sp>
      <p:sp>
        <p:nvSpPr>
          <p:cNvPr id="102415" name="Text Box 6"/>
          <p:cNvSpPr txBox="1">
            <a:spLocks noChangeArrowheads="1"/>
          </p:cNvSpPr>
          <p:nvPr/>
        </p:nvSpPr>
        <p:spPr bwMode="auto">
          <a:xfrm>
            <a:off x="1763455" y="1774312"/>
            <a:ext cx="1371600" cy="82391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4800" b="1" dirty="0" smtClean="0">
                <a:solidFill>
                  <a:srgbClr val="FF0000"/>
                </a:solidFill>
              </a:rPr>
              <a:t>7.28</a:t>
            </a:r>
            <a:endParaRPr lang="en-US" sz="4800" b="1" dirty="0">
              <a:solidFill>
                <a:schemeClr val="accent2"/>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15"/>
                                        </p:tgtEl>
                                        <p:attrNameLst>
                                          <p:attrName>style.visibility</p:attrName>
                                        </p:attrNameLst>
                                      </p:cBhvr>
                                      <p:to>
                                        <p:strVal val="visible"/>
                                      </p:to>
                                    </p:set>
                                    <p:animEffect transition="in" filter="fade">
                                      <p:cBhvr>
                                        <p:cTn id="7" dur="1000"/>
                                        <p:tgtEl>
                                          <p:spTgt spid="1024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6776"/>
                                        </p:tgtEl>
                                        <p:attrNameLst>
                                          <p:attrName>style.visibility</p:attrName>
                                        </p:attrNameLst>
                                      </p:cBhvr>
                                      <p:to>
                                        <p:strVal val="visible"/>
                                      </p:to>
                                    </p:set>
                                    <p:animEffect transition="in" filter="fade">
                                      <p:cBhvr>
                                        <p:cTn id="12" dur="500"/>
                                        <p:tgtEl>
                                          <p:spTgt spid="4167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416777"/>
                                        </p:tgtEl>
                                        <p:attrNameLst>
                                          <p:attrName>style.visibility</p:attrName>
                                        </p:attrNameLst>
                                      </p:cBhvr>
                                      <p:to>
                                        <p:strVal val="visible"/>
                                      </p:to>
                                    </p:set>
                                    <p:anim calcmode="lin" valueType="num">
                                      <p:cBhvr additive="base">
                                        <p:cTn id="17" dur="1000" fill="hold"/>
                                        <p:tgtEl>
                                          <p:spTgt spid="416777"/>
                                        </p:tgtEl>
                                        <p:attrNameLst>
                                          <p:attrName>ppt_x</p:attrName>
                                        </p:attrNameLst>
                                      </p:cBhvr>
                                      <p:tavLst>
                                        <p:tav tm="0">
                                          <p:val>
                                            <p:strVal val="#ppt_x"/>
                                          </p:val>
                                        </p:tav>
                                        <p:tav tm="100000">
                                          <p:val>
                                            <p:strVal val="#ppt_x"/>
                                          </p:val>
                                        </p:tav>
                                      </p:tavLst>
                                    </p:anim>
                                    <p:anim calcmode="lin" valueType="num">
                                      <p:cBhvr additive="base">
                                        <p:cTn id="18" dur="1000" fill="hold"/>
                                        <p:tgtEl>
                                          <p:spTgt spid="41677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416778"/>
                                        </p:tgtEl>
                                        <p:attrNameLst>
                                          <p:attrName>style.visibility</p:attrName>
                                        </p:attrNameLst>
                                      </p:cBhvr>
                                      <p:to>
                                        <p:strVal val="visible"/>
                                      </p:to>
                                    </p:set>
                                    <p:anim calcmode="lin" valueType="num">
                                      <p:cBhvr additive="base">
                                        <p:cTn id="21" dur="1000" fill="hold"/>
                                        <p:tgtEl>
                                          <p:spTgt spid="416778"/>
                                        </p:tgtEl>
                                        <p:attrNameLst>
                                          <p:attrName>ppt_x</p:attrName>
                                        </p:attrNameLst>
                                      </p:cBhvr>
                                      <p:tavLst>
                                        <p:tav tm="0">
                                          <p:val>
                                            <p:strVal val="#ppt_x"/>
                                          </p:val>
                                        </p:tav>
                                        <p:tav tm="100000">
                                          <p:val>
                                            <p:strVal val="#ppt_x"/>
                                          </p:val>
                                        </p:tav>
                                      </p:tavLst>
                                    </p:anim>
                                    <p:anim calcmode="lin" valueType="num">
                                      <p:cBhvr additive="base">
                                        <p:cTn id="22" dur="1000" fill="hold"/>
                                        <p:tgtEl>
                                          <p:spTgt spid="416778"/>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416779"/>
                                        </p:tgtEl>
                                        <p:attrNameLst>
                                          <p:attrName>style.visibility</p:attrName>
                                        </p:attrNameLst>
                                      </p:cBhvr>
                                      <p:to>
                                        <p:strVal val="visible"/>
                                      </p:to>
                                    </p:set>
                                    <p:anim calcmode="lin" valueType="num">
                                      <p:cBhvr additive="base">
                                        <p:cTn id="25" dur="1000" fill="hold"/>
                                        <p:tgtEl>
                                          <p:spTgt spid="416779"/>
                                        </p:tgtEl>
                                        <p:attrNameLst>
                                          <p:attrName>ppt_x</p:attrName>
                                        </p:attrNameLst>
                                      </p:cBhvr>
                                      <p:tavLst>
                                        <p:tav tm="0">
                                          <p:val>
                                            <p:strVal val="#ppt_x"/>
                                          </p:val>
                                        </p:tav>
                                        <p:tav tm="100000">
                                          <p:val>
                                            <p:strVal val="#ppt_x"/>
                                          </p:val>
                                        </p:tav>
                                      </p:tavLst>
                                    </p:anim>
                                    <p:anim calcmode="lin" valueType="num">
                                      <p:cBhvr additive="base">
                                        <p:cTn id="26" dur="1000" fill="hold"/>
                                        <p:tgtEl>
                                          <p:spTgt spid="41677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16783"/>
                                        </p:tgtEl>
                                        <p:attrNameLst>
                                          <p:attrName>style.visibility</p:attrName>
                                        </p:attrNameLst>
                                      </p:cBhvr>
                                      <p:to>
                                        <p:strVal val="visible"/>
                                      </p:to>
                                    </p:set>
                                    <p:animEffect transition="in" filter="wipe(left)">
                                      <p:cBhvr>
                                        <p:cTn id="31" dur="1000"/>
                                        <p:tgtEl>
                                          <p:spTgt spid="41678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16784"/>
                                        </p:tgtEl>
                                        <p:attrNameLst>
                                          <p:attrName>style.visibility</p:attrName>
                                        </p:attrNameLst>
                                      </p:cBhvr>
                                      <p:to>
                                        <p:strVal val="visible"/>
                                      </p:to>
                                    </p:set>
                                    <p:animEffect transition="in" filter="fade">
                                      <p:cBhvr>
                                        <p:cTn id="36" dur="500"/>
                                        <p:tgtEl>
                                          <p:spTgt spid="416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6" grpId="0" animBg="1" autoUpdateAnimBg="0"/>
      <p:bldP spid="416777" grpId="0" animBg="1"/>
      <p:bldP spid="416778" grpId="0" animBg="1"/>
      <p:bldP spid="416779" grpId="0" animBg="1"/>
      <p:bldP spid="416783" grpId="0" animBg="1"/>
      <p:bldP spid="416784" grpId="0" animBg="1"/>
      <p:bldP spid="10241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Turn Arrow 11"/>
          <p:cNvSpPr/>
          <p:nvPr/>
        </p:nvSpPr>
        <p:spPr bwMode="auto">
          <a:xfrm rot="5400000">
            <a:off x="4038600" y="3733800"/>
            <a:ext cx="2438400" cy="1524000"/>
          </a:xfrm>
          <a:prstGeom prst="uturnArrow">
            <a:avLst>
              <a:gd name="adj1" fmla="val 19302"/>
              <a:gd name="adj2" fmla="val 25000"/>
              <a:gd name="adj3" fmla="val 25000"/>
              <a:gd name="adj4" fmla="val 43750"/>
              <a:gd name="adj5" fmla="val 100000"/>
            </a:avLst>
          </a:prstGeom>
          <a:solidFill>
            <a:srgbClr val="A3A3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418825" name="Oval 9"/>
          <p:cNvSpPr>
            <a:spLocks noChangeArrowheads="1"/>
          </p:cNvSpPr>
          <p:nvPr/>
        </p:nvSpPr>
        <p:spPr bwMode="auto">
          <a:xfrm>
            <a:off x="4092575" y="2884488"/>
            <a:ext cx="1165225" cy="1165225"/>
          </a:xfrm>
          <a:prstGeom prst="ellipse">
            <a:avLst/>
          </a:prstGeom>
          <a:solidFill>
            <a:schemeClr val="accent2">
              <a:lumMod val="40000"/>
              <a:lumOff val="60000"/>
            </a:schemeClr>
          </a:solidFill>
          <a:ln w="9525">
            <a:noFill/>
            <a:round/>
            <a:headEnd/>
            <a:tailEnd/>
          </a:ln>
        </p:spPr>
        <p:txBody>
          <a:bodyPr wrap="none" anchor="ctr">
            <a:prstTxWarp prst="textNoShape">
              <a:avLst/>
            </a:prstTxWarp>
          </a:bodyPr>
          <a:lstStyle/>
          <a:p>
            <a:endParaRPr lang="en-US"/>
          </a:p>
        </p:txBody>
      </p:sp>
      <p:sp>
        <p:nvSpPr>
          <p:cNvPr id="104450" name="Rectangle 2"/>
          <p:cNvSpPr>
            <a:spLocks noGrp="1" noChangeArrowheads="1"/>
          </p:cNvSpPr>
          <p:nvPr>
            <p:ph type="body" idx="1"/>
          </p:nvPr>
        </p:nvSpPr>
        <p:spPr>
          <a:xfrm>
            <a:off x="685800" y="1905000"/>
            <a:ext cx="7772400" cy="4724400"/>
          </a:xfrm>
        </p:spPr>
        <p:txBody>
          <a:bodyPr/>
          <a:lstStyle/>
          <a:p>
            <a:pPr eaLnBrk="1" hangingPunct="1">
              <a:lnSpc>
                <a:spcPct val="90000"/>
              </a:lnSpc>
            </a:pPr>
            <a:endParaRPr lang="en-US" dirty="0">
              <a:ea typeface="ＭＳ Ｐゴシック" pitchFamily="-107" charset="-128"/>
              <a:cs typeface="ＭＳ Ｐゴシック" pitchFamily="-107" charset="-128"/>
            </a:endParaRPr>
          </a:p>
          <a:p>
            <a:pPr eaLnBrk="1" hangingPunct="1">
              <a:lnSpc>
                <a:spcPct val="90000"/>
              </a:lnSpc>
            </a:pPr>
            <a:endParaRPr lang="en-US" dirty="0">
              <a:ea typeface="ＭＳ Ｐゴシック" pitchFamily="-107" charset="-128"/>
              <a:cs typeface="ＭＳ Ｐゴシック" pitchFamily="-107" charset="-128"/>
            </a:endParaRPr>
          </a:p>
          <a:p>
            <a:pPr eaLnBrk="1" hangingPunct="1">
              <a:lnSpc>
                <a:spcPct val="90000"/>
              </a:lnSpc>
            </a:pPr>
            <a:endParaRPr lang="en-US" dirty="0">
              <a:ea typeface="ＭＳ Ｐゴシック" pitchFamily="-107" charset="-128"/>
              <a:cs typeface="ＭＳ Ｐゴシック" pitchFamily="-107" charset="-128"/>
            </a:endParaRPr>
          </a:p>
          <a:p>
            <a:pPr eaLnBrk="1" hangingPunct="1">
              <a:lnSpc>
                <a:spcPct val="90000"/>
              </a:lnSpc>
            </a:pPr>
            <a:endParaRPr lang="en-US" dirty="0">
              <a:ea typeface="ＭＳ Ｐゴシック" pitchFamily="-107" charset="-128"/>
              <a:cs typeface="ＭＳ Ｐゴシック" pitchFamily="-107" charset="-128"/>
            </a:endParaRPr>
          </a:p>
          <a:p>
            <a:pPr eaLnBrk="1" hangingPunct="1">
              <a:lnSpc>
                <a:spcPct val="90000"/>
              </a:lnSpc>
            </a:pPr>
            <a:endParaRPr lang="en-US" dirty="0">
              <a:latin typeface="Times" pitchFamily="-107" charset="0"/>
              <a:ea typeface="ＭＳ Ｐゴシック" pitchFamily="-107" charset="-128"/>
              <a:cs typeface="ＭＳ Ｐゴシック" pitchFamily="-107" charset="-128"/>
            </a:endParaRPr>
          </a:p>
          <a:p>
            <a:pPr eaLnBrk="1" hangingPunct="1">
              <a:lnSpc>
                <a:spcPct val="90000"/>
              </a:lnSpc>
            </a:pPr>
            <a:endParaRPr lang="en-US" dirty="0">
              <a:latin typeface="Times" pitchFamily="-107" charset="0"/>
              <a:ea typeface="ＭＳ Ｐゴシック" pitchFamily="-107" charset="-128"/>
              <a:cs typeface="ＭＳ Ｐゴシック" pitchFamily="-107" charset="-128"/>
            </a:endParaRPr>
          </a:p>
          <a:p>
            <a:pPr eaLnBrk="1" hangingPunct="1">
              <a:lnSpc>
                <a:spcPct val="90000"/>
              </a:lnSpc>
            </a:pPr>
            <a:endParaRPr lang="en-US" dirty="0">
              <a:latin typeface="Times" pitchFamily="-107" charset="0"/>
              <a:ea typeface="ＭＳ Ｐゴシック" pitchFamily="-107" charset="-128"/>
              <a:cs typeface="ＭＳ Ｐゴシック" pitchFamily="-107" charset="-128"/>
            </a:endParaRPr>
          </a:p>
          <a:p>
            <a:pPr lvl="1" eaLnBrk="1" hangingPunct="1">
              <a:lnSpc>
                <a:spcPct val="90000"/>
              </a:lnSpc>
            </a:pPr>
            <a:r>
              <a:rPr lang="en-US" sz="2400" dirty="0">
                <a:latin typeface="Times" pitchFamily="-107" charset="0"/>
              </a:rPr>
              <a:t>Expected pCO</a:t>
            </a:r>
            <a:r>
              <a:rPr lang="en-US" sz="2400" baseline="-25000" dirty="0">
                <a:latin typeface="Times" pitchFamily="-107" charset="0"/>
              </a:rPr>
              <a:t>2</a:t>
            </a:r>
            <a:r>
              <a:rPr lang="en-US" sz="2400" dirty="0">
                <a:latin typeface="Times" pitchFamily="-107" charset="0"/>
              </a:rPr>
              <a:t> = (1.5 </a:t>
            </a:r>
            <a:r>
              <a:rPr lang="en-US" sz="2400" dirty="0" err="1">
                <a:latin typeface="Times" pitchFamily="-107" charset="0"/>
              </a:rPr>
              <a:t>x</a:t>
            </a:r>
            <a:r>
              <a:rPr lang="en-US" sz="2400" dirty="0">
                <a:latin typeface="Times" pitchFamily="-107" charset="0"/>
              </a:rPr>
              <a:t> HCO</a:t>
            </a:r>
            <a:r>
              <a:rPr lang="en-US" sz="2400" baseline="-25000" dirty="0">
                <a:latin typeface="Times" pitchFamily="-107" charset="0"/>
              </a:rPr>
              <a:t>3</a:t>
            </a:r>
            <a:r>
              <a:rPr lang="en-US" sz="2400" dirty="0">
                <a:latin typeface="Times" pitchFamily="-107" charset="0"/>
              </a:rPr>
              <a:t>) + 8 ±2</a:t>
            </a:r>
          </a:p>
          <a:p>
            <a:pPr lvl="1" eaLnBrk="1" hangingPunct="1">
              <a:lnSpc>
                <a:spcPct val="90000"/>
              </a:lnSpc>
            </a:pPr>
            <a:r>
              <a:rPr lang="en-US" sz="2400" dirty="0">
                <a:latin typeface="Times" pitchFamily="-107" charset="0"/>
              </a:rPr>
              <a:t>Expected pCO</a:t>
            </a:r>
            <a:r>
              <a:rPr lang="en-US" sz="2400" baseline="-25000" dirty="0">
                <a:latin typeface="Times" pitchFamily="-107" charset="0"/>
              </a:rPr>
              <a:t>2</a:t>
            </a:r>
            <a:r>
              <a:rPr lang="en-US" sz="2400" dirty="0">
                <a:latin typeface="Times" pitchFamily="-107" charset="0"/>
              </a:rPr>
              <a:t> = </a:t>
            </a:r>
            <a:r>
              <a:rPr lang="en-US" sz="2400" dirty="0" smtClean="0">
                <a:latin typeface="Times" pitchFamily="-107" charset="0"/>
              </a:rPr>
              <a:t>31-35</a:t>
            </a:r>
          </a:p>
          <a:p>
            <a:pPr lvl="1" eaLnBrk="1" hangingPunct="1">
              <a:lnSpc>
                <a:spcPct val="90000"/>
              </a:lnSpc>
            </a:pPr>
            <a:r>
              <a:rPr lang="en-US" sz="2400" dirty="0">
                <a:latin typeface="Times" pitchFamily="-107" charset="0"/>
              </a:rPr>
              <a:t>Actual pCO</a:t>
            </a:r>
            <a:r>
              <a:rPr lang="en-US" sz="2400" baseline="-25000" dirty="0">
                <a:latin typeface="Times" pitchFamily="-107" charset="0"/>
              </a:rPr>
              <a:t>2</a:t>
            </a:r>
            <a:r>
              <a:rPr lang="en-US" sz="2400" dirty="0">
                <a:latin typeface="Times" pitchFamily="-107" charset="0"/>
              </a:rPr>
              <a:t> is </a:t>
            </a:r>
            <a:r>
              <a:rPr lang="en-US" sz="2400" dirty="0" smtClean="0">
                <a:latin typeface="Times" pitchFamily="-107" charset="0"/>
              </a:rPr>
              <a:t>38, </a:t>
            </a:r>
            <a:r>
              <a:rPr lang="en-US" sz="2400" dirty="0">
                <a:latin typeface="Times" pitchFamily="-107" charset="0"/>
              </a:rPr>
              <a:t>which is</a:t>
            </a:r>
            <a:r>
              <a:rPr lang="en-US" sz="2400" dirty="0" smtClean="0">
                <a:latin typeface="Times" pitchFamily="-107" charset="0"/>
              </a:rPr>
              <a:t> higher than predicted, so the patient has an additional respiratory acidosis</a:t>
            </a:r>
            <a:endParaRPr lang="en-US" dirty="0"/>
          </a:p>
        </p:txBody>
      </p:sp>
      <p:sp>
        <p:nvSpPr>
          <p:cNvPr id="104451" name="Rectangle 3"/>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Predicting pCO</a:t>
            </a:r>
            <a:r>
              <a:rPr lang="en-US" baseline="-25000">
                <a:ea typeface="ＭＳ Ｐゴシック" pitchFamily="-107" charset="-128"/>
                <a:cs typeface="ＭＳ Ｐゴシック" pitchFamily="-107" charset="-128"/>
              </a:rPr>
              <a:t>2</a:t>
            </a:r>
            <a:r>
              <a:rPr lang="en-US">
                <a:ea typeface="ＭＳ Ｐゴシック" pitchFamily="-107" charset="-128"/>
                <a:cs typeface="ＭＳ Ｐゴシック" pitchFamily="-107" charset="-128"/>
              </a:rPr>
              <a:t> in metabolic acidosis: Winter’s Formula</a:t>
            </a:r>
          </a:p>
        </p:txBody>
      </p:sp>
      <p:grpSp>
        <p:nvGrpSpPr>
          <p:cNvPr id="2" name="Group 4"/>
          <p:cNvGrpSpPr>
            <a:grpSpLocks/>
          </p:cNvGrpSpPr>
          <p:nvPr/>
        </p:nvGrpSpPr>
        <p:grpSpPr bwMode="auto">
          <a:xfrm>
            <a:off x="2743200" y="2895600"/>
            <a:ext cx="4800600" cy="1022350"/>
            <a:chOff x="1728" y="2304"/>
            <a:chExt cx="2784" cy="644"/>
          </a:xfrm>
        </p:grpSpPr>
        <p:sp>
          <p:nvSpPr>
            <p:cNvPr id="104458" name="Text Box 5"/>
            <p:cNvSpPr txBox="1">
              <a:spLocks noChangeArrowheads="1"/>
            </p:cNvSpPr>
            <p:nvPr/>
          </p:nvSpPr>
          <p:spPr bwMode="auto">
            <a:xfrm>
              <a:off x="1728" y="2304"/>
              <a:ext cx="2784" cy="519"/>
            </a:xfrm>
            <a:prstGeom prst="rect">
              <a:avLst/>
            </a:prstGeom>
            <a:noFill/>
            <a:ln w="9525">
              <a:noFill/>
              <a:miter lim="800000"/>
              <a:headEnd/>
              <a:tailEnd/>
            </a:ln>
          </p:spPr>
          <p:txBody>
            <a:bodyPr>
              <a:prstTxWarp prst="textNoShape">
                <a:avLst/>
              </a:prstTxWarp>
              <a:spAutoFit/>
            </a:bodyPr>
            <a:lstStyle/>
            <a:p>
              <a:pPr>
                <a:spcBef>
                  <a:spcPct val="50000"/>
                </a:spcBef>
              </a:pPr>
              <a:r>
                <a:rPr lang="en-US" sz="4800" b="1" dirty="0" smtClean="0">
                  <a:solidFill>
                    <a:schemeClr val="accent2"/>
                  </a:solidFill>
                </a:rPr>
                <a:t>7.23 </a:t>
              </a:r>
              <a:r>
                <a:rPr lang="en-US" sz="4800" b="1" dirty="0">
                  <a:solidFill>
                    <a:schemeClr val="accent2"/>
                  </a:solidFill>
                </a:rPr>
                <a:t>/</a:t>
              </a:r>
              <a:r>
                <a:rPr lang="en-US" sz="4800" b="1" dirty="0" smtClean="0">
                  <a:solidFill>
                    <a:schemeClr val="accent2"/>
                  </a:solidFill>
                </a:rPr>
                <a:t> 38 </a:t>
              </a:r>
              <a:r>
                <a:rPr lang="en-US" sz="4800" b="1" dirty="0">
                  <a:solidFill>
                    <a:schemeClr val="accent2"/>
                  </a:solidFill>
                </a:rPr>
                <a:t>/</a:t>
              </a:r>
              <a:r>
                <a:rPr lang="en-US" sz="4800" b="1" dirty="0" smtClean="0">
                  <a:solidFill>
                    <a:schemeClr val="accent2"/>
                  </a:solidFill>
                </a:rPr>
                <a:t> 92 </a:t>
              </a:r>
              <a:r>
                <a:rPr lang="en-US" sz="4800" b="1" dirty="0">
                  <a:solidFill>
                    <a:schemeClr val="accent2"/>
                  </a:solidFill>
                </a:rPr>
                <a:t>/ </a:t>
              </a:r>
              <a:r>
                <a:rPr lang="en-US" sz="4800" b="1" dirty="0" smtClean="0">
                  <a:solidFill>
                    <a:schemeClr val="accent2"/>
                  </a:solidFill>
                </a:rPr>
                <a:t>16</a:t>
              </a:r>
              <a:endParaRPr lang="en-US" sz="4800" b="1" dirty="0">
                <a:solidFill>
                  <a:schemeClr val="accent2"/>
                </a:solidFill>
              </a:endParaRPr>
            </a:p>
          </p:txBody>
        </p:sp>
        <p:sp>
          <p:nvSpPr>
            <p:cNvPr id="104459" name="Text Box 6"/>
            <p:cNvSpPr txBox="1">
              <a:spLocks noChangeArrowheads="1"/>
            </p:cNvSpPr>
            <p:nvPr/>
          </p:nvSpPr>
          <p:spPr bwMode="auto">
            <a:xfrm>
              <a:off x="1824" y="2736"/>
              <a:ext cx="2688"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b="1" dirty="0">
                  <a:solidFill>
                    <a:schemeClr val="accent2"/>
                  </a:solidFill>
                </a:rPr>
                <a:t>    pH         </a:t>
              </a:r>
              <a:r>
                <a:rPr lang="en-US" sz="1600" b="1" dirty="0" smtClean="0">
                  <a:solidFill>
                    <a:schemeClr val="accent2"/>
                  </a:solidFill>
                </a:rPr>
                <a:t> /      pCO</a:t>
              </a:r>
              <a:r>
                <a:rPr lang="en-US" sz="1600" b="1" baseline="-25000" dirty="0" smtClean="0">
                  <a:solidFill>
                    <a:schemeClr val="accent2"/>
                  </a:solidFill>
                </a:rPr>
                <a:t>2</a:t>
              </a:r>
              <a:r>
                <a:rPr lang="en-US" sz="1600" b="1" dirty="0" smtClean="0">
                  <a:solidFill>
                    <a:schemeClr val="accent2"/>
                  </a:solidFill>
                </a:rPr>
                <a:t>     </a:t>
              </a:r>
              <a:r>
                <a:rPr lang="en-US" sz="1600" b="1" dirty="0">
                  <a:solidFill>
                    <a:schemeClr val="accent2"/>
                  </a:solidFill>
                </a:rPr>
                <a:t>/    </a:t>
              </a:r>
              <a:r>
                <a:rPr lang="en-US" sz="1600" b="1" dirty="0" smtClean="0">
                  <a:solidFill>
                    <a:schemeClr val="accent2"/>
                  </a:solidFill>
                </a:rPr>
                <a:t>    pO</a:t>
              </a:r>
              <a:r>
                <a:rPr lang="en-US" sz="1600" b="1" baseline="-25000" dirty="0" smtClean="0">
                  <a:solidFill>
                    <a:schemeClr val="accent2"/>
                  </a:solidFill>
                </a:rPr>
                <a:t>2     </a:t>
              </a:r>
              <a:r>
                <a:rPr lang="en-US" sz="1600" b="1" dirty="0" smtClean="0">
                  <a:solidFill>
                    <a:schemeClr val="accent2"/>
                  </a:solidFill>
                </a:rPr>
                <a:t>  </a:t>
              </a:r>
              <a:r>
                <a:rPr lang="en-US" sz="1600" b="1" dirty="0">
                  <a:solidFill>
                    <a:schemeClr val="accent2"/>
                  </a:solidFill>
                </a:rPr>
                <a:t>/    </a:t>
              </a:r>
              <a:r>
                <a:rPr lang="en-US" sz="1600" b="1" dirty="0" smtClean="0">
                  <a:solidFill>
                    <a:schemeClr val="accent2"/>
                  </a:solidFill>
                </a:rPr>
                <a:t>    HCO</a:t>
              </a:r>
              <a:r>
                <a:rPr lang="en-US" sz="1600" b="1" baseline="-25000" dirty="0" smtClean="0">
                  <a:solidFill>
                    <a:schemeClr val="accent2"/>
                  </a:solidFill>
                </a:rPr>
                <a:t>3</a:t>
              </a:r>
              <a:endParaRPr lang="en-US" sz="1600" b="1" dirty="0">
                <a:solidFill>
                  <a:schemeClr val="accent2"/>
                </a:solidFill>
              </a:endParaRPr>
            </a:p>
          </p:txBody>
        </p:sp>
      </p:grpSp>
      <p:sp>
        <p:nvSpPr>
          <p:cNvPr id="418823" name="Oval 7"/>
          <p:cNvSpPr>
            <a:spLocks noChangeArrowheads="1"/>
          </p:cNvSpPr>
          <p:nvPr/>
        </p:nvSpPr>
        <p:spPr bwMode="auto">
          <a:xfrm>
            <a:off x="6302375" y="2884488"/>
            <a:ext cx="1165225" cy="1165225"/>
          </a:xfrm>
          <a:prstGeom prst="ellipse">
            <a:avLst/>
          </a:prstGeom>
          <a:solidFill>
            <a:srgbClr val="FF0000">
              <a:alpha val="34901"/>
            </a:srgbClr>
          </a:solidFill>
          <a:ln w="9525">
            <a:noFill/>
            <a:round/>
            <a:headEnd/>
            <a:tailEnd/>
          </a:ln>
        </p:spPr>
        <p:txBody>
          <a:bodyPr wrap="none" anchor="ctr">
            <a:prstTxWarp prst="textNoShape">
              <a:avLst/>
            </a:prstTxWarp>
          </a:bodyPr>
          <a:lstStyle/>
          <a:p>
            <a:endParaRPr lang="en-US"/>
          </a:p>
        </p:txBody>
      </p:sp>
      <p:sp>
        <p:nvSpPr>
          <p:cNvPr id="418824" name="AutoShape 8"/>
          <p:cNvSpPr>
            <a:spLocks noChangeArrowheads="1"/>
          </p:cNvSpPr>
          <p:nvPr/>
        </p:nvSpPr>
        <p:spPr bwMode="auto">
          <a:xfrm rot="10800000">
            <a:off x="5410200" y="4038600"/>
            <a:ext cx="1676400" cy="1295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3864 h 21600"/>
              <a:gd name="T14" fmla="*/ 18977 w 21600"/>
              <a:gd name="T15" fmla="*/ 8294 h 21600"/>
            </a:gdLst>
            <a:ahLst/>
            <a:cxnLst>
              <a:cxn ang="T8">
                <a:pos x="T0" y="T1"/>
              </a:cxn>
              <a:cxn ang="T9">
                <a:pos x="T2" y="T3"/>
              </a:cxn>
              <a:cxn ang="T10">
                <a:pos x="T4" y="T5"/>
              </a:cxn>
              <a:cxn ang="T11">
                <a:pos x="T6" y="T7"/>
              </a:cxn>
            </a:cxnLst>
            <a:rect l="T12" t="T13" r="T14" b="T15"/>
            <a:pathLst>
              <a:path w="21600" h="21600">
                <a:moveTo>
                  <a:pt x="21600" y="6079"/>
                </a:moveTo>
                <a:lnTo>
                  <a:pt x="14400" y="0"/>
                </a:lnTo>
                <a:lnTo>
                  <a:pt x="14400" y="3864"/>
                </a:lnTo>
                <a:lnTo>
                  <a:pt x="12427" y="3864"/>
                </a:lnTo>
                <a:cubicBezTo>
                  <a:pt x="5564" y="3864"/>
                  <a:pt x="0" y="7577"/>
                  <a:pt x="0" y="12158"/>
                </a:cubicBezTo>
                <a:lnTo>
                  <a:pt x="0" y="21600"/>
                </a:lnTo>
                <a:lnTo>
                  <a:pt x="4528" y="21600"/>
                </a:lnTo>
                <a:lnTo>
                  <a:pt x="4528" y="12158"/>
                </a:lnTo>
                <a:cubicBezTo>
                  <a:pt x="4528" y="10024"/>
                  <a:pt x="8065" y="8294"/>
                  <a:pt x="12427" y="8294"/>
                </a:cubicBezTo>
                <a:lnTo>
                  <a:pt x="14400" y="8294"/>
                </a:lnTo>
                <a:lnTo>
                  <a:pt x="14400" y="12158"/>
                </a:lnTo>
                <a:close/>
              </a:path>
            </a:pathLst>
          </a:custGeom>
          <a:solidFill>
            <a:srgbClr val="FF0000">
              <a:alpha val="34901"/>
            </a:srgbClr>
          </a:solidFill>
          <a:ln w="9525">
            <a:noFill/>
            <a:miter lim="800000"/>
            <a:headEnd/>
            <a:tailEnd/>
          </a:ln>
        </p:spPr>
        <p:txBody>
          <a:bodyPr wrap="none" anchor="ctr">
            <a:prstTxWarp prst="textNoShape">
              <a:avLst/>
            </a:prstTxWarp>
          </a:bodyPr>
          <a:lstStyle/>
          <a:p>
            <a:endParaRPr lang="en-US"/>
          </a:p>
        </p:txBody>
      </p:sp>
      <p:sp>
        <p:nvSpPr>
          <p:cNvPr id="418827" name="Text Box 11"/>
          <p:cNvSpPr txBox="1">
            <a:spLocks noChangeArrowheads="1"/>
          </p:cNvSpPr>
          <p:nvPr/>
        </p:nvSpPr>
        <p:spPr bwMode="auto">
          <a:xfrm>
            <a:off x="304800" y="3962400"/>
            <a:ext cx="8610600" cy="2862322"/>
          </a:xfrm>
          <a:prstGeom prst="rect">
            <a:avLst/>
          </a:prstGeom>
          <a:solidFill>
            <a:schemeClr val="bg1"/>
          </a:solidFill>
          <a:ln w="9525">
            <a:noFill/>
            <a:miter lim="800000"/>
            <a:headEnd/>
            <a:tailEnd/>
          </a:ln>
        </p:spPr>
        <p:txBody>
          <a:bodyPr>
            <a:prstTxWarp prst="textNoShape">
              <a:avLst/>
            </a:prstTxWarp>
            <a:spAutoFit/>
          </a:bodyPr>
          <a:lstStyle/>
          <a:p>
            <a:pPr algn="ctr">
              <a:spcBef>
                <a:spcPct val="50000"/>
              </a:spcBef>
            </a:pPr>
            <a:r>
              <a:rPr lang="en-US" sz="4800" i="1" dirty="0" smtClean="0"/>
              <a:t/>
            </a:r>
            <a:br>
              <a:rPr lang="en-US" sz="4800" i="1" dirty="0" smtClean="0"/>
            </a:br>
            <a:r>
              <a:rPr lang="en-US" sz="4800" i="1" dirty="0" smtClean="0"/>
              <a:t>Combined metabolic acidosis </a:t>
            </a:r>
            <a:br>
              <a:rPr lang="en-US" sz="4800" i="1" dirty="0" smtClean="0"/>
            </a:br>
            <a:r>
              <a:rPr lang="en-US" sz="4800" i="1" dirty="0" smtClean="0"/>
              <a:t>and respiratory acidosis</a:t>
            </a:r>
            <a:endParaRPr lang="en-US" i="1" dirty="0" smtClean="0"/>
          </a:p>
          <a:p>
            <a:pPr algn="ctr">
              <a:spcBef>
                <a:spcPct val="50000"/>
              </a:spcBef>
            </a:pPr>
            <a:endParaRPr lang="en-US" i="1" dirty="0"/>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8823"/>
                                        </p:tgtEl>
                                        <p:attrNameLst>
                                          <p:attrName>style.visibility</p:attrName>
                                        </p:attrNameLst>
                                      </p:cBhvr>
                                      <p:to>
                                        <p:strVal val="visible"/>
                                      </p:to>
                                    </p:set>
                                    <p:anim calcmode="lin" valueType="num">
                                      <p:cBhvr>
                                        <p:cTn id="7" dur="500" fill="hold"/>
                                        <p:tgtEl>
                                          <p:spTgt spid="418823"/>
                                        </p:tgtEl>
                                        <p:attrNameLst>
                                          <p:attrName>ppt_w</p:attrName>
                                        </p:attrNameLst>
                                      </p:cBhvr>
                                      <p:tavLst>
                                        <p:tav tm="0">
                                          <p:val>
                                            <p:fltVal val="0"/>
                                          </p:val>
                                        </p:tav>
                                        <p:tav tm="100000">
                                          <p:val>
                                            <p:strVal val="#ppt_w"/>
                                          </p:val>
                                        </p:tav>
                                      </p:tavLst>
                                    </p:anim>
                                    <p:anim calcmode="lin" valueType="num">
                                      <p:cBhvr>
                                        <p:cTn id="8" dur="500" fill="hold"/>
                                        <p:tgtEl>
                                          <p:spTgt spid="418823"/>
                                        </p:tgtEl>
                                        <p:attrNameLst>
                                          <p:attrName>ppt_h</p:attrName>
                                        </p:attrNameLst>
                                      </p:cBhvr>
                                      <p:tavLst>
                                        <p:tav tm="0">
                                          <p:val>
                                            <p:fltVal val="0"/>
                                          </p:val>
                                        </p:tav>
                                        <p:tav tm="100000">
                                          <p:val>
                                            <p:strVal val="#ppt_h"/>
                                          </p:val>
                                        </p:tav>
                                      </p:tavLst>
                                    </p:anim>
                                    <p:animEffect transition="in" filter="fade">
                                      <p:cBhvr>
                                        <p:cTn id="9" dur="500"/>
                                        <p:tgtEl>
                                          <p:spTgt spid="418823"/>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418824"/>
                                        </p:tgtEl>
                                        <p:attrNameLst>
                                          <p:attrName>style.visibility</p:attrName>
                                        </p:attrNameLst>
                                      </p:cBhvr>
                                      <p:to>
                                        <p:strVal val="visible"/>
                                      </p:to>
                                    </p:set>
                                    <p:animEffect transition="in" filter="wipe(right)">
                                      <p:cBhvr>
                                        <p:cTn id="12" dur="500"/>
                                        <p:tgtEl>
                                          <p:spTgt spid="41882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418825"/>
                                        </p:tgtEl>
                                        <p:attrNameLst>
                                          <p:attrName>style.visibility</p:attrName>
                                        </p:attrNameLst>
                                      </p:cBhvr>
                                      <p:to>
                                        <p:strVal val="visible"/>
                                      </p:to>
                                    </p:set>
                                    <p:anim calcmode="lin" valueType="num">
                                      <p:cBhvr>
                                        <p:cTn id="17" dur="500" fill="hold"/>
                                        <p:tgtEl>
                                          <p:spTgt spid="418825"/>
                                        </p:tgtEl>
                                        <p:attrNameLst>
                                          <p:attrName>ppt_w</p:attrName>
                                        </p:attrNameLst>
                                      </p:cBhvr>
                                      <p:tavLst>
                                        <p:tav tm="0">
                                          <p:val>
                                            <p:fltVal val="0"/>
                                          </p:val>
                                        </p:tav>
                                        <p:tav tm="100000">
                                          <p:val>
                                            <p:strVal val="#ppt_w"/>
                                          </p:val>
                                        </p:tav>
                                      </p:tavLst>
                                    </p:anim>
                                    <p:anim calcmode="lin" valueType="num">
                                      <p:cBhvr>
                                        <p:cTn id="18" dur="500" fill="hold"/>
                                        <p:tgtEl>
                                          <p:spTgt spid="418825"/>
                                        </p:tgtEl>
                                        <p:attrNameLst>
                                          <p:attrName>ppt_h</p:attrName>
                                        </p:attrNameLst>
                                      </p:cBhvr>
                                      <p:tavLst>
                                        <p:tav tm="0">
                                          <p:val>
                                            <p:fltVal val="0"/>
                                          </p:val>
                                        </p:tav>
                                        <p:tav tm="100000">
                                          <p:val>
                                            <p:strVal val="#ppt_h"/>
                                          </p:val>
                                        </p:tav>
                                      </p:tavLst>
                                    </p:anim>
                                    <p:animEffect transition="in" filter="fade">
                                      <p:cBhvr>
                                        <p:cTn id="19" dur="500"/>
                                        <p:tgtEl>
                                          <p:spTgt spid="418825"/>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6" presetClass="exit" presetSubtype="16" fill="hold" grpId="1" nodeType="withEffect">
                                  <p:stCondLst>
                                    <p:cond delay="0"/>
                                  </p:stCondLst>
                                  <p:childTnLst>
                                    <p:animEffect transition="out" filter="circle(in)">
                                      <p:cBhvr>
                                        <p:cTn id="25" dur="500"/>
                                        <p:tgtEl>
                                          <p:spTgt spid="418823"/>
                                        </p:tgtEl>
                                      </p:cBhvr>
                                    </p:animEffect>
                                    <p:set>
                                      <p:cBhvr>
                                        <p:cTn id="26" dur="1" fill="hold">
                                          <p:stCondLst>
                                            <p:cond delay="499"/>
                                          </p:stCondLst>
                                        </p:cTn>
                                        <p:tgtEl>
                                          <p:spTgt spid="418823"/>
                                        </p:tgtEl>
                                        <p:attrNameLst>
                                          <p:attrName>style.visibility</p:attrName>
                                        </p:attrNameLst>
                                      </p:cBhvr>
                                      <p:to>
                                        <p:strVal val="hidden"/>
                                      </p:to>
                                    </p:set>
                                  </p:childTnLst>
                                </p:cTn>
                              </p:par>
                              <p:par>
                                <p:cTn id="27" presetID="6" presetClass="exit" presetSubtype="16" fill="hold" grpId="1" nodeType="withEffect">
                                  <p:stCondLst>
                                    <p:cond delay="0"/>
                                  </p:stCondLst>
                                  <p:childTnLst>
                                    <p:animEffect transition="out" filter="circle(in)">
                                      <p:cBhvr>
                                        <p:cTn id="28" dur="500"/>
                                        <p:tgtEl>
                                          <p:spTgt spid="418824"/>
                                        </p:tgtEl>
                                      </p:cBhvr>
                                    </p:animEffect>
                                    <p:set>
                                      <p:cBhvr>
                                        <p:cTn id="29" dur="1" fill="hold">
                                          <p:stCondLst>
                                            <p:cond delay="499"/>
                                          </p:stCondLst>
                                        </p:cTn>
                                        <p:tgtEl>
                                          <p:spTgt spid="41882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18827"/>
                                        </p:tgtEl>
                                        <p:attrNameLst>
                                          <p:attrName>style.visibility</p:attrName>
                                        </p:attrNameLst>
                                      </p:cBhvr>
                                      <p:to>
                                        <p:strVal val="visible"/>
                                      </p:to>
                                    </p:set>
                                    <p:animEffect transition="in" filter="fade">
                                      <p:cBhvr>
                                        <p:cTn id="34" dur="500"/>
                                        <p:tgtEl>
                                          <p:spTgt spid="418827"/>
                                        </p:tgtEl>
                                      </p:cBhvr>
                                    </p:animEffect>
                                  </p:childTnLst>
                                </p:cTn>
                              </p:par>
                              <p:par>
                                <p:cTn id="35" presetID="6" presetClass="exit" presetSubtype="16" fill="hold" grpId="1" nodeType="withEffect">
                                  <p:stCondLst>
                                    <p:cond delay="0"/>
                                  </p:stCondLst>
                                  <p:childTnLst>
                                    <p:animEffect transition="out" filter="circle(in)">
                                      <p:cBhvr>
                                        <p:cTn id="36" dur="500"/>
                                        <p:tgtEl>
                                          <p:spTgt spid="418825"/>
                                        </p:tgtEl>
                                      </p:cBhvr>
                                    </p:animEffect>
                                    <p:set>
                                      <p:cBhvr>
                                        <p:cTn id="37" dur="1" fill="hold">
                                          <p:stCondLst>
                                            <p:cond delay="499"/>
                                          </p:stCondLst>
                                        </p:cTn>
                                        <p:tgtEl>
                                          <p:spTgt spid="418825"/>
                                        </p:tgtEl>
                                        <p:attrNameLst>
                                          <p:attrName>style.visibility</p:attrName>
                                        </p:attrNameLst>
                                      </p:cBhvr>
                                      <p:to>
                                        <p:strVal val="hidden"/>
                                      </p:to>
                                    </p:set>
                                  </p:childTnLst>
                                </p:cTn>
                              </p:par>
                              <p:par>
                                <p:cTn id="38" presetID="22" presetClass="exit" presetSubtype="4" fill="hold" grpId="1" nodeType="withEffect">
                                  <p:stCondLst>
                                    <p:cond delay="0"/>
                                  </p:stCondLst>
                                  <p:childTnLst>
                                    <p:animEffect transition="out" filter="wipe(down)">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418825" grpId="0" animBg="1"/>
      <p:bldP spid="418825" grpId="1" animBg="1"/>
      <p:bldP spid="418823" grpId="0" animBg="1"/>
      <p:bldP spid="418823" grpId="1" animBg="1"/>
      <p:bldP spid="418824" grpId="0" animBg="1"/>
      <p:bldP spid="418824" grpId="1" animBg="1"/>
      <p:bldP spid="41882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Calculating the anion gap</a:t>
            </a:r>
          </a:p>
        </p:txBody>
      </p:sp>
      <p:sp>
        <p:nvSpPr>
          <p:cNvPr id="106499" name="Rectangle 3"/>
          <p:cNvSpPr>
            <a:spLocks noGrp="1" noChangeArrowheads="1"/>
          </p:cNvSpPr>
          <p:nvPr>
            <p:ph type="body" idx="1"/>
          </p:nvPr>
        </p:nvSpPr>
        <p:spPr>
          <a:xfrm>
            <a:off x="685800" y="3886200"/>
            <a:ext cx="7772400" cy="2209800"/>
          </a:xfrm>
        </p:spPr>
        <p:txBody>
          <a:bodyPr/>
          <a:lstStyle/>
          <a:p>
            <a:pPr eaLnBrk="1" hangingPunct="1"/>
            <a:r>
              <a:rPr lang="en-US">
                <a:ea typeface="ＭＳ Ｐゴシック" pitchFamily="-107" charset="-128"/>
                <a:cs typeface="ＭＳ Ｐゴシック" pitchFamily="-107" charset="-128"/>
              </a:rPr>
              <a:t>Anion gap = Na – (HCO</a:t>
            </a:r>
            <a:r>
              <a:rPr lang="en-US" baseline="-25000">
                <a:ea typeface="ＭＳ Ｐゴシック" pitchFamily="-107" charset="-128"/>
                <a:cs typeface="ＭＳ Ｐゴシック" pitchFamily="-107" charset="-128"/>
              </a:rPr>
              <a:t>3</a:t>
            </a:r>
            <a:r>
              <a:rPr lang="en-US">
                <a:ea typeface="ＭＳ Ｐゴシック" pitchFamily="-107" charset="-128"/>
                <a:cs typeface="ＭＳ Ｐゴシック" pitchFamily="-107" charset="-128"/>
              </a:rPr>
              <a:t> + Cl)</a:t>
            </a:r>
          </a:p>
        </p:txBody>
      </p:sp>
      <p:grpSp>
        <p:nvGrpSpPr>
          <p:cNvPr id="106500" name="Group 4"/>
          <p:cNvGrpSpPr>
            <a:grpSpLocks/>
          </p:cNvGrpSpPr>
          <p:nvPr/>
        </p:nvGrpSpPr>
        <p:grpSpPr bwMode="auto">
          <a:xfrm>
            <a:off x="3200400" y="2070100"/>
            <a:ext cx="2952750" cy="1739900"/>
            <a:chOff x="816" y="2794"/>
            <a:chExt cx="1860" cy="1096"/>
          </a:xfrm>
        </p:grpSpPr>
        <p:sp>
          <p:nvSpPr>
            <p:cNvPr id="106503" name="Text Box 5"/>
            <p:cNvSpPr txBox="1">
              <a:spLocks noChangeArrowheads="1"/>
            </p:cNvSpPr>
            <p:nvPr/>
          </p:nvSpPr>
          <p:spPr bwMode="auto">
            <a:xfrm>
              <a:off x="816" y="2937"/>
              <a:ext cx="1488" cy="750"/>
            </a:xfrm>
            <a:prstGeom prst="rect">
              <a:avLst/>
            </a:prstGeom>
            <a:noFill/>
            <a:ln w="9525">
              <a:noFill/>
              <a:miter lim="800000"/>
              <a:headEnd/>
              <a:tailEnd/>
            </a:ln>
          </p:spPr>
          <p:txBody>
            <a:bodyPr>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139   123</a:t>
              </a:r>
            </a:p>
            <a:p>
              <a:r>
                <a:rPr lang="en-US" sz="3600" b="1">
                  <a:solidFill>
                    <a:schemeClr val="accent2"/>
                  </a:solidFill>
                  <a:ea typeface="ＭＳ Ｐゴシック" pitchFamily="-107" charset="-128"/>
                  <a:cs typeface="ＭＳ Ｐゴシック" pitchFamily="-107" charset="-128"/>
                </a:rPr>
                <a:t> 6.6     17</a:t>
              </a:r>
            </a:p>
          </p:txBody>
        </p:sp>
        <p:sp>
          <p:nvSpPr>
            <p:cNvPr id="106504" name="Line 6"/>
            <p:cNvSpPr>
              <a:spLocks noChangeShapeType="1"/>
            </p:cNvSpPr>
            <p:nvPr/>
          </p:nvSpPr>
          <p:spPr bwMode="auto">
            <a:xfrm>
              <a:off x="864" y="3294"/>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06505" name="Line 7"/>
            <p:cNvSpPr>
              <a:spLocks noChangeShapeType="1"/>
            </p:cNvSpPr>
            <p:nvPr/>
          </p:nvSpPr>
          <p:spPr bwMode="auto">
            <a:xfrm rot="-5400000">
              <a:off x="1152" y="3308"/>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06506" name="Line 8"/>
            <p:cNvSpPr>
              <a:spLocks noChangeShapeType="1"/>
            </p:cNvSpPr>
            <p:nvPr/>
          </p:nvSpPr>
          <p:spPr bwMode="auto">
            <a:xfrm>
              <a:off x="2009" y="329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06507" name="Line 9"/>
            <p:cNvSpPr>
              <a:spLocks noChangeShapeType="1"/>
            </p:cNvSpPr>
            <p:nvPr/>
          </p:nvSpPr>
          <p:spPr bwMode="auto">
            <a:xfrm flipV="1">
              <a:off x="2016" y="3054"/>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06508" name="Rectangle 10"/>
            <p:cNvSpPr>
              <a:spLocks noChangeArrowheads="1"/>
            </p:cNvSpPr>
            <p:nvPr/>
          </p:nvSpPr>
          <p:spPr bwMode="auto">
            <a:xfrm>
              <a:off x="2200" y="2794"/>
              <a:ext cx="476" cy="1096"/>
            </a:xfrm>
            <a:prstGeom prst="rect">
              <a:avLst/>
            </a:prstGeom>
            <a:noFill/>
            <a:ln w="9525">
              <a:noFill/>
              <a:miter lim="800000"/>
              <a:headEnd/>
              <a:tailEnd/>
            </a:ln>
          </p:spPr>
          <p:txBody>
            <a:bodyPr wrap="none">
              <a:prstTxWarp prst="textNoShape">
                <a:avLst/>
              </a:prstTxWarp>
              <a:spAutoFit/>
            </a:bodyPr>
            <a:lstStyle/>
            <a:p>
              <a:r>
                <a:rPr lang="en-US" sz="3600" b="1">
                  <a:solidFill>
                    <a:schemeClr val="accent2"/>
                  </a:solidFill>
                  <a:ea typeface="ＭＳ Ｐゴシック" pitchFamily="-107" charset="-128"/>
                  <a:cs typeface="ＭＳ Ｐゴシック" pitchFamily="-107" charset="-128"/>
                </a:rPr>
                <a:t>16</a:t>
              </a:r>
            </a:p>
            <a:p>
              <a:r>
                <a:rPr lang="en-US" sz="3600" b="1">
                  <a:solidFill>
                    <a:schemeClr val="accent2"/>
                  </a:solidFill>
                  <a:ea typeface="ＭＳ Ｐゴシック" pitchFamily="-107" charset="-128"/>
                  <a:cs typeface="ＭＳ Ｐゴシック" pitchFamily="-107" charset="-128"/>
                </a:rPr>
                <a:t/>
              </a:r>
              <a:br>
                <a:rPr lang="en-US" sz="3600" b="1">
                  <a:solidFill>
                    <a:schemeClr val="accent2"/>
                  </a:solidFill>
                  <a:ea typeface="ＭＳ Ｐゴシック" pitchFamily="-107" charset="-128"/>
                  <a:cs typeface="ＭＳ Ｐゴシック" pitchFamily="-107" charset="-128"/>
                </a:rPr>
              </a:br>
              <a:r>
                <a:rPr lang="en-US" sz="3600" b="1">
                  <a:solidFill>
                    <a:schemeClr val="accent2"/>
                  </a:solidFill>
                  <a:ea typeface="ＭＳ Ｐゴシック" pitchFamily="-107" charset="-128"/>
                  <a:cs typeface="ＭＳ Ｐゴシック" pitchFamily="-107" charset="-128"/>
                </a:rPr>
                <a:t>1.0</a:t>
              </a:r>
              <a:endParaRPr lang="en-US">
                <a:ea typeface="ＭＳ Ｐゴシック" pitchFamily="-107" charset="-128"/>
                <a:cs typeface="ＭＳ Ｐゴシック" pitchFamily="-107" charset="-128"/>
              </a:endParaRPr>
            </a:p>
          </p:txBody>
        </p:sp>
      </p:grpSp>
      <p:sp>
        <p:nvSpPr>
          <p:cNvPr id="420875" name="Rectangle 11"/>
          <p:cNvSpPr>
            <a:spLocks noChangeArrowheads="1"/>
          </p:cNvSpPr>
          <p:nvPr/>
        </p:nvSpPr>
        <p:spPr bwMode="auto">
          <a:xfrm>
            <a:off x="685800" y="3886200"/>
            <a:ext cx="7772400" cy="2209800"/>
          </a:xfrm>
          <a:prstGeom prst="rect">
            <a:avLst/>
          </a:prstGeom>
          <a:solidFill>
            <a:schemeClr val="bg1"/>
          </a:solid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a:latin typeface="New Century Schlbk" pitchFamily="-46" charset="0"/>
              </a:rPr>
              <a:t>Anion gap = 139 – (123 + 17)</a:t>
            </a:r>
          </a:p>
          <a:p>
            <a:pPr marL="342900" indent="-342900" eaLnBrk="1" hangingPunct="1">
              <a:spcBef>
                <a:spcPct val="20000"/>
              </a:spcBef>
              <a:buFontTx/>
              <a:buChar char="•"/>
            </a:pPr>
            <a:r>
              <a:rPr lang="en-US">
                <a:latin typeface="New Century Schlbk" pitchFamily="-46" charset="0"/>
              </a:rPr>
              <a:t>Anion gap = -1</a:t>
            </a:r>
          </a:p>
        </p:txBody>
      </p:sp>
      <p:sp>
        <p:nvSpPr>
          <p:cNvPr id="420876" name="Text Box 12"/>
          <p:cNvSpPr txBox="1">
            <a:spLocks noChangeArrowheads="1"/>
          </p:cNvSpPr>
          <p:nvPr/>
        </p:nvSpPr>
        <p:spPr bwMode="auto">
          <a:xfrm>
            <a:off x="304800" y="3810000"/>
            <a:ext cx="8610600" cy="1924050"/>
          </a:xfrm>
          <a:prstGeom prst="rect">
            <a:avLst/>
          </a:prstGeom>
          <a:solidFill>
            <a:schemeClr val="bg1"/>
          </a:solidFill>
          <a:ln w="9525">
            <a:noFill/>
            <a:miter lim="800000"/>
            <a:headEnd/>
            <a:tailEnd/>
          </a:ln>
        </p:spPr>
        <p:txBody>
          <a:bodyPr>
            <a:prstTxWarp prst="textNoShape">
              <a:avLst/>
            </a:prstTxWarp>
            <a:spAutoFit/>
          </a:bodyPr>
          <a:lstStyle/>
          <a:p>
            <a:pPr algn="ctr">
              <a:lnSpc>
                <a:spcPct val="60000"/>
              </a:lnSpc>
              <a:spcBef>
                <a:spcPct val="50000"/>
              </a:spcBef>
            </a:pPr>
            <a:endParaRPr lang="en-US" i="1"/>
          </a:p>
          <a:p>
            <a:pPr algn="ctr">
              <a:lnSpc>
                <a:spcPct val="60000"/>
              </a:lnSpc>
              <a:spcBef>
                <a:spcPct val="50000"/>
              </a:spcBef>
            </a:pPr>
            <a:r>
              <a:rPr lang="en-US" sz="4800" i="1"/>
              <a:t>A negative anion gap!</a:t>
            </a:r>
          </a:p>
          <a:p>
            <a:pPr algn="ctr">
              <a:lnSpc>
                <a:spcPct val="60000"/>
              </a:lnSpc>
              <a:spcBef>
                <a:spcPct val="50000"/>
              </a:spcBef>
            </a:pPr>
            <a:r>
              <a:rPr lang="en-US" sz="4800" i="1"/>
              <a:t>That’s got to mean something!</a:t>
            </a:r>
            <a:endParaRPr lang="en-US" i="1"/>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0875"/>
                                        </p:tgtEl>
                                        <p:attrNameLst>
                                          <p:attrName>style.visibility</p:attrName>
                                        </p:attrNameLst>
                                      </p:cBhvr>
                                      <p:to>
                                        <p:strVal val="visible"/>
                                      </p:to>
                                    </p:set>
                                    <p:animEffect transition="in" filter="wipe(left)">
                                      <p:cBhvr>
                                        <p:cTn id="7" dur="500"/>
                                        <p:tgtEl>
                                          <p:spTgt spid="420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0876"/>
                                        </p:tgtEl>
                                        <p:attrNameLst>
                                          <p:attrName>style.visibility</p:attrName>
                                        </p:attrNameLst>
                                      </p:cBhvr>
                                      <p:to>
                                        <p:strVal val="visible"/>
                                      </p:to>
                                    </p:set>
                                    <p:animEffect transition="in" filter="fade">
                                      <p:cBhvr>
                                        <p:cTn id="12" dur="500"/>
                                        <p:tgtEl>
                                          <p:spTgt spid="420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75" grpId="0" animBg="1"/>
      <p:bldP spid="42087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z="3600">
                <a:ea typeface="ＭＳ Ｐゴシック" pitchFamily="-107" charset="-128"/>
                <a:cs typeface="ＭＳ Ｐゴシック" pitchFamily="-107" charset="-128"/>
              </a:rPr>
              <a:t>Hypoalbuminuria, hypophosphatemia</a:t>
            </a:r>
            <a:endParaRPr lang="en-US">
              <a:ea typeface="ＭＳ Ｐゴシック" pitchFamily="-107" charset="-128"/>
              <a:cs typeface="ＭＳ Ｐゴシック" pitchFamily="-107" charset="-128"/>
            </a:endParaRPr>
          </a:p>
        </p:txBody>
      </p:sp>
      <p:sp>
        <p:nvSpPr>
          <p:cNvPr id="108547" name="Rectangle 3"/>
          <p:cNvSpPr>
            <a:spLocks noGrp="1" noChangeArrowheads="1"/>
          </p:cNvSpPr>
          <p:nvPr>
            <p:ph type="body" idx="1"/>
          </p:nvPr>
        </p:nvSpPr>
        <p:spPr>
          <a:xfrm>
            <a:off x="685800" y="1600200"/>
            <a:ext cx="7772400" cy="533400"/>
          </a:xfrm>
        </p:spPr>
        <p:txBody>
          <a:bodyPr/>
          <a:lstStyle/>
          <a:p>
            <a:pPr eaLnBrk="1" hangingPunct="1"/>
            <a:r>
              <a:rPr lang="en-US">
                <a:ea typeface="ＭＳ Ｐゴシック" pitchFamily="-107" charset="-128"/>
                <a:cs typeface="ＭＳ Ｐゴシック" pitchFamily="-107" charset="-128"/>
              </a:rPr>
              <a:t>The “other anions” includes phosphate and albumin</a:t>
            </a:r>
          </a:p>
        </p:txBody>
      </p:sp>
      <p:pic>
        <p:nvPicPr>
          <p:cNvPr id="108548" name="Picture 7" descr="NAGMA other anion"/>
          <p:cNvPicPr>
            <a:picLocks noChangeAspect="1" noChangeArrowheads="1"/>
          </p:cNvPicPr>
          <p:nvPr/>
        </p:nvPicPr>
        <p:blipFill>
          <a:blip r:embed="rId3"/>
          <a:srcRect r="88863"/>
          <a:stretch>
            <a:fillRect/>
          </a:stretch>
        </p:blipFill>
        <p:spPr bwMode="auto">
          <a:xfrm>
            <a:off x="2933700" y="3876675"/>
            <a:ext cx="1247775" cy="1457325"/>
          </a:xfrm>
          <a:prstGeom prst="rect">
            <a:avLst/>
          </a:prstGeom>
          <a:noFill/>
          <a:ln w="9525">
            <a:noFill/>
            <a:miter lim="800000"/>
            <a:headEnd/>
            <a:tailEnd/>
          </a:ln>
        </p:spPr>
      </p:pic>
      <p:pic>
        <p:nvPicPr>
          <p:cNvPr id="251912" name="Picture 8" descr="NAGMA other anion"/>
          <p:cNvPicPr>
            <a:picLocks noChangeAspect="1" noChangeArrowheads="1"/>
          </p:cNvPicPr>
          <p:nvPr/>
        </p:nvPicPr>
        <p:blipFill>
          <a:blip r:embed="rId3"/>
          <a:srcRect l="14847" r="77557"/>
          <a:stretch>
            <a:fillRect/>
          </a:stretch>
        </p:blipFill>
        <p:spPr bwMode="auto">
          <a:xfrm>
            <a:off x="4162425" y="3952875"/>
            <a:ext cx="850900" cy="1457325"/>
          </a:xfrm>
          <a:prstGeom prst="rect">
            <a:avLst/>
          </a:prstGeom>
          <a:noFill/>
          <a:ln w="9525">
            <a:noFill/>
            <a:miter lim="800000"/>
            <a:headEnd/>
            <a:tailEnd/>
          </a:ln>
        </p:spPr>
      </p:pic>
      <p:pic>
        <p:nvPicPr>
          <p:cNvPr id="251913" name="Picture 9" descr="NAGMA other anion"/>
          <p:cNvPicPr>
            <a:picLocks noChangeAspect="1" noChangeArrowheads="1"/>
          </p:cNvPicPr>
          <p:nvPr/>
        </p:nvPicPr>
        <p:blipFill>
          <a:blip r:embed="rId3"/>
          <a:srcRect l="24483" r="68716"/>
          <a:stretch>
            <a:fillRect/>
          </a:stretch>
        </p:blipFill>
        <p:spPr bwMode="auto">
          <a:xfrm>
            <a:off x="4267200" y="3857625"/>
            <a:ext cx="762000" cy="1457325"/>
          </a:xfrm>
          <a:prstGeom prst="rect">
            <a:avLst/>
          </a:prstGeom>
          <a:noFill/>
          <a:ln w="9525">
            <a:noFill/>
            <a:miter lim="800000"/>
            <a:headEnd/>
            <a:tailEnd/>
          </a:ln>
        </p:spPr>
      </p:pic>
      <p:pic>
        <p:nvPicPr>
          <p:cNvPr id="251915" name="Picture 11" descr="NAGMA other anion"/>
          <p:cNvPicPr>
            <a:picLocks noChangeAspect="1" noChangeArrowheads="1"/>
          </p:cNvPicPr>
          <p:nvPr/>
        </p:nvPicPr>
        <p:blipFill>
          <a:blip r:embed="rId3"/>
          <a:srcRect l="32643" r="51799"/>
          <a:stretch>
            <a:fillRect/>
          </a:stretch>
        </p:blipFill>
        <p:spPr bwMode="auto">
          <a:xfrm>
            <a:off x="5000625" y="3848100"/>
            <a:ext cx="1743075" cy="1457325"/>
          </a:xfrm>
          <a:prstGeom prst="rect">
            <a:avLst/>
          </a:prstGeom>
          <a:noFill/>
          <a:ln w="9525">
            <a:noFill/>
            <a:miter lim="800000"/>
            <a:headEnd/>
            <a:tailEnd/>
          </a:ln>
        </p:spPr>
      </p:pic>
      <p:pic>
        <p:nvPicPr>
          <p:cNvPr id="251916" name="Picture 12" descr="NAGMA other anion"/>
          <p:cNvPicPr>
            <a:picLocks noChangeAspect="1" noChangeArrowheads="1"/>
          </p:cNvPicPr>
          <p:nvPr/>
        </p:nvPicPr>
        <p:blipFill>
          <a:blip r:embed="rId3"/>
          <a:srcRect l="67329" r="16348"/>
          <a:stretch>
            <a:fillRect/>
          </a:stretch>
        </p:blipFill>
        <p:spPr bwMode="auto">
          <a:xfrm>
            <a:off x="4962525" y="3838575"/>
            <a:ext cx="1828800" cy="1457325"/>
          </a:xfrm>
          <a:prstGeom prst="rect">
            <a:avLst/>
          </a:prstGeom>
          <a:noFill/>
          <a:ln w="9525">
            <a:noFill/>
            <a:miter lim="800000"/>
            <a:headEnd/>
            <a:tailEnd/>
          </a:ln>
        </p:spPr>
      </p:pic>
      <p:pic>
        <p:nvPicPr>
          <p:cNvPr id="251917" name="Picture 13" descr="NAGMA other anion"/>
          <p:cNvPicPr>
            <a:picLocks noChangeAspect="1" noChangeArrowheads="1"/>
          </p:cNvPicPr>
          <p:nvPr/>
        </p:nvPicPr>
        <p:blipFill>
          <a:blip r:embed="rId3"/>
          <a:srcRect l="84331" r="-653"/>
          <a:stretch>
            <a:fillRect/>
          </a:stretch>
        </p:blipFill>
        <p:spPr bwMode="auto">
          <a:xfrm>
            <a:off x="4972050" y="3838575"/>
            <a:ext cx="1828800" cy="1457325"/>
          </a:xfrm>
          <a:prstGeom prst="rect">
            <a:avLst/>
          </a:prstGeom>
          <a:noFill/>
          <a:ln w="9525">
            <a:noFill/>
            <a:miter lim="800000"/>
            <a:headEnd/>
            <a:tailEnd/>
          </a:ln>
        </p:spPr>
      </p:pic>
      <p:sp>
        <p:nvSpPr>
          <p:cNvPr id="251918" name="Rectangle 14"/>
          <p:cNvSpPr>
            <a:spLocks noChangeArrowheads="1"/>
          </p:cNvSpPr>
          <p:nvPr/>
        </p:nvSpPr>
        <p:spPr bwMode="auto">
          <a:xfrm>
            <a:off x="685800" y="5334000"/>
            <a:ext cx="7772400" cy="1143000"/>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buFontTx/>
              <a:buChar char="•"/>
            </a:pPr>
            <a:r>
              <a:rPr lang="en-US">
                <a:latin typeface="New Century Schlbk" pitchFamily="-46" charset="0"/>
              </a:rPr>
              <a:t>To estimate the normal anion gap for any individual multiply the albumin by 2.5 and add half the phosphorous</a:t>
            </a:r>
          </a:p>
        </p:txBody>
      </p:sp>
      <p:sp>
        <p:nvSpPr>
          <p:cNvPr id="108555" name="Rectangle 15"/>
          <p:cNvSpPr>
            <a:spLocks noChangeArrowheads="1"/>
          </p:cNvSpPr>
          <p:nvPr/>
        </p:nvSpPr>
        <p:spPr bwMode="auto">
          <a:xfrm>
            <a:off x="685800" y="2057400"/>
            <a:ext cx="7772400" cy="1905000"/>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buFontTx/>
              <a:buChar char="•"/>
            </a:pPr>
            <a:r>
              <a:rPr lang="en-US">
                <a:latin typeface="New Century Schlbk" pitchFamily="-46" charset="0"/>
              </a:rPr>
              <a:t>Hypoalbuminuria and hypophosphatemia lowers the anion gap</a:t>
            </a:r>
          </a:p>
          <a:p>
            <a:pPr marL="342900" indent="-342900" eaLnBrk="1" hangingPunct="1">
              <a:lnSpc>
                <a:spcPct val="90000"/>
              </a:lnSpc>
              <a:spcBef>
                <a:spcPct val="20000"/>
              </a:spcBef>
              <a:buFontTx/>
              <a:buChar char="•"/>
            </a:pPr>
            <a:r>
              <a:rPr lang="en-US">
                <a:latin typeface="New Century Schlbk" pitchFamily="-46" charset="0"/>
              </a:rPr>
              <a:t>If one fails to adjust the upper and lower limit of the normal anion gap, altered albumin and phosphorous can hide a pathologic anion gap</a:t>
            </a:r>
          </a:p>
        </p:txBody>
      </p:sp>
      <p:grpSp>
        <p:nvGrpSpPr>
          <p:cNvPr id="2" name="Group 20"/>
          <p:cNvGrpSpPr>
            <a:grpSpLocks/>
          </p:cNvGrpSpPr>
          <p:nvPr/>
        </p:nvGrpSpPr>
        <p:grpSpPr bwMode="auto">
          <a:xfrm>
            <a:off x="6781800" y="4724400"/>
            <a:ext cx="1447800" cy="396875"/>
            <a:chOff x="4272" y="2976"/>
            <a:chExt cx="912" cy="250"/>
          </a:xfrm>
        </p:grpSpPr>
        <p:sp>
          <p:nvSpPr>
            <p:cNvPr id="108557" name="Rectangle 18"/>
            <p:cNvSpPr>
              <a:spLocks noChangeArrowheads="1"/>
            </p:cNvSpPr>
            <p:nvPr/>
          </p:nvSpPr>
          <p:spPr bwMode="auto">
            <a:xfrm>
              <a:off x="4272" y="2976"/>
              <a:ext cx="912" cy="250"/>
            </a:xfrm>
            <a:prstGeom prst="rect">
              <a:avLst/>
            </a:prstGeom>
            <a:noFill/>
            <a:ln w="9525">
              <a:noFill/>
              <a:miter lim="800000"/>
              <a:headEnd/>
              <a:tailEnd/>
            </a:ln>
          </p:spPr>
          <p:txBody>
            <a:bodyPr>
              <a:prstTxWarp prst="textNoShape">
                <a:avLst/>
              </a:prstTxWarp>
              <a:spAutoFit/>
            </a:bodyPr>
            <a:lstStyle/>
            <a:p>
              <a:r>
                <a:rPr lang="en-US" sz="1000">
                  <a:latin typeface="Arial Bold" charset="0"/>
                </a:rPr>
                <a:t>Adjusted Normal Anion Gap</a:t>
              </a:r>
            </a:p>
          </p:txBody>
        </p:sp>
        <p:sp>
          <p:nvSpPr>
            <p:cNvPr id="108558" name="Line 19"/>
            <p:cNvSpPr>
              <a:spLocks noChangeShapeType="1"/>
            </p:cNvSpPr>
            <p:nvPr/>
          </p:nvSpPr>
          <p:spPr bwMode="auto">
            <a:xfrm>
              <a:off x="4272" y="2976"/>
              <a:ext cx="0" cy="240"/>
            </a:xfrm>
            <a:prstGeom prst="line">
              <a:avLst/>
            </a:prstGeom>
            <a:noFill/>
            <a:ln w="9525">
              <a:solidFill>
                <a:schemeClr val="tx1"/>
              </a:solidFill>
              <a:round/>
              <a:headEnd type="triangle" w="sm" len="sm"/>
              <a:tailEnd type="triangle" w="sm" len="sm"/>
            </a:ln>
          </p:spPr>
          <p:txBody>
            <a:bodyPr wrap="none" anchor="ctr">
              <a:prstTxWarp prst="textNoShape">
                <a:avLst/>
              </a:prstTxWarp>
            </a:bodyPr>
            <a:lstStyle/>
            <a:p>
              <a:endParaRPr lang="en-US"/>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1912"/>
                                        </p:tgtEl>
                                        <p:attrNameLst>
                                          <p:attrName>style.visibility</p:attrName>
                                        </p:attrNameLst>
                                      </p:cBhvr>
                                      <p:to>
                                        <p:strVal val="visible"/>
                                      </p:to>
                                    </p:set>
                                    <p:animEffect transition="in" filter="wipe(left)">
                                      <p:cBhvr>
                                        <p:cTn id="7" dur="1000"/>
                                        <p:tgtEl>
                                          <p:spTgt spid="25191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51915"/>
                                        </p:tgtEl>
                                        <p:attrNameLst>
                                          <p:attrName>style.visibility</p:attrName>
                                        </p:attrNameLst>
                                      </p:cBhvr>
                                      <p:to>
                                        <p:strVal val="visible"/>
                                      </p:to>
                                    </p:set>
                                    <p:animEffect transition="in" filter="wipe(left)">
                                      <p:cBhvr>
                                        <p:cTn id="11" dur="1000"/>
                                        <p:tgtEl>
                                          <p:spTgt spid="2519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251912"/>
                                        </p:tgtEl>
                                      </p:cBhvr>
                                    </p:animEffect>
                                    <p:set>
                                      <p:cBhvr>
                                        <p:cTn id="16" dur="1" fill="hold">
                                          <p:stCondLst>
                                            <p:cond delay="999"/>
                                          </p:stCondLst>
                                        </p:cTn>
                                        <p:tgtEl>
                                          <p:spTgt spid="25191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51913"/>
                                        </p:tgtEl>
                                        <p:attrNameLst>
                                          <p:attrName>style.visibility</p:attrName>
                                        </p:attrNameLst>
                                      </p:cBhvr>
                                      <p:to>
                                        <p:strVal val="visible"/>
                                      </p:to>
                                    </p:set>
                                    <p:animEffect transition="in" filter="fade">
                                      <p:cBhvr>
                                        <p:cTn id="19" dur="1000"/>
                                        <p:tgtEl>
                                          <p:spTgt spid="2519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1916"/>
                                        </p:tgtEl>
                                        <p:attrNameLst>
                                          <p:attrName>style.visibility</p:attrName>
                                        </p:attrNameLst>
                                      </p:cBhvr>
                                      <p:to>
                                        <p:strVal val="visible"/>
                                      </p:to>
                                    </p:set>
                                    <p:animEffect transition="in" filter="fade">
                                      <p:cBhvr>
                                        <p:cTn id="24" dur="1000"/>
                                        <p:tgtEl>
                                          <p:spTgt spid="251916"/>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1917"/>
                                        </p:tgtEl>
                                        <p:attrNameLst>
                                          <p:attrName>style.visibility</p:attrName>
                                        </p:attrNameLst>
                                      </p:cBhvr>
                                      <p:to>
                                        <p:strVal val="visible"/>
                                      </p:to>
                                    </p:set>
                                    <p:animEffect transition="in" filter="fade">
                                      <p:cBhvr>
                                        <p:cTn id="33" dur="1000"/>
                                        <p:tgtEl>
                                          <p:spTgt spid="2519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1918"/>
                                        </p:tgtEl>
                                        <p:attrNameLst>
                                          <p:attrName>style.visibility</p:attrName>
                                        </p:attrNameLst>
                                      </p:cBhvr>
                                      <p:to>
                                        <p:strVal val="visible"/>
                                      </p:to>
                                    </p:set>
                                    <p:animEffect transition="in" filter="fade">
                                      <p:cBhvr>
                                        <p:cTn id="38" dur="1000"/>
                                        <p:tgtEl>
                                          <p:spTgt spid="251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8"/>
          <p:cNvSpPr>
            <a:spLocks noChangeArrowheads="1"/>
          </p:cNvSpPr>
          <p:nvPr/>
        </p:nvSpPr>
        <p:spPr bwMode="auto">
          <a:xfrm>
            <a:off x="6015038" y="1752600"/>
            <a:ext cx="1400175" cy="3276600"/>
          </a:xfrm>
          <a:prstGeom prst="rect">
            <a:avLst/>
          </a:prstGeom>
          <a:gradFill rotWithShape="1">
            <a:gsLst>
              <a:gs pos="0">
                <a:srgbClr val="FFFF00"/>
              </a:gs>
              <a:gs pos="100000">
                <a:srgbClr val="FFFFFF"/>
              </a:gs>
            </a:gsLst>
            <a:lin ang="5400000"/>
          </a:gradFill>
          <a:ln w="19050">
            <a:noFill/>
            <a:miter lim="800000"/>
            <a:headEnd/>
            <a:tailEnd/>
          </a:ln>
        </p:spPr>
        <p:txBody>
          <a:bodyPr wrap="none" anchor="ctr">
            <a:prstTxWarp prst="textNoShape">
              <a:avLst/>
            </a:prstTxWarp>
          </a:bodyPr>
          <a:lstStyle/>
          <a:p>
            <a:endParaRPr lang="en-US"/>
          </a:p>
        </p:txBody>
      </p:sp>
      <p:sp>
        <p:nvSpPr>
          <p:cNvPr id="110595" name="Rectangle 15"/>
          <p:cNvSpPr>
            <a:spLocks noChangeArrowheads="1"/>
          </p:cNvSpPr>
          <p:nvPr/>
        </p:nvSpPr>
        <p:spPr bwMode="auto">
          <a:xfrm>
            <a:off x="7543800" y="1752600"/>
            <a:ext cx="1371600" cy="1905000"/>
          </a:xfrm>
          <a:prstGeom prst="rect">
            <a:avLst/>
          </a:prstGeom>
          <a:gradFill rotWithShape="1">
            <a:gsLst>
              <a:gs pos="0">
                <a:srgbClr val="FFFF00"/>
              </a:gs>
              <a:gs pos="100000">
                <a:srgbClr val="FFFFFF"/>
              </a:gs>
            </a:gsLst>
            <a:lin ang="5400000"/>
          </a:gradFill>
          <a:ln w="19050">
            <a:noFill/>
            <a:miter lim="800000"/>
            <a:headEnd/>
            <a:tailEnd/>
          </a:ln>
        </p:spPr>
        <p:txBody>
          <a:bodyPr wrap="none" anchor="ctr">
            <a:prstTxWarp prst="textNoShape">
              <a:avLst/>
            </a:prstTxWarp>
          </a:bodyPr>
          <a:lstStyle/>
          <a:p>
            <a:endParaRPr lang="en-US">
              <a:latin typeface="Helvetica Neue Light" pitchFamily="-107" charset="0"/>
              <a:ea typeface="Helvetica Neue Light" pitchFamily="-107" charset="0"/>
              <a:cs typeface="Helvetica Neue Light" pitchFamily="-107" charset="0"/>
            </a:endParaRPr>
          </a:p>
        </p:txBody>
      </p:sp>
      <p:sp>
        <p:nvSpPr>
          <p:cNvPr id="110596" name="Rectangle 2"/>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Other causes of a low anion gap</a:t>
            </a:r>
          </a:p>
        </p:txBody>
      </p:sp>
      <p:sp>
        <p:nvSpPr>
          <p:cNvPr id="110597" name="Rectangle 3"/>
          <p:cNvSpPr>
            <a:spLocks noGrp="1" noChangeArrowheads="1"/>
          </p:cNvSpPr>
          <p:nvPr>
            <p:ph type="body" sz="half" idx="1"/>
          </p:nvPr>
        </p:nvSpPr>
        <p:spPr>
          <a:xfrm>
            <a:off x="685800" y="1981200"/>
            <a:ext cx="4267200" cy="4114800"/>
          </a:xfrm>
        </p:spPr>
        <p:txBody>
          <a:bodyPr/>
          <a:lstStyle/>
          <a:p>
            <a:pPr eaLnBrk="1" hangingPunct="1">
              <a:lnSpc>
                <a:spcPct val="90000"/>
              </a:lnSpc>
            </a:pPr>
            <a:r>
              <a:rPr lang="en-US" sz="1800">
                <a:ea typeface="ＭＳ Ｐゴシック" pitchFamily="-107" charset="-128"/>
                <a:cs typeface="ＭＳ Ｐゴシック" pitchFamily="-107" charset="-128"/>
              </a:rPr>
              <a:t>Increased chloride</a:t>
            </a:r>
          </a:p>
          <a:p>
            <a:pPr lvl="1" eaLnBrk="1" hangingPunct="1">
              <a:lnSpc>
                <a:spcPct val="90000"/>
              </a:lnSpc>
            </a:pPr>
            <a:r>
              <a:rPr lang="en-US" sz="1600"/>
              <a:t>Hypertriglyceridemia</a:t>
            </a:r>
          </a:p>
          <a:p>
            <a:pPr lvl="1" eaLnBrk="1" hangingPunct="1">
              <a:lnSpc>
                <a:spcPct val="90000"/>
              </a:lnSpc>
            </a:pPr>
            <a:r>
              <a:rPr lang="en-US" sz="1600"/>
              <a:t>Bromide</a:t>
            </a:r>
          </a:p>
          <a:p>
            <a:pPr lvl="1" eaLnBrk="1" hangingPunct="1">
              <a:lnSpc>
                <a:spcPct val="90000"/>
              </a:lnSpc>
            </a:pPr>
            <a:r>
              <a:rPr lang="en-US" sz="1600"/>
              <a:t>Iodide</a:t>
            </a:r>
          </a:p>
          <a:p>
            <a:pPr eaLnBrk="1" hangingPunct="1">
              <a:lnSpc>
                <a:spcPct val="90000"/>
              </a:lnSpc>
            </a:pPr>
            <a:r>
              <a:rPr lang="en-US" sz="1800">
                <a:ea typeface="ＭＳ Ｐゴシック" pitchFamily="-107" charset="-128"/>
                <a:cs typeface="ＭＳ Ｐゴシック" pitchFamily="-107" charset="-128"/>
              </a:rPr>
              <a:t>Decreased “</a:t>
            </a:r>
            <a:r>
              <a:rPr lang="en-US" sz="1800" i="1">
                <a:ea typeface="ＭＳ Ｐゴシック" pitchFamily="-107" charset="-128"/>
                <a:cs typeface="ＭＳ Ｐゴシック" pitchFamily="-107" charset="-128"/>
              </a:rPr>
              <a:t>Unmeasured anions</a:t>
            </a:r>
            <a:r>
              <a:rPr lang="en-US" sz="1800">
                <a:ea typeface="ＭＳ Ｐゴシック" pitchFamily="-107" charset="-128"/>
                <a:cs typeface="ＭＳ Ｐゴシック" pitchFamily="-107" charset="-128"/>
              </a:rPr>
              <a:t>”</a:t>
            </a:r>
          </a:p>
          <a:p>
            <a:pPr lvl="1" eaLnBrk="1" hangingPunct="1">
              <a:lnSpc>
                <a:spcPct val="90000"/>
              </a:lnSpc>
            </a:pPr>
            <a:r>
              <a:rPr lang="en-US" sz="1600"/>
              <a:t>Albumin</a:t>
            </a:r>
          </a:p>
          <a:p>
            <a:pPr lvl="1" eaLnBrk="1" hangingPunct="1">
              <a:lnSpc>
                <a:spcPct val="90000"/>
              </a:lnSpc>
            </a:pPr>
            <a:r>
              <a:rPr lang="en-US" sz="1600"/>
              <a:t>Phosphorous</a:t>
            </a:r>
          </a:p>
          <a:p>
            <a:pPr lvl="1" eaLnBrk="1" hangingPunct="1">
              <a:lnSpc>
                <a:spcPct val="90000"/>
              </a:lnSpc>
            </a:pPr>
            <a:r>
              <a:rPr lang="en-US" sz="1600"/>
              <a:t>IgA</a:t>
            </a:r>
          </a:p>
          <a:p>
            <a:pPr eaLnBrk="1" hangingPunct="1">
              <a:lnSpc>
                <a:spcPct val="90000"/>
              </a:lnSpc>
            </a:pPr>
            <a:r>
              <a:rPr lang="en-US" sz="1800">
                <a:ea typeface="ＭＳ Ｐゴシック" pitchFamily="-107" charset="-128"/>
                <a:cs typeface="ＭＳ Ｐゴシック" pitchFamily="-107" charset="-128"/>
              </a:rPr>
              <a:t>Increased “</a:t>
            </a:r>
            <a:r>
              <a:rPr lang="en-US" sz="1800" i="1">
                <a:ea typeface="ＭＳ Ｐゴシック" pitchFamily="-107" charset="-128"/>
                <a:cs typeface="ＭＳ Ｐゴシック" pitchFamily="-107" charset="-128"/>
              </a:rPr>
              <a:t>Unmeasured cations</a:t>
            </a:r>
            <a:r>
              <a:rPr lang="en-US" sz="1800">
                <a:ea typeface="ＭＳ Ｐゴシック" pitchFamily="-107" charset="-128"/>
                <a:cs typeface="ＭＳ Ｐゴシック" pitchFamily="-107" charset="-128"/>
              </a:rPr>
              <a:t>”</a:t>
            </a:r>
          </a:p>
          <a:p>
            <a:pPr lvl="1" eaLnBrk="1" hangingPunct="1">
              <a:lnSpc>
                <a:spcPct val="90000"/>
              </a:lnSpc>
            </a:pPr>
            <a:r>
              <a:rPr lang="en-US" sz="1600"/>
              <a:t>Hyperkalemia</a:t>
            </a:r>
          </a:p>
          <a:p>
            <a:pPr lvl="1" eaLnBrk="1" hangingPunct="1">
              <a:lnSpc>
                <a:spcPct val="90000"/>
              </a:lnSpc>
            </a:pPr>
            <a:r>
              <a:rPr lang="en-US" sz="1600"/>
              <a:t>Hypercalcemia</a:t>
            </a:r>
          </a:p>
          <a:p>
            <a:pPr lvl="1" eaLnBrk="1" hangingPunct="1">
              <a:lnSpc>
                <a:spcPct val="90000"/>
              </a:lnSpc>
            </a:pPr>
            <a:r>
              <a:rPr lang="en-US" sz="1600"/>
              <a:t>Hypermagnesemia</a:t>
            </a:r>
          </a:p>
          <a:p>
            <a:pPr lvl="1" eaLnBrk="1" hangingPunct="1">
              <a:lnSpc>
                <a:spcPct val="90000"/>
              </a:lnSpc>
            </a:pPr>
            <a:r>
              <a:rPr lang="en-US" sz="1600"/>
              <a:t>Lithium</a:t>
            </a:r>
          </a:p>
          <a:p>
            <a:pPr lvl="1" eaLnBrk="1" hangingPunct="1">
              <a:lnSpc>
                <a:spcPct val="90000"/>
              </a:lnSpc>
            </a:pPr>
            <a:r>
              <a:rPr lang="en-US" sz="1600"/>
              <a:t>Increased cationic paraproteins</a:t>
            </a:r>
          </a:p>
          <a:p>
            <a:pPr lvl="2" eaLnBrk="1" hangingPunct="1">
              <a:lnSpc>
                <a:spcPct val="90000"/>
              </a:lnSpc>
            </a:pPr>
            <a:r>
              <a:rPr lang="en-US" sz="1400">
                <a:ea typeface="ＭＳ Ｐゴシック" pitchFamily="-107" charset="-128"/>
              </a:rPr>
              <a:t>IgG</a:t>
            </a:r>
          </a:p>
        </p:txBody>
      </p:sp>
      <p:sp>
        <p:nvSpPr>
          <p:cNvPr id="110598" name="Rectangle 5"/>
          <p:cNvSpPr>
            <a:spLocks noChangeArrowheads="1"/>
          </p:cNvSpPr>
          <p:nvPr/>
        </p:nvSpPr>
        <p:spPr bwMode="auto">
          <a:xfrm>
            <a:off x="6015038" y="4953000"/>
            <a:ext cx="1400175" cy="1524000"/>
          </a:xfrm>
          <a:prstGeom prst="rect">
            <a:avLst/>
          </a:prstGeom>
          <a:gradFill rotWithShape="0">
            <a:gsLst>
              <a:gs pos="0">
                <a:srgbClr val="FF0000"/>
              </a:gs>
              <a:gs pos="100000">
                <a:schemeClr val="bg1"/>
              </a:gs>
            </a:gsLst>
            <a:lin ang="5400000" scaled="1"/>
          </a:gradFill>
          <a:ln w="19050">
            <a:noFill/>
            <a:miter lim="800000"/>
            <a:headEnd/>
            <a:tailEnd/>
          </a:ln>
        </p:spPr>
        <p:txBody>
          <a:bodyPr wrap="none" anchor="ctr">
            <a:prstTxWarp prst="textNoShape">
              <a:avLst/>
            </a:prstTxWarp>
          </a:bodyPr>
          <a:lstStyle/>
          <a:p>
            <a:endParaRPr lang="en-US"/>
          </a:p>
        </p:txBody>
      </p:sp>
      <p:sp>
        <p:nvSpPr>
          <p:cNvPr id="110599" name="Rectangle 10"/>
          <p:cNvSpPr>
            <a:spLocks noChangeArrowheads="1"/>
          </p:cNvSpPr>
          <p:nvPr/>
        </p:nvSpPr>
        <p:spPr bwMode="auto">
          <a:xfrm>
            <a:off x="7529513" y="3581400"/>
            <a:ext cx="1385887" cy="2895600"/>
          </a:xfrm>
          <a:prstGeom prst="rect">
            <a:avLst/>
          </a:prstGeom>
          <a:gradFill rotWithShape="0">
            <a:gsLst>
              <a:gs pos="0">
                <a:schemeClr val="folHlink"/>
              </a:gs>
              <a:gs pos="100000">
                <a:schemeClr val="bg1"/>
              </a:gs>
            </a:gsLst>
            <a:lin ang="5400000" scaled="1"/>
          </a:gradFill>
          <a:ln w="19050">
            <a:noFill/>
            <a:miter lim="800000"/>
            <a:headEnd/>
            <a:tailEnd/>
          </a:ln>
        </p:spPr>
        <p:txBody>
          <a:bodyPr wrap="none" anchor="ctr">
            <a:prstTxWarp prst="textNoShape">
              <a:avLst/>
            </a:prstTxWarp>
          </a:bodyPr>
          <a:lstStyle/>
          <a:p>
            <a:endParaRPr lang="en-US"/>
          </a:p>
        </p:txBody>
      </p:sp>
      <p:sp>
        <p:nvSpPr>
          <p:cNvPr id="110600" name="Text Box 11"/>
          <p:cNvSpPr txBox="1">
            <a:spLocks noChangeArrowheads="1"/>
          </p:cNvSpPr>
          <p:nvPr/>
        </p:nvSpPr>
        <p:spPr bwMode="auto">
          <a:xfrm>
            <a:off x="7543800" y="3606800"/>
            <a:ext cx="1295400" cy="965200"/>
          </a:xfrm>
          <a:prstGeom prst="rect">
            <a:avLst/>
          </a:prstGeom>
          <a:noFill/>
          <a:ln w="9525">
            <a:noFill/>
            <a:miter lim="800000"/>
            <a:headEnd/>
            <a:tailEnd/>
          </a:ln>
        </p:spPr>
        <p:txBody>
          <a:bodyPr>
            <a:prstTxWarp prst="textNoShape">
              <a:avLst/>
            </a:prstTxWarp>
            <a:spAutoFit/>
          </a:bodyPr>
          <a:lstStyle/>
          <a:p>
            <a:pPr>
              <a:lnSpc>
                <a:spcPct val="70000"/>
              </a:lnSpc>
              <a:spcBef>
                <a:spcPct val="50000"/>
              </a:spcBef>
            </a:pPr>
            <a:r>
              <a:rPr lang="en-US" sz="1800">
                <a:latin typeface="Helvetica Neue Light" pitchFamily="-107" charset="0"/>
                <a:ea typeface="Helvetica Neue Light" pitchFamily="-107" charset="0"/>
                <a:cs typeface="Helvetica Neue Light" pitchFamily="-107" charset="0"/>
              </a:rPr>
              <a:t>Albumin</a:t>
            </a:r>
          </a:p>
          <a:p>
            <a:pPr>
              <a:lnSpc>
                <a:spcPct val="70000"/>
              </a:lnSpc>
              <a:spcBef>
                <a:spcPct val="50000"/>
              </a:spcBef>
            </a:pPr>
            <a:r>
              <a:rPr lang="en-US" sz="1800">
                <a:latin typeface="Helvetica Neue Light" pitchFamily="-107" charset="0"/>
                <a:ea typeface="Helvetica Neue Light" pitchFamily="-107" charset="0"/>
                <a:cs typeface="Helvetica Neue Light" pitchFamily="-107" charset="0"/>
              </a:rPr>
              <a:t>Phos</a:t>
            </a:r>
          </a:p>
          <a:p>
            <a:pPr>
              <a:lnSpc>
                <a:spcPct val="70000"/>
              </a:lnSpc>
              <a:spcBef>
                <a:spcPct val="50000"/>
              </a:spcBef>
            </a:pPr>
            <a:r>
              <a:rPr lang="en-US" sz="1800">
                <a:latin typeface="Helvetica Neue Light" pitchFamily="-107" charset="0"/>
                <a:ea typeface="Helvetica Neue Light" pitchFamily="-107" charset="0"/>
                <a:cs typeface="Helvetica Neue Light" pitchFamily="-107" charset="0"/>
              </a:rPr>
              <a:t>IgA</a:t>
            </a:r>
          </a:p>
        </p:txBody>
      </p:sp>
      <p:sp>
        <p:nvSpPr>
          <p:cNvPr id="110601" name="Text Box 17"/>
          <p:cNvSpPr txBox="1">
            <a:spLocks noChangeArrowheads="1"/>
          </p:cNvSpPr>
          <p:nvPr/>
        </p:nvSpPr>
        <p:spPr bwMode="auto">
          <a:xfrm>
            <a:off x="7543800" y="1865313"/>
            <a:ext cx="1219200" cy="631825"/>
          </a:xfrm>
          <a:prstGeom prst="rect">
            <a:avLst/>
          </a:prstGeom>
          <a:noFill/>
          <a:ln w="9525">
            <a:noFill/>
            <a:miter lim="800000"/>
            <a:headEnd/>
            <a:tailEnd/>
          </a:ln>
        </p:spPr>
        <p:txBody>
          <a:bodyPr>
            <a:prstTxWarp prst="textNoShape">
              <a:avLst/>
            </a:prstTxWarp>
            <a:spAutoFit/>
          </a:bodyPr>
          <a:lstStyle/>
          <a:p>
            <a:pPr>
              <a:lnSpc>
                <a:spcPct val="70000"/>
              </a:lnSpc>
              <a:spcBef>
                <a:spcPct val="50000"/>
              </a:spcBef>
            </a:pPr>
            <a:r>
              <a:rPr lang="en-US" sz="1800">
                <a:latin typeface="Helvetica Neue Light" pitchFamily="-107" charset="0"/>
                <a:ea typeface="Helvetica Neue Light" pitchFamily="-107" charset="0"/>
                <a:cs typeface="Helvetica Neue Light" pitchFamily="-107" charset="0"/>
              </a:rPr>
              <a:t>Chloride</a:t>
            </a:r>
          </a:p>
          <a:p>
            <a:pPr>
              <a:lnSpc>
                <a:spcPct val="70000"/>
              </a:lnSpc>
              <a:spcBef>
                <a:spcPct val="50000"/>
              </a:spcBef>
            </a:pPr>
            <a:r>
              <a:rPr lang="en-US" sz="1800">
                <a:latin typeface="Helvetica Neue Light" pitchFamily="-107" charset="0"/>
                <a:ea typeface="Helvetica Neue Light" pitchFamily="-107" charset="0"/>
                <a:cs typeface="Helvetica Neue Light" pitchFamily="-107" charset="0"/>
              </a:rPr>
              <a:t>Bicarb</a:t>
            </a:r>
          </a:p>
        </p:txBody>
      </p:sp>
      <p:sp>
        <p:nvSpPr>
          <p:cNvPr id="110602" name="Text Box 19"/>
          <p:cNvSpPr txBox="1">
            <a:spLocks noChangeArrowheads="1"/>
          </p:cNvSpPr>
          <p:nvPr/>
        </p:nvSpPr>
        <p:spPr bwMode="auto">
          <a:xfrm>
            <a:off x="6091238" y="1865313"/>
            <a:ext cx="1295400" cy="300037"/>
          </a:xfrm>
          <a:prstGeom prst="rect">
            <a:avLst/>
          </a:prstGeom>
          <a:noFill/>
          <a:ln w="9525">
            <a:noFill/>
            <a:miter lim="800000"/>
            <a:headEnd/>
            <a:tailEnd/>
          </a:ln>
        </p:spPr>
        <p:txBody>
          <a:bodyPr>
            <a:prstTxWarp prst="textNoShape">
              <a:avLst/>
            </a:prstTxWarp>
            <a:spAutoFit/>
          </a:bodyPr>
          <a:lstStyle/>
          <a:p>
            <a:pPr>
              <a:lnSpc>
                <a:spcPct val="70000"/>
              </a:lnSpc>
              <a:spcBef>
                <a:spcPct val="50000"/>
              </a:spcBef>
            </a:pPr>
            <a:r>
              <a:rPr lang="en-US" sz="1800">
                <a:latin typeface="Helvetica Neue Light" pitchFamily="-107" charset="0"/>
                <a:ea typeface="Helvetica Neue Light" pitchFamily="-107" charset="0"/>
                <a:cs typeface="Helvetica Neue Light" pitchFamily="-107" charset="0"/>
              </a:rPr>
              <a:t>Sodium</a:t>
            </a:r>
          </a:p>
        </p:txBody>
      </p:sp>
      <p:sp>
        <p:nvSpPr>
          <p:cNvPr id="110603" name="Text Box 6"/>
          <p:cNvSpPr txBox="1">
            <a:spLocks noChangeArrowheads="1"/>
          </p:cNvSpPr>
          <p:nvPr/>
        </p:nvSpPr>
        <p:spPr bwMode="auto">
          <a:xfrm>
            <a:off x="6081713" y="5030788"/>
            <a:ext cx="1600200" cy="1296987"/>
          </a:xfrm>
          <a:prstGeom prst="rect">
            <a:avLst/>
          </a:prstGeom>
          <a:noFill/>
          <a:ln w="9525">
            <a:noFill/>
            <a:miter lim="800000"/>
            <a:headEnd/>
            <a:tailEnd/>
          </a:ln>
        </p:spPr>
        <p:txBody>
          <a:bodyPr>
            <a:prstTxWarp prst="textNoShape">
              <a:avLst/>
            </a:prstTxWarp>
            <a:spAutoFit/>
          </a:bodyPr>
          <a:lstStyle/>
          <a:p>
            <a:pPr>
              <a:lnSpc>
                <a:spcPct val="70000"/>
              </a:lnSpc>
              <a:spcBef>
                <a:spcPct val="50000"/>
              </a:spcBef>
            </a:pPr>
            <a:r>
              <a:rPr lang="en-US" sz="1800">
                <a:latin typeface="Helvetica Neue Light" pitchFamily="-107" charset="0"/>
                <a:ea typeface="Helvetica Neue Light" pitchFamily="-107" charset="0"/>
                <a:cs typeface="Helvetica Neue Light" pitchFamily="-107" charset="0"/>
              </a:rPr>
              <a:t>Potassium</a:t>
            </a:r>
          </a:p>
          <a:p>
            <a:pPr>
              <a:lnSpc>
                <a:spcPct val="70000"/>
              </a:lnSpc>
              <a:spcBef>
                <a:spcPct val="50000"/>
              </a:spcBef>
            </a:pPr>
            <a:r>
              <a:rPr lang="en-US" sz="1800">
                <a:latin typeface="Helvetica Neue Light" pitchFamily="-107" charset="0"/>
                <a:ea typeface="Helvetica Neue Light" pitchFamily="-107" charset="0"/>
                <a:cs typeface="Helvetica Neue Light" pitchFamily="-107" charset="0"/>
              </a:rPr>
              <a:t>Calcium</a:t>
            </a:r>
          </a:p>
          <a:p>
            <a:pPr>
              <a:lnSpc>
                <a:spcPct val="70000"/>
              </a:lnSpc>
              <a:spcBef>
                <a:spcPct val="50000"/>
              </a:spcBef>
            </a:pPr>
            <a:r>
              <a:rPr lang="en-US" sz="1800">
                <a:latin typeface="Helvetica Neue Light" pitchFamily="-107" charset="0"/>
                <a:ea typeface="Helvetica Neue Light" pitchFamily="-107" charset="0"/>
                <a:cs typeface="Helvetica Neue Light" pitchFamily="-107" charset="0"/>
              </a:rPr>
              <a:t>Magnesium</a:t>
            </a:r>
          </a:p>
          <a:p>
            <a:pPr>
              <a:lnSpc>
                <a:spcPct val="70000"/>
              </a:lnSpc>
              <a:spcBef>
                <a:spcPct val="50000"/>
              </a:spcBef>
            </a:pPr>
            <a:r>
              <a:rPr lang="en-US" sz="1800">
                <a:latin typeface="Helvetica Neue Light" pitchFamily="-107" charset="0"/>
                <a:ea typeface="Helvetica Neue Light" pitchFamily="-107" charset="0"/>
                <a:cs typeface="Helvetica Neue Light" pitchFamily="-107" charset="0"/>
              </a:rPr>
              <a:t>IgG</a:t>
            </a:r>
          </a:p>
        </p:txBody>
      </p:sp>
      <p:sp>
        <p:nvSpPr>
          <p:cNvPr id="110604" name="AutoShape 20"/>
          <p:cNvSpPr>
            <a:spLocks/>
          </p:cNvSpPr>
          <p:nvPr/>
        </p:nvSpPr>
        <p:spPr bwMode="auto">
          <a:xfrm>
            <a:off x="5486400" y="3581400"/>
            <a:ext cx="304800" cy="1371600"/>
          </a:xfrm>
          <a:prstGeom prst="leftBrace">
            <a:avLst>
              <a:gd name="adj1" fmla="val 45833"/>
              <a:gd name="adj2" fmla="val 50569"/>
            </a:avLst>
          </a:prstGeom>
          <a:noFill/>
          <a:ln w="12700">
            <a:solidFill>
              <a:schemeClr val="tx1"/>
            </a:solidFill>
            <a:round/>
            <a:headEnd/>
            <a:tailEnd/>
          </a:ln>
        </p:spPr>
        <p:txBody>
          <a:bodyPr wrap="none" anchor="ctr">
            <a:prstTxWarp prst="textNoShape">
              <a:avLst/>
            </a:prstTxWarp>
          </a:bodyPr>
          <a:lstStyle/>
          <a:p>
            <a:endParaRPr lang="en-US"/>
          </a:p>
        </p:txBody>
      </p:sp>
      <p:sp>
        <p:nvSpPr>
          <p:cNvPr id="110605" name="Line 21"/>
          <p:cNvSpPr>
            <a:spLocks noChangeShapeType="1"/>
          </p:cNvSpPr>
          <p:nvPr/>
        </p:nvSpPr>
        <p:spPr bwMode="auto">
          <a:xfrm>
            <a:off x="5891213" y="3581400"/>
            <a:ext cx="1752600" cy="0"/>
          </a:xfrm>
          <a:prstGeom prst="line">
            <a:avLst/>
          </a:prstGeom>
          <a:noFill/>
          <a:ln w="12700">
            <a:solidFill>
              <a:schemeClr val="tx1"/>
            </a:solidFill>
            <a:prstDash val="dash"/>
            <a:round/>
            <a:headEnd/>
            <a:tailEnd/>
          </a:ln>
        </p:spPr>
        <p:txBody>
          <a:bodyPr wrap="none" anchor="ctr">
            <a:prstTxWarp prst="textNoShape">
              <a:avLst/>
            </a:prstTxWarp>
          </a:bodyPr>
          <a:lstStyle/>
          <a:p>
            <a:endParaRPr lang="en-US"/>
          </a:p>
        </p:txBody>
      </p:sp>
      <p:sp>
        <p:nvSpPr>
          <p:cNvPr id="110606" name="Line 22"/>
          <p:cNvSpPr>
            <a:spLocks noChangeShapeType="1"/>
          </p:cNvSpPr>
          <p:nvPr/>
        </p:nvSpPr>
        <p:spPr bwMode="auto">
          <a:xfrm>
            <a:off x="5862638" y="4953000"/>
            <a:ext cx="152400" cy="0"/>
          </a:xfrm>
          <a:prstGeom prst="line">
            <a:avLst/>
          </a:prstGeom>
          <a:noFill/>
          <a:ln w="12700">
            <a:solidFill>
              <a:schemeClr val="tx1"/>
            </a:solidFill>
            <a:prstDash val="dash"/>
            <a:round/>
            <a:headEnd/>
            <a:tailEnd/>
          </a:ln>
        </p:spPr>
        <p:txBody>
          <a:bodyPr wrap="none" anchor="ctr">
            <a:prstTxWarp prst="textNoShape">
              <a:avLst/>
            </a:prstTxWarp>
          </a:bodyPr>
          <a:lstStyle/>
          <a:p>
            <a:endParaRPr lang="en-US"/>
          </a:p>
        </p:txBody>
      </p:sp>
      <p:sp>
        <p:nvSpPr>
          <p:cNvPr id="110607" name="Rectangle 23"/>
          <p:cNvSpPr>
            <a:spLocks noChangeArrowheads="1"/>
          </p:cNvSpPr>
          <p:nvPr/>
        </p:nvSpPr>
        <p:spPr bwMode="auto">
          <a:xfrm>
            <a:off x="4495800" y="4033838"/>
            <a:ext cx="992188" cy="461962"/>
          </a:xfrm>
          <a:prstGeom prst="rect">
            <a:avLst/>
          </a:prstGeom>
          <a:noFill/>
          <a:ln w="9525">
            <a:noFill/>
            <a:miter lim="800000"/>
            <a:headEnd/>
            <a:tailEnd/>
          </a:ln>
        </p:spPr>
        <p:txBody>
          <a:bodyPr>
            <a:prstTxWarp prst="textNoShape">
              <a:avLst/>
            </a:prstTxWarp>
            <a:spAutoFit/>
          </a:bodyPr>
          <a:lstStyle/>
          <a:p>
            <a:pPr algn="r"/>
            <a:r>
              <a:rPr lang="en-US" sz="1200">
                <a:latin typeface="Helvetica Neue Light" pitchFamily="-107" charset="0"/>
                <a:ea typeface="Helvetica Neue Light" pitchFamily="-107" charset="0"/>
                <a:cs typeface="Helvetica Neue Light" pitchFamily="-107" charset="0"/>
              </a:rPr>
              <a:t>Normal Anion gap</a:t>
            </a:r>
          </a:p>
        </p:txBody>
      </p:sp>
    </p:spTree>
  </p:cSld>
  <p:clrMapOvr>
    <a:masterClrMapping/>
  </p:clrMapOvr>
  <p:transition>
    <p:dissolv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42" name="Object 2"/>
          <p:cNvGraphicFramePr>
            <a:graphicFrameLocks noChangeAspect="1"/>
          </p:cNvGraphicFramePr>
          <p:nvPr/>
        </p:nvGraphicFramePr>
        <p:xfrm>
          <a:off x="228600" y="1098550"/>
          <a:ext cx="8680450" cy="5759450"/>
        </p:xfrm>
        <a:graphic>
          <a:graphicData uri="http://schemas.openxmlformats.org/presentationml/2006/ole">
            <mc:AlternateContent xmlns:mc="http://schemas.openxmlformats.org/markup-compatibility/2006">
              <mc:Choice xmlns:v="urn:schemas-microsoft-com:vml" Requires="v">
                <p:oleObj spid="_x0000_s112645" name="Worksheet" r:id="rId4" imgW="12548616" imgH="8330184" progId="Excel.Sheet.8">
                  <p:embed/>
                </p:oleObj>
              </mc:Choice>
              <mc:Fallback>
                <p:oleObj name="Worksheet" r:id="rId4" imgW="12548616" imgH="8330184"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98550"/>
                        <a:ext cx="8680450" cy="575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43" name="Rectangle 2"/>
          <p:cNvSpPr>
            <a:spLocks noGrp="1" noChangeArrowheads="1"/>
          </p:cNvSpPr>
          <p:nvPr>
            <p:ph type="title"/>
          </p:nvPr>
        </p:nvSpPr>
        <p:spPr>
          <a:xfrm>
            <a:off x="685800" y="76200"/>
            <a:ext cx="8077200" cy="1295400"/>
          </a:xfrm>
        </p:spPr>
        <p:txBody>
          <a:bodyPr/>
          <a:lstStyle/>
          <a:p>
            <a:pPr eaLnBrk="1" hangingPunct="1"/>
            <a:r>
              <a:rPr lang="en-US">
                <a:ea typeface="ＭＳ Ｐゴシック" pitchFamily="-107" charset="-128"/>
                <a:cs typeface="ＭＳ Ｐゴシック" pitchFamily="-107" charset="-128"/>
              </a:rPr>
              <a:t>Recent lab history</a:t>
            </a:r>
          </a:p>
        </p:txBody>
      </p:sp>
      <p:sp>
        <p:nvSpPr>
          <p:cNvPr id="112644" name="Text Box 7"/>
          <p:cNvSpPr txBox="1">
            <a:spLocks noChangeArrowheads="1"/>
          </p:cNvSpPr>
          <p:nvPr/>
        </p:nvSpPr>
        <p:spPr bwMode="auto">
          <a:xfrm>
            <a:off x="1204913" y="2774950"/>
            <a:ext cx="3900487" cy="1187450"/>
          </a:xfrm>
          <a:prstGeom prst="rect">
            <a:avLst/>
          </a:prstGeom>
          <a:noFill/>
          <a:ln w="9525">
            <a:noFill/>
            <a:miter lim="800000"/>
            <a:headEnd/>
            <a:tailEnd/>
          </a:ln>
        </p:spPr>
        <p:txBody>
          <a:bodyPr wrap="none">
            <a:prstTxWarp prst="textNoShape">
              <a:avLst/>
            </a:prstTxWarp>
            <a:spAutoFit/>
          </a:bodyPr>
          <a:lstStyle/>
          <a:p>
            <a:r>
              <a:rPr lang="en-US"/>
              <a:t>Albumin falls 2 g/dL</a:t>
            </a:r>
          </a:p>
          <a:p>
            <a:r>
              <a:rPr lang="en-US"/>
              <a:t>Potassium climbs 2 mmol/L</a:t>
            </a:r>
          </a:p>
          <a:p>
            <a:r>
              <a:rPr lang="en-US"/>
              <a:t>Anion Gap falls 7 from 6 to -1</a:t>
            </a:r>
          </a:p>
        </p:txBody>
      </p:sp>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5"/>
          <p:cNvSpPr>
            <a:spLocks noChangeArrowheads="1"/>
          </p:cNvSpPr>
          <p:nvPr/>
        </p:nvSpPr>
        <p:spPr bwMode="auto">
          <a:xfrm>
            <a:off x="0" y="0"/>
            <a:ext cx="9144000" cy="6858000"/>
          </a:xfrm>
          <a:prstGeom prst="rect">
            <a:avLst/>
          </a:prstGeom>
          <a:solidFill>
            <a:srgbClr val="CCCCCC"/>
          </a:solidFill>
          <a:ln w="9525">
            <a:solidFill>
              <a:schemeClr val="tx1"/>
            </a:solidFill>
            <a:round/>
            <a:headEnd/>
            <a:tailEnd/>
          </a:ln>
        </p:spPr>
        <p:txBody>
          <a:bodyPr>
            <a:prstTxWarp prst="textNoShape">
              <a:avLst/>
            </a:prstTxWarp>
          </a:bodyPr>
          <a:lstStyle/>
          <a:p>
            <a:endParaRPr lang="en-US"/>
          </a:p>
        </p:txBody>
      </p:sp>
      <p:pic>
        <p:nvPicPr>
          <p:cNvPr id="166914"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294188" y="2762250"/>
            <a:ext cx="5383212" cy="4095750"/>
          </a:xfrm>
          <a:prstGeom prst="rect">
            <a:avLst/>
          </a:prstGeom>
          <a:noFill/>
          <a:ln w="9525">
            <a:noFill/>
            <a:miter lim="800000"/>
            <a:headEnd/>
            <a:tailEnd/>
          </a:ln>
        </p:spPr>
      </p:pic>
      <p:sp>
        <p:nvSpPr>
          <p:cNvPr id="26628" name="TextBox 3"/>
          <p:cNvSpPr txBox="1">
            <a:spLocks noChangeArrowheads="1"/>
          </p:cNvSpPr>
          <p:nvPr/>
        </p:nvSpPr>
        <p:spPr bwMode="auto">
          <a:xfrm>
            <a:off x="312738" y="0"/>
            <a:ext cx="8831262" cy="3786188"/>
          </a:xfrm>
          <a:prstGeom prst="rect">
            <a:avLst/>
          </a:prstGeom>
          <a:noFill/>
          <a:ln w="9525">
            <a:noFill/>
            <a:miter lim="800000"/>
            <a:headEnd/>
            <a:tailEnd/>
          </a:ln>
        </p:spPr>
        <p:txBody>
          <a:bodyPr>
            <a:prstTxWarp prst="textNoShape">
              <a:avLst/>
            </a:prstTxWarp>
            <a:spAutoFit/>
          </a:bodyPr>
          <a:lstStyle/>
          <a:p>
            <a:r>
              <a:rPr lang="en-US" sz="8000">
                <a:latin typeface="Helvetica Neue UltraLight" pitchFamily="-107" charset="0"/>
                <a:ea typeface="Helvetica Neue UltraLight" pitchFamily="-107" charset="0"/>
                <a:cs typeface="Helvetica Neue UltraLight" pitchFamily="-107" charset="0"/>
              </a:rPr>
              <a:t>What anion is </a:t>
            </a:r>
            <a:br>
              <a:rPr lang="en-US" sz="8000">
                <a:latin typeface="Helvetica Neue UltraLight" pitchFamily="-107" charset="0"/>
                <a:ea typeface="Helvetica Neue UltraLight" pitchFamily="-107" charset="0"/>
                <a:cs typeface="Helvetica Neue UltraLight" pitchFamily="-107" charset="0"/>
              </a:rPr>
            </a:br>
            <a:r>
              <a:rPr lang="en-US" sz="8000">
                <a:latin typeface="Helvetica Neue UltraLight" pitchFamily="-107" charset="0"/>
                <a:ea typeface="Helvetica Neue UltraLight" pitchFamily="-107" charset="0"/>
                <a:cs typeface="Helvetica Neue UltraLight" pitchFamily="-107" charset="0"/>
              </a:rPr>
              <a:t>associated with the </a:t>
            </a:r>
            <a:br>
              <a:rPr lang="en-US" sz="8000">
                <a:latin typeface="Helvetica Neue UltraLight" pitchFamily="-107" charset="0"/>
                <a:ea typeface="Helvetica Neue UltraLight" pitchFamily="-107" charset="0"/>
                <a:cs typeface="Helvetica Neue UltraLight" pitchFamily="-107" charset="0"/>
              </a:rPr>
            </a:br>
            <a:r>
              <a:rPr lang="en-US" sz="8000">
                <a:latin typeface="Helvetica Neue UltraLight" pitchFamily="-107" charset="0"/>
                <a:ea typeface="Helvetica Neue UltraLight" pitchFamily="-107" charset="0"/>
                <a:cs typeface="Helvetica Neue UltraLight" pitchFamily="-107" charset="0"/>
              </a:rPr>
              <a:t>additional acid?</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6914"/>
                                        </p:tgtEl>
                                        <p:attrNameLst>
                                          <p:attrName>style.visibility</p:attrName>
                                        </p:attrNameLst>
                                      </p:cBhvr>
                                      <p:to>
                                        <p:strVal val="visible"/>
                                      </p:to>
                                    </p:set>
                                    <p:anim calcmode="lin" valueType="num">
                                      <p:cBhvr>
                                        <p:cTn id="7" dur="500" fill="hold"/>
                                        <p:tgtEl>
                                          <p:spTgt spid="166914"/>
                                        </p:tgtEl>
                                        <p:attrNameLst>
                                          <p:attrName>ppt_w</p:attrName>
                                        </p:attrNameLst>
                                      </p:cBhvr>
                                      <p:tavLst>
                                        <p:tav tm="0">
                                          <p:val>
                                            <p:fltVal val="0"/>
                                          </p:val>
                                        </p:tav>
                                        <p:tav tm="100000">
                                          <p:val>
                                            <p:strVal val="#ppt_w"/>
                                          </p:val>
                                        </p:tav>
                                      </p:tavLst>
                                    </p:anim>
                                    <p:anim calcmode="lin" valueType="num">
                                      <p:cBhvr>
                                        <p:cTn id="8" dur="500" fill="hold"/>
                                        <p:tgtEl>
                                          <p:spTgt spid="166914"/>
                                        </p:tgtEl>
                                        <p:attrNameLst>
                                          <p:attrName>ppt_h</p:attrName>
                                        </p:attrNameLst>
                                      </p:cBhvr>
                                      <p:tavLst>
                                        <p:tav tm="0">
                                          <p:val>
                                            <p:fltVal val="0"/>
                                          </p:val>
                                        </p:tav>
                                        <p:tav tm="100000">
                                          <p:val>
                                            <p:strVal val="#ppt_h"/>
                                          </p:val>
                                        </p:tav>
                                      </p:tavLst>
                                    </p:anim>
                                    <p:anim calcmode="lin" valueType="num">
                                      <p:cBhvr>
                                        <p:cTn id="9" dur="500" fill="hold"/>
                                        <p:tgtEl>
                                          <p:spTgt spid="166914"/>
                                        </p:tgtEl>
                                        <p:attrNameLst>
                                          <p:attrName>style.rotation</p:attrName>
                                        </p:attrNameLst>
                                      </p:cBhvr>
                                      <p:tavLst>
                                        <p:tav tm="0">
                                          <p:val>
                                            <p:fltVal val="360"/>
                                          </p:val>
                                        </p:tav>
                                        <p:tav tm="100000">
                                          <p:val>
                                            <p:fltVal val="0"/>
                                          </p:val>
                                        </p:tav>
                                      </p:tavLst>
                                    </p:anim>
                                    <p:animEffect transition="in" filter="fade">
                                      <p:cBhvr>
                                        <p:cTn id="10" dur="500"/>
                                        <p:tgtEl>
                                          <p:spTgt spid="166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304800" y="762000"/>
            <a:ext cx="8610600" cy="2835275"/>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i="1"/>
          </a:p>
          <a:p>
            <a:pPr algn="ctr">
              <a:spcBef>
                <a:spcPct val="50000"/>
              </a:spcBef>
            </a:pPr>
            <a:r>
              <a:rPr lang="en-US" sz="4800" i="1"/>
              <a:t>non-anion gap metabolic </a:t>
            </a:r>
            <a:br>
              <a:rPr lang="en-US" sz="4800" i="1"/>
            </a:br>
            <a:r>
              <a:rPr lang="en-US" sz="4800" i="1"/>
              <a:t>acidosis with hyperkalemia</a:t>
            </a:r>
            <a:endParaRPr lang="en-US" i="1"/>
          </a:p>
          <a:p>
            <a:pPr algn="ctr">
              <a:spcBef>
                <a:spcPct val="50000"/>
              </a:spcBef>
            </a:pPr>
            <a:endParaRPr lang="en-US" i="1"/>
          </a:p>
        </p:txBody>
      </p:sp>
      <p:sp>
        <p:nvSpPr>
          <p:cNvPr id="114691" name="Rectangle 3"/>
          <p:cNvSpPr>
            <a:spLocks noGrp="1" noChangeArrowheads="1"/>
          </p:cNvSpPr>
          <p:nvPr>
            <p:ph type="ctrTitle"/>
          </p:nvPr>
        </p:nvSpPr>
        <p:spPr>
          <a:xfrm>
            <a:off x="381000" y="533400"/>
            <a:ext cx="8077200" cy="1143000"/>
          </a:xfrm>
        </p:spPr>
        <p:txBody>
          <a:bodyPr/>
          <a:lstStyle/>
          <a:p>
            <a:pPr eaLnBrk="1" hangingPunct="1"/>
            <a:r>
              <a:rPr lang="en-US">
                <a:ea typeface="ＭＳ Ｐゴシック" pitchFamily="-107" charset="-128"/>
                <a:cs typeface="ＭＳ Ｐゴシック" pitchFamily="-107" charset="-128"/>
              </a:rPr>
              <a:t>Diagnose the cause of:</a:t>
            </a:r>
          </a:p>
        </p:txBody>
      </p:sp>
      <p:grpSp>
        <p:nvGrpSpPr>
          <p:cNvPr id="2" name="Group 10"/>
          <p:cNvGrpSpPr>
            <a:grpSpLocks/>
          </p:cNvGrpSpPr>
          <p:nvPr/>
        </p:nvGrpSpPr>
        <p:grpSpPr bwMode="auto">
          <a:xfrm>
            <a:off x="4572000" y="3124200"/>
            <a:ext cx="4572000" cy="3717925"/>
            <a:chOff x="4572000" y="3124200"/>
            <a:chExt cx="4572000" cy="3717925"/>
          </a:xfrm>
        </p:grpSpPr>
        <p:sp>
          <p:nvSpPr>
            <p:cNvPr id="114696" name="Text Box 5"/>
            <p:cNvSpPr txBox="1">
              <a:spLocks noChangeArrowheads="1"/>
            </p:cNvSpPr>
            <p:nvPr/>
          </p:nvSpPr>
          <p:spPr bwMode="auto">
            <a:xfrm>
              <a:off x="4572000" y="5654675"/>
              <a:ext cx="4572000" cy="1187450"/>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startAt="2"/>
              </a:pPr>
              <a:r>
                <a:rPr lang="en-US" i="1"/>
                <a:t>Hyperkalemic Distal (Type 1) RTA, voltage dependent distal RTA</a:t>
              </a:r>
            </a:p>
          </p:txBody>
        </p:sp>
        <p:grpSp>
          <p:nvGrpSpPr>
            <p:cNvPr id="114697" name="Group 12"/>
            <p:cNvGrpSpPr>
              <a:grpSpLocks/>
            </p:cNvGrpSpPr>
            <p:nvPr/>
          </p:nvGrpSpPr>
          <p:grpSpPr bwMode="auto">
            <a:xfrm>
              <a:off x="5334000" y="3124200"/>
              <a:ext cx="2895600" cy="2316163"/>
              <a:chOff x="3360" y="2064"/>
              <a:chExt cx="960" cy="866"/>
            </a:xfrm>
          </p:grpSpPr>
          <p:pic>
            <p:nvPicPr>
              <p:cNvPr id="114698" name="Picture 8" descr="distal RTA voltage"/>
              <p:cNvPicPr>
                <a:picLocks noChangeAspect="1" noChangeArrowheads="1"/>
              </p:cNvPicPr>
              <p:nvPr/>
            </p:nvPicPr>
            <p:blipFill>
              <a:blip r:embed="rId3"/>
              <a:srcRect b="67419"/>
              <a:stretch>
                <a:fillRect/>
              </a:stretch>
            </p:blipFill>
            <p:spPr bwMode="auto">
              <a:xfrm>
                <a:off x="3360" y="2064"/>
                <a:ext cx="960" cy="422"/>
              </a:xfrm>
              <a:prstGeom prst="rect">
                <a:avLst/>
              </a:prstGeom>
              <a:noFill/>
              <a:ln w="9525">
                <a:noFill/>
                <a:miter lim="800000"/>
                <a:headEnd/>
                <a:tailEnd/>
              </a:ln>
            </p:spPr>
          </p:pic>
          <p:pic>
            <p:nvPicPr>
              <p:cNvPr id="114699" name="Picture 10" descr="distal RTA voltage"/>
              <p:cNvPicPr>
                <a:picLocks noChangeAspect="1" noChangeArrowheads="1"/>
              </p:cNvPicPr>
              <p:nvPr/>
            </p:nvPicPr>
            <p:blipFill>
              <a:blip r:embed="rId3"/>
              <a:srcRect t="65942"/>
              <a:stretch>
                <a:fillRect/>
              </a:stretch>
            </p:blipFill>
            <p:spPr bwMode="auto">
              <a:xfrm>
                <a:off x="3360" y="2489"/>
                <a:ext cx="960" cy="441"/>
              </a:xfrm>
              <a:prstGeom prst="rect">
                <a:avLst/>
              </a:prstGeom>
              <a:noFill/>
              <a:ln w="9525">
                <a:noFill/>
                <a:miter lim="800000"/>
                <a:headEnd/>
                <a:tailEnd/>
              </a:ln>
            </p:spPr>
          </p:pic>
        </p:grpSp>
      </p:grpSp>
      <p:grpSp>
        <p:nvGrpSpPr>
          <p:cNvPr id="4" name="Group 9"/>
          <p:cNvGrpSpPr>
            <a:grpSpLocks/>
          </p:cNvGrpSpPr>
          <p:nvPr/>
        </p:nvGrpSpPr>
        <p:grpSpPr bwMode="auto">
          <a:xfrm>
            <a:off x="838200" y="3124200"/>
            <a:ext cx="4648200" cy="3352800"/>
            <a:chOff x="838200" y="3124200"/>
            <a:chExt cx="4648200" cy="3352800"/>
          </a:xfrm>
        </p:grpSpPr>
        <p:sp>
          <p:nvSpPr>
            <p:cNvPr id="114694" name="Text Box 4"/>
            <p:cNvSpPr txBox="1">
              <a:spLocks noChangeArrowheads="1"/>
            </p:cNvSpPr>
            <p:nvPr/>
          </p:nvSpPr>
          <p:spPr bwMode="auto">
            <a:xfrm>
              <a:off x="838200" y="5654675"/>
              <a:ext cx="4648200" cy="822325"/>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a:pPr>
              <a:r>
                <a:rPr lang="en-US" i="1"/>
                <a:t>Type four RTA, </a:t>
              </a:r>
              <a:br>
                <a:rPr lang="en-US" i="1"/>
              </a:br>
              <a:r>
                <a:rPr lang="en-US" i="1"/>
                <a:t>hyporenin-hypoaldo</a:t>
              </a:r>
            </a:p>
          </p:txBody>
        </p:sp>
        <p:pic>
          <p:nvPicPr>
            <p:cNvPr id="114695" name="Picture 13" descr="RTA 4"/>
            <p:cNvPicPr>
              <a:picLocks noChangeAspect="1" noChangeArrowheads="1"/>
            </p:cNvPicPr>
            <p:nvPr/>
          </p:nvPicPr>
          <p:blipFill>
            <a:blip r:embed="rId4"/>
            <a:srcRect r="13846"/>
            <a:stretch>
              <a:fillRect/>
            </a:stretch>
          </p:blipFill>
          <p:spPr bwMode="auto">
            <a:xfrm>
              <a:off x="990600" y="3124200"/>
              <a:ext cx="3124200" cy="2328863"/>
            </a:xfrm>
            <a:prstGeom prst="rect">
              <a:avLst/>
            </a:prstGeom>
            <a:noFill/>
            <a:ln w="9525">
              <a:no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srcRect t="21111" b="7777"/>
          <a:stretch>
            <a:fillRect/>
          </a:stretch>
        </p:blipFill>
        <p:spPr bwMode="auto">
          <a:xfrm>
            <a:off x="0" y="1981200"/>
            <a:ext cx="9144000" cy="4876800"/>
          </a:xfrm>
          <a:prstGeom prst="rect">
            <a:avLst/>
          </a:prstGeom>
          <a:noFill/>
          <a:ln w="9525">
            <a:noFill/>
            <a:miter lim="800000"/>
            <a:headEnd/>
            <a:tailEnd/>
          </a:ln>
        </p:spPr>
      </p:pic>
      <p:sp>
        <p:nvSpPr>
          <p:cNvPr id="116739" name="Rectangle 3"/>
          <p:cNvSpPr>
            <a:spLocks noChangeArrowheads="1"/>
          </p:cNvSpPr>
          <p:nvPr/>
        </p:nvSpPr>
        <p:spPr bwMode="auto">
          <a:xfrm>
            <a:off x="0" y="0"/>
            <a:ext cx="9144000" cy="23622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116740" name="Rectangle 4"/>
          <p:cNvSpPr>
            <a:spLocks noGrp="1" noChangeArrowheads="1"/>
          </p:cNvSpPr>
          <p:nvPr>
            <p:ph type="title"/>
          </p:nvPr>
        </p:nvSpPr>
        <p:spPr>
          <a:xfrm>
            <a:off x="228600" y="0"/>
            <a:ext cx="8915400" cy="1295400"/>
          </a:xfrm>
        </p:spPr>
        <p:txBody>
          <a:bodyPr/>
          <a:lstStyle/>
          <a:p>
            <a:pPr eaLnBrk="1" hangingPunct="1"/>
            <a:r>
              <a:rPr kumimoji="1" lang="en-US">
                <a:solidFill>
                  <a:schemeClr val="bg1"/>
                </a:solidFill>
                <a:ea typeface="ＭＳ Ｐゴシック" pitchFamily="-107" charset="-128"/>
                <a:cs typeface="ＭＳ Ｐゴシック" pitchFamily="-107" charset="-128"/>
              </a:rPr>
              <a:t>A dipstick for aldosterone activity:</a:t>
            </a:r>
            <a:endParaRPr kumimoji="1" lang="en-US">
              <a:ea typeface="ＭＳ Ｐゴシック" pitchFamily="-107" charset="-128"/>
              <a:cs typeface="ＭＳ Ｐゴシック" pitchFamily="-107" charset="-128"/>
            </a:endParaRPr>
          </a:p>
        </p:txBody>
      </p:sp>
      <p:sp>
        <p:nvSpPr>
          <p:cNvPr id="430085" name="Rectangle 5"/>
          <p:cNvSpPr>
            <a:spLocks noChangeArrowheads="1"/>
          </p:cNvSpPr>
          <p:nvPr/>
        </p:nvSpPr>
        <p:spPr bwMode="auto">
          <a:xfrm>
            <a:off x="152400" y="914400"/>
            <a:ext cx="8763000" cy="1600200"/>
          </a:xfrm>
          <a:prstGeom prst="rect">
            <a:avLst/>
          </a:prstGeom>
          <a:noFill/>
          <a:ln w="9525">
            <a:noFill/>
            <a:miter lim="800000"/>
            <a:headEnd/>
            <a:tailEnd/>
          </a:ln>
        </p:spPr>
        <p:txBody>
          <a:bodyPr anchor="ctr">
            <a:prstTxWarp prst="textNoShape">
              <a:avLst/>
            </a:prstTxWarp>
          </a:bodyPr>
          <a:lstStyle/>
          <a:p>
            <a:pPr eaLnBrk="1" hangingPunct="1"/>
            <a:r>
              <a:rPr kumimoji="1" lang="en-US" sz="4000">
                <a:solidFill>
                  <a:schemeClr val="bg1"/>
                </a:solidFill>
                <a:latin typeface="New Century Schlbk" pitchFamily="-46" charset="0"/>
              </a:rPr>
              <a:t>The trans-tubular potassium gradient</a:t>
            </a:r>
            <a:br>
              <a:rPr kumimoji="1" lang="en-US" sz="4000">
                <a:solidFill>
                  <a:schemeClr val="bg1"/>
                </a:solidFill>
                <a:latin typeface="New Century Schlbk" pitchFamily="-46" charset="0"/>
              </a:rPr>
            </a:br>
            <a:r>
              <a:rPr kumimoji="1" lang="en-US" sz="4000">
                <a:solidFill>
                  <a:schemeClr val="bg1"/>
                </a:solidFill>
                <a:latin typeface="New Century Schlbk" pitchFamily="-46" charset="0"/>
              </a:rPr>
              <a:t>The TTKG</a:t>
            </a:r>
            <a:endParaRPr kumimoji="1" lang="en-US" sz="4000">
              <a:solidFill>
                <a:schemeClr val="tx2"/>
              </a:solidFill>
              <a:latin typeface="New Century Schlbk" pitchFamily="-46"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085"/>
                                        </p:tgtEl>
                                        <p:attrNameLst>
                                          <p:attrName>style.visibility</p:attrName>
                                        </p:attrNameLst>
                                      </p:cBhvr>
                                      <p:to>
                                        <p:strVal val="visible"/>
                                      </p:to>
                                    </p:set>
                                    <p:animEffect transition="in" filter="fade">
                                      <p:cBhvr>
                                        <p:cTn id="7" dur="500"/>
                                        <p:tgtEl>
                                          <p:spTgt spid="430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disclaimer</a:t>
            </a:r>
            <a:endParaRPr lang="en-US" sz="3600" dirty="0"/>
          </a:p>
        </p:txBody>
      </p:sp>
      <p:sp>
        <p:nvSpPr>
          <p:cNvPr id="4" name="Content Placeholder 3"/>
          <p:cNvSpPr>
            <a:spLocks noGrp="1"/>
          </p:cNvSpPr>
          <p:nvPr>
            <p:ph idx="1"/>
          </p:nvPr>
        </p:nvSpPr>
        <p:spPr/>
        <p:txBody>
          <a:bodyPr anchor="ctr"/>
          <a:lstStyle/>
          <a:p>
            <a:pPr>
              <a:spcAft>
                <a:spcPts val="1200"/>
              </a:spcAft>
            </a:pPr>
            <a:r>
              <a:rPr lang="en-US" dirty="0" smtClean="0"/>
              <a:t>The TTKG is not useful in the diagnosis of </a:t>
            </a:r>
            <a:r>
              <a:rPr lang="en-US" dirty="0" err="1" smtClean="0"/>
              <a:t>hyperkalemia</a:t>
            </a:r>
            <a:r>
              <a:rPr lang="en-US" dirty="0" smtClean="0"/>
              <a:t>.</a:t>
            </a:r>
          </a:p>
          <a:p>
            <a:pPr lvl="1">
              <a:spcAft>
                <a:spcPts val="1200"/>
              </a:spcAft>
            </a:pPr>
            <a:r>
              <a:rPr lang="en-US" dirty="0" smtClean="0"/>
              <a:t>Persistent </a:t>
            </a:r>
            <a:r>
              <a:rPr lang="en-US" dirty="0" err="1" smtClean="0"/>
              <a:t>hyperkalemia</a:t>
            </a:r>
            <a:r>
              <a:rPr lang="en-US" dirty="0" smtClean="0"/>
              <a:t> is always associated with an inappropriately low TTKG.</a:t>
            </a:r>
          </a:p>
          <a:p>
            <a:pPr>
              <a:spcAft>
                <a:spcPts val="1200"/>
              </a:spcAft>
            </a:pPr>
            <a:r>
              <a:rPr lang="en-US" dirty="0" smtClean="0"/>
              <a:t>The TTKG can be helpful in differentiating renal from extra-renal potassium losses in </a:t>
            </a:r>
            <a:r>
              <a:rPr lang="en-US" dirty="0" err="1" smtClean="0"/>
              <a:t>hypokalemia</a:t>
            </a:r>
            <a:endParaRPr lang="en-US" dirty="0" smtClean="0"/>
          </a:p>
          <a:p>
            <a:pPr>
              <a:spcAft>
                <a:spcPts val="1200"/>
              </a:spcAft>
            </a:pPr>
            <a:r>
              <a:rPr lang="en-US" dirty="0" smtClean="0"/>
              <a:t>Recent data on solute handling in the </a:t>
            </a:r>
            <a:r>
              <a:rPr lang="en-US" dirty="0" err="1" smtClean="0"/>
              <a:t>medullary</a:t>
            </a:r>
            <a:r>
              <a:rPr lang="en-US" dirty="0" smtClean="0"/>
              <a:t> collecting duct calls into question the physiologic assumptions required for the TTKG to be valid.</a:t>
            </a:r>
          </a:p>
          <a:p>
            <a:pPr lvl="1">
              <a:spcAft>
                <a:spcPts val="1200"/>
              </a:spcAft>
            </a:pPr>
            <a:r>
              <a:rPr lang="en-US" dirty="0" smtClean="0">
                <a:hlinkClick r:id="rId2"/>
              </a:rPr>
              <a:t>http://www.ncbi.nlm.nih.gov/m/pubmed/21788894/</a:t>
            </a:r>
            <a:endParaRPr lang="en-US" dirty="0"/>
          </a:p>
        </p:txBody>
      </p:sp>
    </p:spTree>
  </p:cSld>
  <p:clrMapOvr>
    <a:masterClrMapping/>
  </p:clrMapOvr>
  <p:transition>
    <p:cover di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381000"/>
            <a:ext cx="8305800" cy="1143000"/>
          </a:xfrm>
        </p:spPr>
        <p:txBody>
          <a:bodyPr/>
          <a:lstStyle/>
          <a:p>
            <a:pPr eaLnBrk="1" hangingPunct="1"/>
            <a:r>
              <a:rPr lang="en-US">
                <a:ea typeface="ＭＳ Ｐゴシック" pitchFamily="-107" charset="-128"/>
                <a:cs typeface="ＭＳ Ｐゴシック" pitchFamily="-107" charset="-128"/>
              </a:rPr>
              <a:t>Trans-tubular Potassium Gradient</a:t>
            </a:r>
            <a:br>
              <a:rPr lang="en-US">
                <a:ea typeface="ＭＳ Ｐゴシック" pitchFamily="-107" charset="-128"/>
                <a:cs typeface="ＭＳ Ｐゴシック" pitchFamily="-107" charset="-128"/>
              </a:rPr>
            </a:br>
            <a:r>
              <a:rPr lang="en-US">
                <a:ea typeface="ＭＳ Ｐゴシック" pitchFamily="-107" charset="-128"/>
                <a:cs typeface="ＭＳ Ｐゴシック" pitchFamily="-107" charset="-128"/>
              </a:rPr>
              <a:t>(TTKG)</a:t>
            </a:r>
          </a:p>
        </p:txBody>
      </p:sp>
      <p:sp>
        <p:nvSpPr>
          <p:cNvPr id="118787" name="Rectangle 3"/>
          <p:cNvSpPr>
            <a:spLocks noGrp="1" noChangeArrowheads="1"/>
          </p:cNvSpPr>
          <p:nvPr>
            <p:ph type="body" idx="1"/>
          </p:nvPr>
        </p:nvSpPr>
        <p:spPr>
          <a:xfrm>
            <a:off x="685800" y="1981200"/>
            <a:ext cx="3962400" cy="4114800"/>
          </a:xfrm>
        </p:spPr>
        <p:txBody>
          <a:bodyPr/>
          <a:lstStyle/>
          <a:p>
            <a:pPr eaLnBrk="1" hangingPunct="1"/>
            <a:r>
              <a:rPr lang="en-US">
                <a:ea typeface="ＭＳ Ｐゴシック" pitchFamily="-107" charset="-128"/>
                <a:cs typeface="ＭＳ Ｐゴシック" pitchFamily="-107" charset="-128"/>
              </a:rPr>
              <a:t>The ratio of tubular to venous K indicates the level of aldosterone activity.</a:t>
            </a:r>
          </a:p>
          <a:p>
            <a:pPr eaLnBrk="1" hangingPunct="1"/>
            <a:r>
              <a:rPr lang="en-US">
                <a:ea typeface="ＭＳ Ｐゴシック" pitchFamily="-107" charset="-128"/>
                <a:cs typeface="ＭＳ Ｐゴシック" pitchFamily="-107" charset="-128"/>
              </a:rPr>
              <a:t>In the presence of hyperkalemia the ratio should be &gt; 10.</a:t>
            </a:r>
          </a:p>
          <a:p>
            <a:pPr eaLnBrk="1" hangingPunct="1"/>
            <a:r>
              <a:rPr lang="en-US">
                <a:ea typeface="ＭＳ Ｐゴシック" pitchFamily="-107" charset="-128"/>
                <a:cs typeface="ＭＳ Ｐゴシック" pitchFamily="-107" charset="-128"/>
              </a:rPr>
              <a:t>In the presence of hypokalemia the ratio of &lt; 4.</a:t>
            </a:r>
          </a:p>
        </p:txBody>
      </p:sp>
      <p:pic>
        <p:nvPicPr>
          <p:cNvPr id="118788" name="Picture 4"/>
          <p:cNvPicPr>
            <a:picLocks noChangeAspect="1" noChangeArrowheads="1"/>
          </p:cNvPicPr>
          <p:nvPr/>
        </p:nvPicPr>
        <p:blipFill>
          <a:blip r:embed="rId3"/>
          <a:srcRect/>
          <a:stretch>
            <a:fillRect/>
          </a:stretch>
        </p:blipFill>
        <p:spPr bwMode="auto">
          <a:xfrm>
            <a:off x="4978400" y="2133600"/>
            <a:ext cx="4089400" cy="3949700"/>
          </a:xfrm>
          <a:prstGeom prst="rect">
            <a:avLst/>
          </a:prstGeom>
          <a:noFill/>
          <a:ln w="9525">
            <a:noFill/>
            <a:miter lim="800000"/>
            <a:headEnd/>
            <a:tailEnd/>
          </a:ln>
        </p:spPr>
      </p:pic>
      <p:grpSp>
        <p:nvGrpSpPr>
          <p:cNvPr id="2" name="Group 5"/>
          <p:cNvGrpSpPr>
            <a:grpSpLocks/>
          </p:cNvGrpSpPr>
          <p:nvPr/>
        </p:nvGrpSpPr>
        <p:grpSpPr bwMode="auto">
          <a:xfrm>
            <a:off x="4724400" y="1828800"/>
            <a:ext cx="4114800" cy="4191000"/>
            <a:chOff x="3024" y="680"/>
            <a:chExt cx="2592" cy="2640"/>
          </a:xfrm>
        </p:grpSpPr>
        <p:sp>
          <p:nvSpPr>
            <p:cNvPr id="118792" name="Rectangle 6"/>
            <p:cNvSpPr>
              <a:spLocks noChangeArrowheads="1"/>
            </p:cNvSpPr>
            <p:nvPr/>
          </p:nvSpPr>
          <p:spPr bwMode="auto">
            <a:xfrm>
              <a:off x="3024" y="680"/>
              <a:ext cx="2592" cy="2640"/>
            </a:xfrm>
            <a:prstGeom prst="rect">
              <a:avLst/>
            </a:prstGeom>
            <a:solidFill>
              <a:schemeClr val="tx1">
                <a:alpha val="45882"/>
              </a:schemeClr>
            </a:solidFill>
            <a:ln w="9525">
              <a:noFill/>
              <a:miter lim="800000"/>
              <a:headEnd/>
              <a:tailEnd/>
            </a:ln>
          </p:spPr>
          <p:txBody>
            <a:bodyPr wrap="none" anchor="ctr">
              <a:prstTxWarp prst="textNoShape">
                <a:avLst/>
              </a:prstTxWarp>
            </a:bodyPr>
            <a:lstStyle/>
            <a:p>
              <a:endParaRPr lang="en-US"/>
            </a:p>
          </p:txBody>
        </p:sp>
        <p:pic>
          <p:nvPicPr>
            <p:cNvPr id="118793" name="Picture 7"/>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4742" y="1109"/>
              <a:ext cx="704" cy="704"/>
            </a:xfrm>
            <a:prstGeom prst="rect">
              <a:avLst/>
            </a:prstGeom>
            <a:noFill/>
            <a:ln w="9525">
              <a:noFill/>
              <a:miter lim="800000"/>
              <a:headEnd/>
              <a:tailEnd/>
            </a:ln>
          </p:spPr>
        </p:pic>
      </p:grpSp>
      <p:pic>
        <p:nvPicPr>
          <p:cNvPr id="432136" name="Picture 8"/>
          <p:cNvPicPr>
            <a:picLocks noChangeAspect="1" noChangeArrowheads="1"/>
          </p:cNvPicPr>
          <p:nvPr/>
        </p:nvPicPr>
        <p:blipFill>
          <a:blip r:embed="rId5">
            <a:clrChange>
              <a:clrFrom>
                <a:srgbClr val="FFFFFE"/>
              </a:clrFrom>
              <a:clrTo>
                <a:srgbClr val="FFFFFE">
                  <a:alpha val="0"/>
                </a:srgbClr>
              </a:clrTo>
            </a:clrChange>
          </a:blip>
          <a:srcRect/>
          <a:stretch>
            <a:fillRect/>
          </a:stretch>
        </p:blipFill>
        <p:spPr bwMode="auto">
          <a:xfrm>
            <a:off x="7605713" y="5094288"/>
            <a:ext cx="812800" cy="812800"/>
          </a:xfrm>
          <a:prstGeom prst="rect">
            <a:avLst/>
          </a:prstGeom>
          <a:noFill/>
          <a:ln w="9525">
            <a:noFill/>
            <a:miter lim="800000"/>
            <a:headEnd/>
            <a:tailEnd/>
          </a:ln>
        </p:spPr>
      </p:pic>
      <p:pic>
        <p:nvPicPr>
          <p:cNvPr id="432137" name="Picture 9"/>
          <p:cNvPicPr>
            <a:picLocks noChangeAspect="1" noChangeArrowheads="1"/>
          </p:cNvPicPr>
          <p:nvPr/>
        </p:nvPicPr>
        <p:blipFill>
          <a:blip r:embed="rId6">
            <a:clrChange>
              <a:clrFrom>
                <a:srgbClr val="FFFFFE"/>
              </a:clrFrom>
              <a:clrTo>
                <a:srgbClr val="FFFFFE">
                  <a:alpha val="0"/>
                </a:srgbClr>
              </a:clrTo>
            </a:clrChange>
          </a:blip>
          <a:srcRect/>
          <a:stretch>
            <a:fillRect/>
          </a:stretch>
        </p:blipFill>
        <p:spPr bwMode="auto">
          <a:xfrm>
            <a:off x="7529513" y="3873500"/>
            <a:ext cx="965200" cy="9652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2136"/>
                                        </p:tgtEl>
                                        <p:attrNameLst>
                                          <p:attrName>style.visibility</p:attrName>
                                        </p:attrNameLst>
                                      </p:cBhvr>
                                      <p:to>
                                        <p:strVal val="visible"/>
                                      </p:to>
                                    </p:set>
                                    <p:animEffect transition="in" filter="fade">
                                      <p:cBhvr>
                                        <p:cTn id="12" dur="500"/>
                                        <p:tgtEl>
                                          <p:spTgt spid="432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2137"/>
                                        </p:tgtEl>
                                        <p:attrNameLst>
                                          <p:attrName>style.visibility</p:attrName>
                                        </p:attrNameLst>
                                      </p:cBhvr>
                                      <p:to>
                                        <p:strVal val="visible"/>
                                      </p:to>
                                    </p:set>
                                    <p:animEffect transition="in" filter="fade">
                                      <p:cBhvr>
                                        <p:cTn id="17" dur="500"/>
                                        <p:tgtEl>
                                          <p:spTgt spid="432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5" name="Rectangle 3"/>
          <p:cNvSpPr>
            <a:spLocks noGrp="1" noChangeArrowheads="1"/>
          </p:cNvSpPr>
          <p:nvPr>
            <p:ph type="body" idx="1"/>
          </p:nvPr>
        </p:nvSpPr>
        <p:spPr>
          <a:xfrm>
            <a:off x="685800" y="1981200"/>
            <a:ext cx="4038600" cy="4114800"/>
          </a:xfrm>
        </p:spPr>
        <p:txBody>
          <a:bodyPr/>
          <a:lstStyle/>
          <a:p>
            <a:pPr eaLnBrk="1" hangingPunct="1"/>
            <a:r>
              <a:rPr lang="en-US" sz="2000">
                <a:ea typeface="ＭＳ Ｐゴシック" pitchFamily="-107" charset="-128"/>
                <a:cs typeface="ＭＳ Ｐゴシック" pitchFamily="-107" charset="-128"/>
              </a:rPr>
              <a:t>The trans-tubular potassium gradient adjusts the urine potassium for water loss in the collecting ducts.</a:t>
            </a:r>
          </a:p>
          <a:p>
            <a:pPr eaLnBrk="1" hangingPunct="1"/>
            <a:r>
              <a:rPr lang="en-US" sz="2000">
                <a:ea typeface="ＭＳ Ｐゴシック" pitchFamily="-107" charset="-128"/>
                <a:cs typeface="ＭＳ Ｐゴシック" pitchFamily="-107" charset="-128"/>
              </a:rPr>
              <a:t>This allows the use of urinary potassium to calculate the ratio of potassium from the tubule to the interstitium in the CCD.</a:t>
            </a:r>
          </a:p>
        </p:txBody>
      </p:sp>
      <p:graphicFrame>
        <p:nvGraphicFramePr>
          <p:cNvPr id="434180" name="Object 2"/>
          <p:cNvGraphicFramePr>
            <a:graphicFrameLocks noChangeAspect="1"/>
          </p:cNvGraphicFramePr>
          <p:nvPr/>
        </p:nvGraphicFramePr>
        <p:xfrm>
          <a:off x="5410200" y="1219200"/>
          <a:ext cx="3017838" cy="4114800"/>
        </p:xfrm>
        <a:graphic>
          <a:graphicData uri="http://schemas.openxmlformats.org/presentationml/2006/ole">
            <mc:AlternateContent xmlns:mc="http://schemas.openxmlformats.org/markup-compatibility/2006">
              <mc:Choice xmlns:v="urn:schemas-microsoft-com:vml" Requires="v">
                <p:oleObj spid="_x0000_s120837" name="Equation" r:id="rId4" imgW="1676400" imgH="2286000" progId="Equation.3">
                  <p:embed/>
                </p:oleObj>
              </mc:Choice>
              <mc:Fallback>
                <p:oleObj name="Equation" r:id="rId4" imgW="1676400" imgH="22860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219200"/>
                        <a:ext cx="30178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4181" name="Rectangle 5"/>
          <p:cNvSpPr>
            <a:spLocks noChangeArrowheads="1"/>
          </p:cNvSpPr>
          <p:nvPr/>
        </p:nvSpPr>
        <p:spPr bwMode="auto">
          <a:xfrm>
            <a:off x="5257800" y="2057400"/>
            <a:ext cx="3352800" cy="3429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434182" name="Rectangle 6"/>
          <p:cNvSpPr>
            <a:spLocks noChangeArrowheads="1"/>
          </p:cNvSpPr>
          <p:nvPr/>
        </p:nvSpPr>
        <p:spPr bwMode="auto">
          <a:xfrm>
            <a:off x="5181600" y="4572000"/>
            <a:ext cx="3352800" cy="838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434183" name="Rectangle 7"/>
          <p:cNvSpPr>
            <a:spLocks noChangeArrowheads="1"/>
          </p:cNvSpPr>
          <p:nvPr/>
        </p:nvSpPr>
        <p:spPr bwMode="auto">
          <a:xfrm>
            <a:off x="5105400" y="3048000"/>
            <a:ext cx="3352800" cy="1828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20839" name="Rectangle 9"/>
          <p:cNvSpPr>
            <a:spLocks noGrp="1" noChangeArrowheads="1"/>
          </p:cNvSpPr>
          <p:nvPr>
            <p:ph type="title"/>
          </p:nvPr>
        </p:nvSpPr>
        <p:spPr>
          <a:xfrm>
            <a:off x="685800" y="381000"/>
            <a:ext cx="8305800" cy="1143000"/>
          </a:xfrm>
          <a:noFill/>
        </p:spPr>
        <p:txBody>
          <a:bodyPr/>
          <a:lstStyle/>
          <a:p>
            <a:pPr eaLnBrk="1" hangingPunct="1"/>
            <a:r>
              <a:rPr lang="en-US">
                <a:ea typeface="ＭＳ Ｐゴシック" pitchFamily="-107" charset="-128"/>
                <a:cs typeface="ＭＳ Ｐゴシック" pitchFamily="-107" charset="-128"/>
              </a:rPr>
              <a:t>Trans-tubular Potassium Gradient</a:t>
            </a:r>
            <a:br>
              <a:rPr lang="en-US">
                <a:ea typeface="ＭＳ Ｐゴシック" pitchFamily="-107" charset="-128"/>
                <a:cs typeface="ＭＳ Ｐゴシック" pitchFamily="-107" charset="-128"/>
              </a:rPr>
            </a:br>
            <a:r>
              <a:rPr lang="en-US">
                <a:ea typeface="ＭＳ Ｐゴシック" pitchFamily="-107" charset="-128"/>
                <a:cs typeface="ＭＳ Ｐゴシック" pitchFamily="-107" charset="-128"/>
              </a:rPr>
              <a:t>(TTKG)</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4180"/>
                                        </p:tgtEl>
                                        <p:attrNameLst>
                                          <p:attrName>style.visibility</p:attrName>
                                        </p:attrNameLst>
                                      </p:cBhvr>
                                      <p:to>
                                        <p:strVal val="visible"/>
                                      </p:to>
                                    </p:set>
                                    <p:animEffect transition="in" filter="fade">
                                      <p:cBhvr>
                                        <p:cTn id="7" dur="500"/>
                                        <p:tgtEl>
                                          <p:spTgt spid="4341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34181"/>
                                        </p:tgtEl>
                                      </p:cBhvr>
                                    </p:animEffect>
                                    <p:set>
                                      <p:cBhvr>
                                        <p:cTn id="12" dur="1" fill="hold">
                                          <p:stCondLst>
                                            <p:cond delay="499"/>
                                          </p:stCondLst>
                                        </p:cTn>
                                        <p:tgtEl>
                                          <p:spTgt spid="43418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34183"/>
                                        </p:tgtEl>
                                      </p:cBhvr>
                                    </p:animEffect>
                                    <p:set>
                                      <p:cBhvr>
                                        <p:cTn id="17" dur="1" fill="hold">
                                          <p:stCondLst>
                                            <p:cond delay="499"/>
                                          </p:stCondLst>
                                        </p:cTn>
                                        <p:tgtEl>
                                          <p:spTgt spid="43418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34182"/>
                                        </p:tgtEl>
                                      </p:cBhvr>
                                    </p:animEffect>
                                    <p:set>
                                      <p:cBhvr>
                                        <p:cTn id="22" dur="1" fill="hold">
                                          <p:stCondLst>
                                            <p:cond delay="499"/>
                                          </p:stCondLst>
                                        </p:cTn>
                                        <p:tgtEl>
                                          <p:spTgt spid="4341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1" grpId="0" animBg="1"/>
      <p:bldP spid="434182" grpId="0" animBg="1"/>
      <p:bldP spid="434183"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6227" name="Picture 3"/>
          <p:cNvPicPr>
            <a:picLocks noChangeAspect="1" noChangeArrowheads="1"/>
          </p:cNvPicPr>
          <p:nvPr/>
        </p:nvPicPr>
        <p:blipFill>
          <a:blip r:embed="rId3"/>
          <a:srcRect/>
          <a:stretch>
            <a:fillRect/>
          </a:stretch>
        </p:blipFill>
        <p:spPr bwMode="auto">
          <a:xfrm>
            <a:off x="4876800" y="2146300"/>
            <a:ext cx="4089400" cy="3949700"/>
          </a:xfrm>
          <a:prstGeom prst="rect">
            <a:avLst/>
          </a:prstGeom>
          <a:noFill/>
          <a:ln w="9525">
            <a:noFill/>
            <a:miter lim="800000"/>
            <a:headEnd/>
            <a:tailEnd/>
          </a:ln>
        </p:spPr>
      </p:pic>
      <p:sp>
        <p:nvSpPr>
          <p:cNvPr id="436228" name="Rectangle 4"/>
          <p:cNvSpPr>
            <a:spLocks noChangeArrowheads="1"/>
          </p:cNvSpPr>
          <p:nvPr/>
        </p:nvSpPr>
        <p:spPr bwMode="auto">
          <a:xfrm>
            <a:off x="609600" y="3352800"/>
            <a:ext cx="4343400" cy="1219200"/>
          </a:xfrm>
          <a:prstGeom prst="rect">
            <a:avLst/>
          </a:prstGeom>
          <a:noFill/>
          <a:ln w="9525">
            <a:noFill/>
            <a:miter lim="800000"/>
            <a:headEnd/>
            <a:tailEnd/>
          </a:ln>
        </p:spPr>
        <p:txBody>
          <a:bodyPr>
            <a:prstTxWarp prst="textNoShape">
              <a:avLst/>
            </a:prstTxWarp>
          </a:bodyPr>
          <a:lstStyle/>
          <a:p>
            <a:pPr marL="742950" lvl="1" indent="-285750" eaLnBrk="1" hangingPunct="1">
              <a:spcBef>
                <a:spcPct val="20000"/>
              </a:spcBef>
              <a:buFontTx/>
              <a:buChar char="–"/>
            </a:pPr>
            <a:r>
              <a:rPr lang="en-US" sz="2000">
                <a:latin typeface="New Century Schlbk" pitchFamily="-46" charset="0"/>
                <a:ea typeface="ＭＳ Ｐゴシック" pitchFamily="-107" charset="-128"/>
                <a:cs typeface="ＭＳ Ｐゴシック" pitchFamily="-107" charset="-128"/>
              </a:rPr>
              <a:t>Urine osmolality &gt; serum osmolality</a:t>
            </a:r>
          </a:p>
        </p:txBody>
      </p:sp>
      <p:sp>
        <p:nvSpPr>
          <p:cNvPr id="122884" name="Rectangle 6"/>
          <p:cNvSpPr>
            <a:spLocks noGrp="1" noChangeArrowheads="1"/>
          </p:cNvSpPr>
          <p:nvPr>
            <p:ph type="body" idx="1"/>
          </p:nvPr>
        </p:nvSpPr>
        <p:spPr>
          <a:xfrm>
            <a:off x="685800" y="1981200"/>
            <a:ext cx="4038600" cy="1725613"/>
          </a:xfrm>
        </p:spPr>
        <p:txBody>
          <a:bodyPr/>
          <a:lstStyle/>
          <a:p>
            <a:pPr eaLnBrk="1" hangingPunct="1"/>
            <a:r>
              <a:rPr lang="en-US">
                <a:ea typeface="ＭＳ Ｐゴシック" pitchFamily="-107" charset="-128"/>
                <a:cs typeface="ＭＳ Ｐゴシック" pitchFamily="-107" charset="-128"/>
              </a:rPr>
              <a:t>Pre-requisites to using the TTKG as a measure of aldosterone activity:</a:t>
            </a:r>
          </a:p>
        </p:txBody>
      </p:sp>
      <p:grpSp>
        <p:nvGrpSpPr>
          <p:cNvPr id="2" name="Group 7"/>
          <p:cNvGrpSpPr>
            <a:grpSpLocks/>
          </p:cNvGrpSpPr>
          <p:nvPr/>
        </p:nvGrpSpPr>
        <p:grpSpPr bwMode="auto">
          <a:xfrm>
            <a:off x="5600700" y="1673225"/>
            <a:ext cx="1524000" cy="1082675"/>
            <a:chOff x="3528" y="614"/>
            <a:chExt cx="960" cy="682"/>
          </a:xfrm>
        </p:grpSpPr>
        <p:sp>
          <p:nvSpPr>
            <p:cNvPr id="122897" name="Oval 8"/>
            <p:cNvSpPr>
              <a:spLocks noChangeArrowheads="1"/>
            </p:cNvSpPr>
            <p:nvPr/>
          </p:nvSpPr>
          <p:spPr bwMode="auto">
            <a:xfrm>
              <a:off x="4440" y="1248"/>
              <a:ext cx="48" cy="48"/>
            </a:xfrm>
            <a:prstGeom prst="ellipse">
              <a:avLst/>
            </a:prstGeom>
            <a:solidFill>
              <a:schemeClr val="tx1"/>
            </a:solidFill>
            <a:ln w="9525">
              <a:noFill/>
              <a:round/>
              <a:headEnd/>
              <a:tailEnd/>
            </a:ln>
          </p:spPr>
          <p:txBody>
            <a:bodyPr wrap="none" anchor="ctr">
              <a:prstTxWarp prst="textNoShape">
                <a:avLst/>
              </a:prstTxWarp>
            </a:bodyPr>
            <a:lstStyle/>
            <a:p>
              <a:endParaRPr lang="en-US"/>
            </a:p>
          </p:txBody>
        </p:sp>
        <p:sp>
          <p:nvSpPr>
            <p:cNvPr id="122898" name="Line 9"/>
            <p:cNvSpPr>
              <a:spLocks noChangeShapeType="1"/>
            </p:cNvSpPr>
            <p:nvPr/>
          </p:nvSpPr>
          <p:spPr bwMode="auto">
            <a:xfrm flipV="1">
              <a:off x="4464" y="624"/>
              <a:ext cx="0" cy="62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22899" name="Text Box 10"/>
            <p:cNvSpPr txBox="1">
              <a:spLocks noChangeArrowheads="1"/>
            </p:cNvSpPr>
            <p:nvPr/>
          </p:nvSpPr>
          <p:spPr bwMode="auto">
            <a:xfrm>
              <a:off x="3528" y="614"/>
              <a:ext cx="960" cy="346"/>
            </a:xfrm>
            <a:prstGeom prst="rect">
              <a:avLst/>
            </a:prstGeom>
            <a:noFill/>
            <a:ln w="9525">
              <a:noFill/>
              <a:miter lim="800000"/>
              <a:headEnd/>
              <a:tailEnd/>
            </a:ln>
          </p:spPr>
          <p:txBody>
            <a:bodyPr>
              <a:prstTxWarp prst="textNoShape">
                <a:avLst/>
              </a:prstTxWarp>
              <a:spAutoFit/>
            </a:bodyPr>
            <a:lstStyle/>
            <a:p>
              <a:pPr algn="r">
                <a:spcBef>
                  <a:spcPct val="50000"/>
                </a:spcBef>
              </a:pPr>
              <a:r>
                <a:rPr lang="en-US" sz="1000">
                  <a:latin typeface="Arial" pitchFamily="-107" charset="0"/>
                </a:rPr>
                <a:t>Fluid leaving the LoH has an osmolality </a:t>
              </a:r>
              <a:br>
                <a:rPr lang="en-US" sz="1000">
                  <a:latin typeface="Arial" pitchFamily="-107" charset="0"/>
                </a:rPr>
              </a:br>
              <a:r>
                <a:rPr lang="en-US" sz="1000">
                  <a:latin typeface="Arial" pitchFamily="-107" charset="0"/>
                </a:rPr>
                <a:t>of 100 mOsm/Kg</a:t>
              </a:r>
            </a:p>
          </p:txBody>
        </p:sp>
        <p:sp>
          <p:nvSpPr>
            <p:cNvPr id="122900" name="Line 11"/>
            <p:cNvSpPr>
              <a:spLocks noChangeShapeType="1"/>
            </p:cNvSpPr>
            <p:nvPr/>
          </p:nvSpPr>
          <p:spPr bwMode="auto">
            <a:xfrm flipH="1">
              <a:off x="3648" y="624"/>
              <a:ext cx="816"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3" name="Group 12"/>
          <p:cNvGrpSpPr>
            <a:grpSpLocks/>
          </p:cNvGrpSpPr>
          <p:nvPr/>
        </p:nvGrpSpPr>
        <p:grpSpPr bwMode="auto">
          <a:xfrm>
            <a:off x="7346950" y="1536700"/>
            <a:ext cx="1524000" cy="1104900"/>
            <a:chOff x="4628" y="528"/>
            <a:chExt cx="960" cy="696"/>
          </a:xfrm>
        </p:grpSpPr>
        <p:grpSp>
          <p:nvGrpSpPr>
            <p:cNvPr id="122892" name="Group 13"/>
            <p:cNvGrpSpPr>
              <a:grpSpLocks/>
            </p:cNvGrpSpPr>
            <p:nvPr/>
          </p:nvGrpSpPr>
          <p:grpSpPr bwMode="auto">
            <a:xfrm>
              <a:off x="4640" y="552"/>
              <a:ext cx="880" cy="672"/>
              <a:chOff x="4640" y="552"/>
              <a:chExt cx="880" cy="672"/>
            </a:xfrm>
          </p:grpSpPr>
          <p:sp>
            <p:nvSpPr>
              <p:cNvPr id="122894" name="Oval 14"/>
              <p:cNvSpPr>
                <a:spLocks noChangeArrowheads="1"/>
              </p:cNvSpPr>
              <p:nvPr/>
            </p:nvSpPr>
            <p:spPr bwMode="auto">
              <a:xfrm>
                <a:off x="4640" y="1176"/>
                <a:ext cx="48" cy="48"/>
              </a:xfrm>
              <a:prstGeom prst="ellipse">
                <a:avLst/>
              </a:prstGeom>
              <a:solidFill>
                <a:schemeClr val="tx1"/>
              </a:solidFill>
              <a:ln w="9525">
                <a:noFill/>
                <a:round/>
                <a:headEnd/>
                <a:tailEnd/>
              </a:ln>
            </p:spPr>
            <p:txBody>
              <a:bodyPr wrap="none" anchor="ctr">
                <a:prstTxWarp prst="textNoShape">
                  <a:avLst/>
                </a:prstTxWarp>
              </a:bodyPr>
              <a:lstStyle/>
              <a:p>
                <a:endParaRPr lang="en-US"/>
              </a:p>
            </p:txBody>
          </p:sp>
          <p:sp>
            <p:nvSpPr>
              <p:cNvPr id="122895" name="Line 15"/>
              <p:cNvSpPr>
                <a:spLocks noChangeShapeType="1"/>
              </p:cNvSpPr>
              <p:nvPr/>
            </p:nvSpPr>
            <p:spPr bwMode="auto">
              <a:xfrm flipV="1">
                <a:off x="4664" y="552"/>
                <a:ext cx="0" cy="62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22896" name="Line 16"/>
              <p:cNvSpPr>
                <a:spLocks noChangeShapeType="1"/>
              </p:cNvSpPr>
              <p:nvPr/>
            </p:nvSpPr>
            <p:spPr bwMode="auto">
              <a:xfrm flipH="1">
                <a:off x="4664" y="552"/>
                <a:ext cx="856"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122893" name="Text Box 17"/>
            <p:cNvSpPr txBox="1">
              <a:spLocks noChangeArrowheads="1"/>
            </p:cNvSpPr>
            <p:nvPr/>
          </p:nvSpPr>
          <p:spPr bwMode="auto">
            <a:xfrm>
              <a:off x="4628" y="528"/>
              <a:ext cx="960" cy="442"/>
            </a:xfrm>
            <a:prstGeom prst="rect">
              <a:avLst/>
            </a:prstGeom>
            <a:noFill/>
            <a:ln w="9525">
              <a:noFill/>
              <a:miter lim="800000"/>
              <a:headEnd/>
              <a:tailEnd/>
            </a:ln>
          </p:spPr>
          <p:txBody>
            <a:bodyPr>
              <a:prstTxWarp prst="textNoShape">
                <a:avLst/>
              </a:prstTxWarp>
              <a:spAutoFit/>
            </a:bodyPr>
            <a:lstStyle/>
            <a:p>
              <a:pPr>
                <a:spcBef>
                  <a:spcPct val="50000"/>
                </a:spcBef>
              </a:pPr>
              <a:r>
                <a:rPr lang="en-US" sz="1000">
                  <a:latin typeface="Arial" pitchFamily="-107" charset="0"/>
                </a:rPr>
                <a:t>In the presence of ADH water leaves the DCT so that the tubular fluid becomes isosmotic</a:t>
              </a:r>
            </a:p>
          </p:txBody>
        </p:sp>
      </p:grpSp>
      <p:sp>
        <p:nvSpPr>
          <p:cNvPr id="122887" name="Rectangle 25"/>
          <p:cNvSpPr>
            <a:spLocks noGrp="1" noChangeArrowheads="1"/>
          </p:cNvSpPr>
          <p:nvPr>
            <p:ph type="title"/>
          </p:nvPr>
        </p:nvSpPr>
        <p:spPr>
          <a:xfrm>
            <a:off x="685800" y="381000"/>
            <a:ext cx="8305800" cy="1143000"/>
          </a:xfrm>
          <a:noFill/>
        </p:spPr>
        <p:txBody>
          <a:bodyPr/>
          <a:lstStyle/>
          <a:p>
            <a:pPr eaLnBrk="1" hangingPunct="1"/>
            <a:r>
              <a:rPr lang="en-US">
                <a:ea typeface="ＭＳ Ｐゴシック" pitchFamily="-107" charset="-128"/>
                <a:cs typeface="ＭＳ Ｐゴシック" pitchFamily="-107" charset="-128"/>
              </a:rPr>
              <a:t>Trans-tubular Potassium Gradient</a:t>
            </a:r>
            <a:br>
              <a:rPr lang="en-US">
                <a:ea typeface="ＭＳ Ｐゴシック" pitchFamily="-107" charset="-128"/>
                <a:cs typeface="ＭＳ Ｐゴシック" pitchFamily="-107" charset="-128"/>
              </a:rPr>
            </a:br>
            <a:r>
              <a:rPr lang="en-US">
                <a:ea typeface="ＭＳ Ｐゴシック" pitchFamily="-107" charset="-128"/>
                <a:cs typeface="ＭＳ Ｐゴシック" pitchFamily="-107" charset="-128"/>
              </a:rPr>
              <a:t>(TTKG)</a:t>
            </a:r>
          </a:p>
        </p:txBody>
      </p:sp>
      <p:grpSp>
        <p:nvGrpSpPr>
          <p:cNvPr id="5" name="Group 19"/>
          <p:cNvGrpSpPr>
            <a:grpSpLocks/>
          </p:cNvGrpSpPr>
          <p:nvPr/>
        </p:nvGrpSpPr>
        <p:grpSpPr bwMode="auto">
          <a:xfrm>
            <a:off x="4572000" y="914400"/>
            <a:ext cx="4191000" cy="5486400"/>
            <a:chOff x="2976" y="432"/>
            <a:chExt cx="2640" cy="3456"/>
          </a:xfrm>
        </p:grpSpPr>
        <p:sp>
          <p:nvSpPr>
            <p:cNvPr id="122890" name="Rectangle 20"/>
            <p:cNvSpPr>
              <a:spLocks noChangeArrowheads="1"/>
            </p:cNvSpPr>
            <p:nvPr/>
          </p:nvSpPr>
          <p:spPr bwMode="auto">
            <a:xfrm>
              <a:off x="2976" y="432"/>
              <a:ext cx="2640" cy="3456"/>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22891" name="Picture 21"/>
            <p:cNvPicPr>
              <a:picLocks noChangeAspect="1" noChangeArrowheads="1"/>
            </p:cNvPicPr>
            <p:nvPr/>
          </p:nvPicPr>
          <p:blipFill>
            <a:blip r:embed="rId4"/>
            <a:srcRect l="49828" t="50453"/>
            <a:stretch>
              <a:fillRect/>
            </a:stretch>
          </p:blipFill>
          <p:spPr bwMode="auto">
            <a:xfrm>
              <a:off x="3792" y="1488"/>
              <a:ext cx="1160" cy="1697"/>
            </a:xfrm>
            <a:prstGeom prst="rect">
              <a:avLst/>
            </a:prstGeom>
            <a:noFill/>
            <a:ln w="9525">
              <a:noFill/>
              <a:miter lim="800000"/>
              <a:headEnd/>
              <a:tailEnd/>
            </a:ln>
          </p:spPr>
        </p:pic>
      </p:grpSp>
      <p:sp>
        <p:nvSpPr>
          <p:cNvPr id="436246" name="Rectangle 22"/>
          <p:cNvSpPr>
            <a:spLocks noChangeArrowheads="1"/>
          </p:cNvSpPr>
          <p:nvPr/>
        </p:nvSpPr>
        <p:spPr bwMode="auto">
          <a:xfrm>
            <a:off x="609600" y="4191000"/>
            <a:ext cx="4343400" cy="1219200"/>
          </a:xfrm>
          <a:prstGeom prst="rect">
            <a:avLst/>
          </a:prstGeom>
          <a:noFill/>
          <a:ln w="9525">
            <a:noFill/>
            <a:miter lim="800000"/>
            <a:headEnd/>
            <a:tailEnd/>
          </a:ln>
        </p:spPr>
        <p:txBody>
          <a:bodyPr>
            <a:prstTxWarp prst="textNoShape">
              <a:avLst/>
            </a:prstTxWarp>
          </a:bodyPr>
          <a:lstStyle/>
          <a:p>
            <a:pPr marL="742950" lvl="1" indent="-285750" eaLnBrk="1" hangingPunct="1">
              <a:spcBef>
                <a:spcPct val="20000"/>
              </a:spcBef>
              <a:buFontTx/>
              <a:buChar char="–"/>
            </a:pPr>
            <a:r>
              <a:rPr lang="en-US" sz="2000">
                <a:latin typeface="New Century Schlbk" pitchFamily="-46" charset="0"/>
                <a:ea typeface="ＭＳ Ｐゴシック" pitchFamily="-107" charset="-128"/>
                <a:cs typeface="ＭＳ Ｐゴシック" pitchFamily="-107" charset="-128"/>
              </a:rPr>
              <a:t>Urine Na &gt; 20 mmol/L</a:t>
            </a:r>
          </a:p>
          <a:p>
            <a:pPr marL="742950" lvl="1" indent="-285750" eaLnBrk="1" hangingPunct="1">
              <a:spcBef>
                <a:spcPct val="20000"/>
              </a:spcBef>
              <a:buFontTx/>
              <a:buChar char="–"/>
            </a:pPr>
            <a:endParaRPr lang="en-US" sz="2000">
              <a:latin typeface="New Century Schlbk" pitchFamily="-46" charset="0"/>
              <a:ea typeface="ＭＳ Ｐゴシック" pitchFamily="-107" charset="-128"/>
              <a:cs typeface="ＭＳ Ｐゴシック" pitchFamily="-107" charset="-128"/>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36227"/>
                                        </p:tgtEl>
                                        <p:attrNameLst>
                                          <p:attrName>style.visibility</p:attrName>
                                        </p:attrNameLst>
                                      </p:cBhvr>
                                      <p:to>
                                        <p:strVal val="visible"/>
                                      </p:to>
                                    </p:set>
                                    <p:anim calcmode="lin" valueType="num">
                                      <p:cBhvr>
                                        <p:cTn id="7" dur="500" fill="hold"/>
                                        <p:tgtEl>
                                          <p:spTgt spid="436227"/>
                                        </p:tgtEl>
                                        <p:attrNameLst>
                                          <p:attrName>ppt_w</p:attrName>
                                        </p:attrNameLst>
                                      </p:cBhvr>
                                      <p:tavLst>
                                        <p:tav tm="0">
                                          <p:val>
                                            <p:fltVal val="0"/>
                                          </p:val>
                                        </p:tav>
                                        <p:tav tm="100000">
                                          <p:val>
                                            <p:strVal val="#ppt_w"/>
                                          </p:val>
                                        </p:tav>
                                      </p:tavLst>
                                    </p:anim>
                                    <p:anim calcmode="lin" valueType="num">
                                      <p:cBhvr>
                                        <p:cTn id="8" dur="500" fill="hold"/>
                                        <p:tgtEl>
                                          <p:spTgt spid="436227"/>
                                        </p:tgtEl>
                                        <p:attrNameLst>
                                          <p:attrName>ppt_h</p:attrName>
                                        </p:attrNameLst>
                                      </p:cBhvr>
                                      <p:tavLst>
                                        <p:tav tm="0">
                                          <p:val>
                                            <p:fltVal val="0"/>
                                          </p:val>
                                        </p:tav>
                                        <p:tav tm="100000">
                                          <p:val>
                                            <p:strVal val="#ppt_h"/>
                                          </p:val>
                                        </p:tav>
                                      </p:tavLst>
                                    </p:anim>
                                    <p:animEffect transition="in" filter="fade">
                                      <p:cBhvr>
                                        <p:cTn id="9" dur="500"/>
                                        <p:tgtEl>
                                          <p:spTgt spid="43622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36228"/>
                                        </p:tgtEl>
                                        <p:attrNameLst>
                                          <p:attrName>style.visibility</p:attrName>
                                        </p:attrNameLst>
                                      </p:cBhvr>
                                      <p:to>
                                        <p:strVal val="visible"/>
                                      </p:to>
                                    </p:set>
                                    <p:anim calcmode="lin" valueType="num">
                                      <p:cBhvr>
                                        <p:cTn id="12" dur="500" fill="hold"/>
                                        <p:tgtEl>
                                          <p:spTgt spid="436228"/>
                                        </p:tgtEl>
                                        <p:attrNameLst>
                                          <p:attrName>ppt_w</p:attrName>
                                        </p:attrNameLst>
                                      </p:cBhvr>
                                      <p:tavLst>
                                        <p:tav tm="0">
                                          <p:val>
                                            <p:fltVal val="0"/>
                                          </p:val>
                                        </p:tav>
                                        <p:tav tm="100000">
                                          <p:val>
                                            <p:strVal val="#ppt_w"/>
                                          </p:val>
                                        </p:tav>
                                      </p:tavLst>
                                    </p:anim>
                                    <p:anim calcmode="lin" valueType="num">
                                      <p:cBhvr>
                                        <p:cTn id="13" dur="500" fill="hold"/>
                                        <p:tgtEl>
                                          <p:spTgt spid="436228"/>
                                        </p:tgtEl>
                                        <p:attrNameLst>
                                          <p:attrName>ppt_h</p:attrName>
                                        </p:attrNameLst>
                                      </p:cBhvr>
                                      <p:tavLst>
                                        <p:tav tm="0">
                                          <p:val>
                                            <p:fltVal val="0"/>
                                          </p:val>
                                        </p:tav>
                                        <p:tav tm="100000">
                                          <p:val>
                                            <p:strVal val="#ppt_h"/>
                                          </p:val>
                                        </p:tav>
                                      </p:tavLst>
                                    </p:anim>
                                    <p:animEffect transition="in" filter="fade">
                                      <p:cBhvr>
                                        <p:cTn id="14" dur="500"/>
                                        <p:tgtEl>
                                          <p:spTgt spid="4362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436246"/>
                                        </p:tgtEl>
                                        <p:attrNameLst>
                                          <p:attrName>style.visibility</p:attrName>
                                        </p:attrNameLst>
                                      </p:cBhvr>
                                      <p:to>
                                        <p:strVal val="visible"/>
                                      </p:to>
                                    </p:set>
                                    <p:anim calcmode="lin" valueType="num">
                                      <p:cBhvr>
                                        <p:cTn id="34" dur="500" fill="hold"/>
                                        <p:tgtEl>
                                          <p:spTgt spid="436246"/>
                                        </p:tgtEl>
                                        <p:attrNameLst>
                                          <p:attrName>ppt_w</p:attrName>
                                        </p:attrNameLst>
                                      </p:cBhvr>
                                      <p:tavLst>
                                        <p:tav tm="0">
                                          <p:val>
                                            <p:fltVal val="0"/>
                                          </p:val>
                                        </p:tav>
                                        <p:tav tm="100000">
                                          <p:val>
                                            <p:strVal val="#ppt_w"/>
                                          </p:val>
                                        </p:tav>
                                      </p:tavLst>
                                    </p:anim>
                                    <p:anim calcmode="lin" valueType="num">
                                      <p:cBhvr>
                                        <p:cTn id="35" dur="500" fill="hold"/>
                                        <p:tgtEl>
                                          <p:spTgt spid="436246"/>
                                        </p:tgtEl>
                                        <p:attrNameLst>
                                          <p:attrName>ppt_h</p:attrName>
                                        </p:attrNameLst>
                                      </p:cBhvr>
                                      <p:tavLst>
                                        <p:tav tm="0">
                                          <p:val>
                                            <p:fltVal val="0"/>
                                          </p:val>
                                        </p:tav>
                                        <p:tav tm="100000">
                                          <p:val>
                                            <p:strVal val="#ppt_h"/>
                                          </p:val>
                                        </p:tav>
                                      </p:tavLst>
                                    </p:anim>
                                    <p:animEffect transition="in" filter="fade">
                                      <p:cBhvr>
                                        <p:cTn id="36" dur="500"/>
                                        <p:tgtEl>
                                          <p:spTgt spid="436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8" grpId="0"/>
      <p:bldP spid="436246"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30" name="Text Box 4"/>
          <p:cNvSpPr txBox="1">
            <a:spLocks noChangeArrowheads="1"/>
          </p:cNvSpPr>
          <p:nvPr/>
        </p:nvSpPr>
        <p:spPr bwMode="auto">
          <a:xfrm>
            <a:off x="838200" y="4343400"/>
            <a:ext cx="4648200" cy="822325"/>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a:pPr>
            <a:r>
              <a:rPr lang="en-US" i="1"/>
              <a:t>Type four RTA, </a:t>
            </a:r>
            <a:br>
              <a:rPr lang="en-US" i="1"/>
            </a:br>
            <a:r>
              <a:rPr lang="en-US" i="1"/>
              <a:t>hyporenin-hypoaldo</a:t>
            </a:r>
          </a:p>
        </p:txBody>
      </p:sp>
      <p:sp>
        <p:nvSpPr>
          <p:cNvPr id="124931" name="Text Box 5"/>
          <p:cNvSpPr txBox="1">
            <a:spLocks noChangeArrowheads="1"/>
          </p:cNvSpPr>
          <p:nvPr/>
        </p:nvSpPr>
        <p:spPr bwMode="auto">
          <a:xfrm>
            <a:off x="4572000" y="4343400"/>
            <a:ext cx="4572000" cy="1187450"/>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startAt="2"/>
            </a:pPr>
            <a:r>
              <a:rPr lang="en-US" i="1"/>
              <a:t>Hyperkalemic Distal (Type 1) RTA, voltage dependent distal RTA</a:t>
            </a:r>
          </a:p>
        </p:txBody>
      </p:sp>
      <p:grpSp>
        <p:nvGrpSpPr>
          <p:cNvPr id="124932" name="Group 6"/>
          <p:cNvGrpSpPr>
            <a:grpSpLocks/>
          </p:cNvGrpSpPr>
          <p:nvPr/>
        </p:nvGrpSpPr>
        <p:grpSpPr bwMode="auto">
          <a:xfrm>
            <a:off x="5334000" y="1812925"/>
            <a:ext cx="2895600" cy="2316163"/>
            <a:chOff x="3360" y="2064"/>
            <a:chExt cx="960" cy="866"/>
          </a:xfrm>
        </p:grpSpPr>
        <p:pic>
          <p:nvPicPr>
            <p:cNvPr id="124938" name="Picture 7" descr="distal RTA voltage"/>
            <p:cNvPicPr>
              <a:picLocks noChangeAspect="1" noChangeArrowheads="1"/>
            </p:cNvPicPr>
            <p:nvPr/>
          </p:nvPicPr>
          <p:blipFill>
            <a:blip r:embed="rId3"/>
            <a:srcRect b="67419"/>
            <a:stretch>
              <a:fillRect/>
            </a:stretch>
          </p:blipFill>
          <p:spPr bwMode="auto">
            <a:xfrm>
              <a:off x="3360" y="2064"/>
              <a:ext cx="960" cy="422"/>
            </a:xfrm>
            <a:prstGeom prst="rect">
              <a:avLst/>
            </a:prstGeom>
            <a:noFill/>
            <a:ln w="9525">
              <a:noFill/>
              <a:miter lim="800000"/>
              <a:headEnd/>
              <a:tailEnd/>
            </a:ln>
          </p:spPr>
        </p:pic>
        <p:pic>
          <p:nvPicPr>
            <p:cNvPr id="124939" name="Picture 8" descr="distal RTA voltage"/>
            <p:cNvPicPr>
              <a:picLocks noChangeAspect="1" noChangeArrowheads="1"/>
            </p:cNvPicPr>
            <p:nvPr/>
          </p:nvPicPr>
          <p:blipFill>
            <a:blip r:embed="rId3"/>
            <a:srcRect t="65942"/>
            <a:stretch>
              <a:fillRect/>
            </a:stretch>
          </p:blipFill>
          <p:spPr bwMode="auto">
            <a:xfrm>
              <a:off x="3360" y="2489"/>
              <a:ext cx="960" cy="441"/>
            </a:xfrm>
            <a:prstGeom prst="rect">
              <a:avLst/>
            </a:prstGeom>
            <a:noFill/>
            <a:ln w="9525">
              <a:noFill/>
              <a:miter lim="800000"/>
              <a:headEnd/>
              <a:tailEnd/>
            </a:ln>
          </p:spPr>
        </p:pic>
      </p:grpSp>
      <p:pic>
        <p:nvPicPr>
          <p:cNvPr id="124933" name="Picture 9" descr="RTA 4"/>
          <p:cNvPicPr>
            <a:picLocks noChangeAspect="1" noChangeArrowheads="1"/>
          </p:cNvPicPr>
          <p:nvPr/>
        </p:nvPicPr>
        <p:blipFill>
          <a:blip r:embed="rId4"/>
          <a:srcRect r="13846"/>
          <a:stretch>
            <a:fillRect/>
          </a:stretch>
        </p:blipFill>
        <p:spPr bwMode="auto">
          <a:xfrm>
            <a:off x="990600" y="1812925"/>
            <a:ext cx="3124200" cy="2328863"/>
          </a:xfrm>
          <a:prstGeom prst="rect">
            <a:avLst/>
          </a:prstGeom>
          <a:noFill/>
          <a:ln w="9525">
            <a:noFill/>
            <a:miter lim="800000"/>
            <a:headEnd/>
            <a:tailEnd/>
          </a:ln>
        </p:spPr>
      </p:pic>
      <p:sp>
        <p:nvSpPr>
          <p:cNvPr id="124934" name="Rectangle 11"/>
          <p:cNvSpPr>
            <a:spLocks noChangeArrowheads="1"/>
          </p:cNvSpPr>
          <p:nvPr/>
        </p:nvSpPr>
        <p:spPr bwMode="auto">
          <a:xfrm>
            <a:off x="685800" y="381000"/>
            <a:ext cx="8305800" cy="1143000"/>
          </a:xfrm>
          <a:prstGeom prst="rect">
            <a:avLst/>
          </a:prstGeom>
          <a:noFill/>
          <a:ln w="9525">
            <a:noFill/>
            <a:miter lim="800000"/>
            <a:headEnd/>
            <a:tailEnd/>
          </a:ln>
        </p:spPr>
        <p:txBody>
          <a:bodyPr anchor="ctr">
            <a:prstTxWarp prst="textNoShape">
              <a:avLst/>
            </a:prstTxWarp>
          </a:bodyPr>
          <a:lstStyle/>
          <a:p>
            <a:pPr eaLnBrk="1" hangingPunct="1"/>
            <a:r>
              <a:rPr lang="en-US" sz="4000">
                <a:solidFill>
                  <a:schemeClr val="tx2"/>
                </a:solidFill>
                <a:latin typeface="New Century Schlbk" pitchFamily="-46" charset="0"/>
              </a:rPr>
              <a:t>Trans-tubular Potassium Gradient</a:t>
            </a:r>
            <a:br>
              <a:rPr lang="en-US" sz="4000">
                <a:solidFill>
                  <a:schemeClr val="tx2"/>
                </a:solidFill>
                <a:latin typeface="New Century Schlbk" pitchFamily="-46" charset="0"/>
              </a:rPr>
            </a:br>
            <a:r>
              <a:rPr lang="en-US" sz="4000">
                <a:solidFill>
                  <a:schemeClr val="tx2"/>
                </a:solidFill>
                <a:latin typeface="New Century Schlbk" pitchFamily="-46" charset="0"/>
              </a:rPr>
              <a:t>(TTKG)</a:t>
            </a:r>
          </a:p>
        </p:txBody>
      </p:sp>
      <p:sp>
        <p:nvSpPr>
          <p:cNvPr id="440334" name="Text Box 14"/>
          <p:cNvSpPr txBox="1">
            <a:spLocks noChangeArrowheads="1"/>
          </p:cNvSpPr>
          <p:nvPr/>
        </p:nvSpPr>
        <p:spPr bwMode="auto">
          <a:xfrm>
            <a:off x="844550" y="4343400"/>
            <a:ext cx="4648200" cy="2063750"/>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a:pPr>
            <a:r>
              <a:rPr lang="en-US" i="1"/>
              <a:t>Type four RTA, </a:t>
            </a:r>
            <a:br>
              <a:rPr lang="en-US" i="1"/>
            </a:br>
            <a:r>
              <a:rPr lang="en-US" i="1"/>
              <a:t>hyporenin-hypoaldo</a:t>
            </a:r>
            <a:br>
              <a:rPr lang="en-US" i="1"/>
            </a:br>
            <a:endParaRPr lang="en-US" i="1"/>
          </a:p>
          <a:p>
            <a:pPr marL="914400" lvl="1" indent="-457200">
              <a:lnSpc>
                <a:spcPct val="70000"/>
              </a:lnSpc>
              <a:spcBef>
                <a:spcPct val="50000"/>
              </a:spcBef>
              <a:buFont typeface="Arial" pitchFamily="-107" charset="0"/>
              <a:buChar char="•"/>
            </a:pPr>
            <a:r>
              <a:rPr lang="en-US" i="1"/>
              <a:t>Low TTKG</a:t>
            </a:r>
          </a:p>
          <a:p>
            <a:pPr marL="914400" lvl="1" indent="-457200">
              <a:lnSpc>
                <a:spcPct val="70000"/>
              </a:lnSpc>
              <a:spcBef>
                <a:spcPct val="50000"/>
              </a:spcBef>
              <a:buFont typeface="Arial" pitchFamily="-107" charset="0"/>
              <a:buChar char="•"/>
            </a:pPr>
            <a:r>
              <a:rPr lang="en-US" i="1"/>
              <a:t>Low aldosterone</a:t>
            </a:r>
          </a:p>
        </p:txBody>
      </p:sp>
      <p:sp>
        <p:nvSpPr>
          <p:cNvPr id="440335" name="Text Box 15"/>
          <p:cNvSpPr txBox="1">
            <a:spLocks noChangeArrowheads="1"/>
          </p:cNvSpPr>
          <p:nvPr/>
        </p:nvSpPr>
        <p:spPr bwMode="auto">
          <a:xfrm>
            <a:off x="4578350" y="4343400"/>
            <a:ext cx="4572000" cy="2063750"/>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startAt="2"/>
            </a:pPr>
            <a:r>
              <a:rPr lang="en-US" i="1"/>
              <a:t>Hyperkalemic Distal (Type 1) RTA, voltage dependent distal RTA</a:t>
            </a:r>
          </a:p>
          <a:p>
            <a:pPr marL="914400" lvl="1" indent="-457200">
              <a:lnSpc>
                <a:spcPct val="70000"/>
              </a:lnSpc>
              <a:spcBef>
                <a:spcPct val="50000"/>
              </a:spcBef>
              <a:buFont typeface="Arial" pitchFamily="-107" charset="0"/>
              <a:buChar char="•"/>
            </a:pPr>
            <a:r>
              <a:rPr lang="en-US" i="1"/>
              <a:t>Low TTKG</a:t>
            </a:r>
          </a:p>
          <a:p>
            <a:pPr marL="914400" lvl="1" indent="-457200">
              <a:lnSpc>
                <a:spcPct val="70000"/>
              </a:lnSpc>
              <a:spcBef>
                <a:spcPct val="50000"/>
              </a:spcBef>
              <a:buFont typeface="Arial" pitchFamily="-107" charset="0"/>
              <a:buChar char="•"/>
            </a:pPr>
            <a:r>
              <a:rPr lang="en-US" i="1"/>
              <a:t>High aldosterone</a:t>
            </a:r>
          </a:p>
        </p:txBody>
      </p:sp>
      <p:sp>
        <p:nvSpPr>
          <p:cNvPr id="440336" name="Rectangle 16"/>
          <p:cNvSpPr>
            <a:spLocks noChangeArrowheads="1"/>
          </p:cNvSpPr>
          <p:nvPr/>
        </p:nvSpPr>
        <p:spPr bwMode="auto">
          <a:xfrm>
            <a:off x="685800" y="381000"/>
            <a:ext cx="8305800" cy="1143000"/>
          </a:xfrm>
          <a:prstGeom prst="rect">
            <a:avLst/>
          </a:prstGeom>
          <a:solidFill>
            <a:schemeClr val="bg1"/>
          </a:solidFill>
          <a:ln w="9525">
            <a:noFill/>
            <a:miter lim="800000"/>
            <a:headEnd/>
            <a:tailEnd/>
          </a:ln>
        </p:spPr>
        <p:txBody>
          <a:bodyPr anchor="ctr">
            <a:prstTxWarp prst="textNoShape">
              <a:avLst/>
            </a:prstTxWarp>
          </a:bodyPr>
          <a:lstStyle/>
          <a:p>
            <a:pPr eaLnBrk="1" hangingPunct="1"/>
            <a:r>
              <a:rPr lang="en-US" sz="4000">
                <a:solidFill>
                  <a:schemeClr val="tx2"/>
                </a:solidFill>
                <a:latin typeface="New Century Schlbk" pitchFamily="-46" charset="0"/>
              </a:rPr>
              <a:t>Lets play low, normal or high! </a:t>
            </a:r>
            <a:br>
              <a:rPr lang="en-US" sz="4000">
                <a:solidFill>
                  <a:schemeClr val="tx2"/>
                </a:solidFill>
                <a:latin typeface="New Century Schlbk" pitchFamily="-46" charset="0"/>
              </a:rPr>
            </a:br>
            <a:r>
              <a:rPr lang="en-US" sz="4000">
                <a:solidFill>
                  <a:schemeClr val="tx2"/>
                </a:solidFill>
                <a:latin typeface="New Century Schlbk" pitchFamily="-46" charset="0"/>
              </a:rPr>
              <a:t>TTKG and Aldo level</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336"/>
                                        </p:tgtEl>
                                        <p:attrNameLst>
                                          <p:attrName>style.visibility</p:attrName>
                                        </p:attrNameLst>
                                      </p:cBhvr>
                                      <p:to>
                                        <p:strVal val="visible"/>
                                      </p:to>
                                    </p:set>
                                    <p:animEffect transition="in" filter="wipe(left)">
                                      <p:cBhvr>
                                        <p:cTn id="7" dur="1000"/>
                                        <p:tgtEl>
                                          <p:spTgt spid="4403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334"/>
                                        </p:tgtEl>
                                        <p:attrNameLst>
                                          <p:attrName>style.visibility</p:attrName>
                                        </p:attrNameLst>
                                      </p:cBhvr>
                                      <p:to>
                                        <p:strVal val="visible"/>
                                      </p:to>
                                    </p:set>
                                    <p:animEffect transition="in" filter="wipe(left)">
                                      <p:cBhvr>
                                        <p:cTn id="12" dur="500"/>
                                        <p:tgtEl>
                                          <p:spTgt spid="4403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0335"/>
                                        </p:tgtEl>
                                        <p:attrNameLst>
                                          <p:attrName>style.visibility</p:attrName>
                                        </p:attrNameLst>
                                      </p:cBhvr>
                                      <p:to>
                                        <p:strVal val="visible"/>
                                      </p:to>
                                    </p:set>
                                    <p:animEffect transition="in" filter="wipe(left)">
                                      <p:cBhvr>
                                        <p:cTn id="17" dur="500"/>
                                        <p:tgtEl>
                                          <p:spTgt spid="440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34" grpId="0"/>
      <p:bldP spid="440335" grpId="0"/>
      <p:bldP spid="44033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2370" name="Object 2"/>
          <p:cNvGraphicFramePr>
            <a:graphicFrameLocks noChangeAspect="1"/>
          </p:cNvGraphicFramePr>
          <p:nvPr/>
        </p:nvGraphicFramePr>
        <p:xfrm>
          <a:off x="228600" y="1098550"/>
          <a:ext cx="8680450" cy="5759450"/>
        </p:xfrm>
        <a:graphic>
          <a:graphicData uri="http://schemas.openxmlformats.org/presentationml/2006/ole">
            <mc:AlternateContent xmlns:mc="http://schemas.openxmlformats.org/markup-compatibility/2006">
              <mc:Choice xmlns:v="urn:schemas-microsoft-com:vml" Requires="v">
                <p:oleObj spid="_x0000_s126981" name="Worksheet" r:id="rId4" imgW="12548616" imgH="8330184" progId="Excel.Sheet.8">
                  <p:embed/>
                </p:oleObj>
              </mc:Choice>
              <mc:Fallback>
                <p:oleObj name="Worksheet" r:id="rId4" imgW="12548616" imgH="8330184"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98550"/>
                        <a:ext cx="8680450" cy="575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2372" name="Text Box 4"/>
          <p:cNvSpPr txBox="1">
            <a:spLocks noChangeArrowheads="1"/>
          </p:cNvSpPr>
          <p:nvPr/>
        </p:nvSpPr>
        <p:spPr bwMode="auto">
          <a:xfrm>
            <a:off x="1204913" y="2927350"/>
            <a:ext cx="4551362" cy="1187450"/>
          </a:xfrm>
          <a:prstGeom prst="rect">
            <a:avLst/>
          </a:prstGeom>
          <a:noFill/>
          <a:ln w="9525">
            <a:noFill/>
            <a:miter lim="800000"/>
            <a:headEnd/>
            <a:tailEnd/>
          </a:ln>
        </p:spPr>
        <p:txBody>
          <a:bodyPr wrap="none">
            <a:prstTxWarp prst="textNoShape">
              <a:avLst/>
            </a:prstTxWarp>
            <a:spAutoFit/>
          </a:bodyPr>
          <a:lstStyle/>
          <a:p>
            <a:r>
              <a:rPr lang="en-US"/>
              <a:t>Both the bicarbonate and potassium</a:t>
            </a:r>
            <a:br>
              <a:rPr lang="en-US"/>
            </a:br>
            <a:r>
              <a:rPr lang="en-US"/>
              <a:t>were normal at admission. This is</a:t>
            </a:r>
            <a:br>
              <a:rPr lang="en-US"/>
            </a:br>
            <a:r>
              <a:rPr lang="en-US"/>
              <a:t>hospital acquired RTA (type 1 or 4)</a:t>
            </a:r>
          </a:p>
        </p:txBody>
      </p:sp>
      <p:sp>
        <p:nvSpPr>
          <p:cNvPr id="126980" name="Rectangle 5"/>
          <p:cNvSpPr>
            <a:spLocks noGrp="1" noChangeArrowheads="1"/>
          </p:cNvSpPr>
          <p:nvPr>
            <p:ph type="title"/>
          </p:nvPr>
        </p:nvSpPr>
        <p:spPr>
          <a:xfrm>
            <a:off x="685800" y="152400"/>
            <a:ext cx="7772400" cy="1143000"/>
          </a:xfrm>
          <a:noFill/>
        </p:spPr>
        <p:txBody>
          <a:bodyPr/>
          <a:lstStyle/>
          <a:p>
            <a:pPr eaLnBrk="1" hangingPunct="1"/>
            <a:r>
              <a:rPr lang="en-US" smtClean="0">
                <a:solidFill>
                  <a:schemeClr val="tx1"/>
                </a:solidFill>
                <a:ea typeface="ＭＳ Ｐゴシック" pitchFamily="-107" charset="-128"/>
                <a:cs typeface="ＭＳ Ｐゴシック" pitchFamily="-107" charset="-128"/>
              </a:rPr>
              <a:t>74 y.o. female with 34 year history of DM c/o weakness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42370"/>
                                        </p:tgtEl>
                                        <p:attrNameLst>
                                          <p:attrName>style.visibility</p:attrName>
                                        </p:attrNameLst>
                                      </p:cBhvr>
                                      <p:to>
                                        <p:strVal val="visible"/>
                                      </p:to>
                                    </p:set>
                                    <p:anim calcmode="lin" valueType="num">
                                      <p:cBhvr>
                                        <p:cTn id="7" dur="500" fill="hold"/>
                                        <p:tgtEl>
                                          <p:spTgt spid="442370"/>
                                        </p:tgtEl>
                                        <p:attrNameLst>
                                          <p:attrName>ppt_w</p:attrName>
                                        </p:attrNameLst>
                                      </p:cBhvr>
                                      <p:tavLst>
                                        <p:tav tm="0">
                                          <p:val>
                                            <p:fltVal val="0"/>
                                          </p:val>
                                        </p:tav>
                                        <p:tav tm="100000">
                                          <p:val>
                                            <p:strVal val="#ppt_w"/>
                                          </p:val>
                                        </p:tav>
                                      </p:tavLst>
                                    </p:anim>
                                    <p:anim calcmode="lin" valueType="num">
                                      <p:cBhvr>
                                        <p:cTn id="8" dur="500" fill="hold"/>
                                        <p:tgtEl>
                                          <p:spTgt spid="442370"/>
                                        </p:tgtEl>
                                        <p:attrNameLst>
                                          <p:attrName>ppt_h</p:attrName>
                                        </p:attrNameLst>
                                      </p:cBhvr>
                                      <p:tavLst>
                                        <p:tav tm="0">
                                          <p:val>
                                            <p:fltVal val="0"/>
                                          </p:val>
                                        </p:tav>
                                        <p:tav tm="100000">
                                          <p:val>
                                            <p:strVal val="#ppt_h"/>
                                          </p:val>
                                        </p:tav>
                                      </p:tavLst>
                                    </p:anim>
                                    <p:animEffect transition="in" filter="fade">
                                      <p:cBhvr>
                                        <p:cTn id="9" dur="500"/>
                                        <p:tgtEl>
                                          <p:spTgt spid="44237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42372"/>
                                        </p:tgtEl>
                                        <p:attrNameLst>
                                          <p:attrName>style.visibility</p:attrName>
                                        </p:attrNameLst>
                                      </p:cBhvr>
                                      <p:to>
                                        <p:strVal val="visible"/>
                                      </p:to>
                                    </p:set>
                                    <p:anim calcmode="lin" valueType="num">
                                      <p:cBhvr>
                                        <p:cTn id="14" dur="500" fill="hold"/>
                                        <p:tgtEl>
                                          <p:spTgt spid="442372"/>
                                        </p:tgtEl>
                                        <p:attrNameLst>
                                          <p:attrName>ppt_w</p:attrName>
                                        </p:attrNameLst>
                                      </p:cBhvr>
                                      <p:tavLst>
                                        <p:tav tm="0">
                                          <p:val>
                                            <p:fltVal val="0"/>
                                          </p:val>
                                        </p:tav>
                                        <p:tav tm="100000">
                                          <p:val>
                                            <p:strVal val="#ppt_w"/>
                                          </p:val>
                                        </p:tav>
                                      </p:tavLst>
                                    </p:anim>
                                    <p:anim calcmode="lin" valueType="num">
                                      <p:cBhvr>
                                        <p:cTn id="15" dur="500" fill="hold"/>
                                        <p:tgtEl>
                                          <p:spTgt spid="442372"/>
                                        </p:tgtEl>
                                        <p:attrNameLst>
                                          <p:attrName>ppt_h</p:attrName>
                                        </p:attrNameLst>
                                      </p:cBhvr>
                                      <p:tavLst>
                                        <p:tav tm="0">
                                          <p:val>
                                            <p:fltVal val="0"/>
                                          </p:val>
                                        </p:tav>
                                        <p:tav tm="100000">
                                          <p:val>
                                            <p:strVal val="#ppt_h"/>
                                          </p:val>
                                        </p:tav>
                                      </p:tavLst>
                                    </p:anim>
                                    <p:animEffect transition="in" filter="fade">
                                      <p:cBhvr>
                                        <p:cTn id="16" dur="500"/>
                                        <p:tgtEl>
                                          <p:spTgt spid="44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42370" grpId="0"/>
      <p:bldP spid="442372" grpId="0"/>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838200" y="4343400"/>
            <a:ext cx="4648200" cy="822325"/>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a:pPr>
            <a:r>
              <a:rPr lang="en-US" i="1"/>
              <a:t>Type four RTA, </a:t>
            </a:r>
            <a:br>
              <a:rPr lang="en-US" i="1"/>
            </a:br>
            <a:r>
              <a:rPr lang="en-US" i="1"/>
              <a:t>hyporenin-hypoaldo</a:t>
            </a:r>
          </a:p>
        </p:txBody>
      </p:sp>
      <p:sp>
        <p:nvSpPr>
          <p:cNvPr id="129027" name="Text Box 3"/>
          <p:cNvSpPr txBox="1">
            <a:spLocks noChangeArrowheads="1"/>
          </p:cNvSpPr>
          <p:nvPr/>
        </p:nvSpPr>
        <p:spPr bwMode="auto">
          <a:xfrm>
            <a:off x="4572000" y="4343400"/>
            <a:ext cx="4572000" cy="822325"/>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startAt="2"/>
            </a:pPr>
            <a:r>
              <a:rPr lang="en-US" i="1"/>
              <a:t>Hyperkalemic Distal (Type 1), voltage dependent distal RTA</a:t>
            </a:r>
          </a:p>
        </p:txBody>
      </p:sp>
      <p:sp>
        <p:nvSpPr>
          <p:cNvPr id="129028" name="Rectangle 8"/>
          <p:cNvSpPr>
            <a:spLocks noChangeArrowheads="1"/>
          </p:cNvSpPr>
          <p:nvPr/>
        </p:nvSpPr>
        <p:spPr bwMode="auto">
          <a:xfrm>
            <a:off x="685800" y="381000"/>
            <a:ext cx="8305800" cy="1143000"/>
          </a:xfrm>
          <a:prstGeom prst="rect">
            <a:avLst/>
          </a:prstGeom>
          <a:noFill/>
          <a:ln w="9525">
            <a:noFill/>
            <a:miter lim="800000"/>
            <a:headEnd/>
            <a:tailEnd/>
          </a:ln>
        </p:spPr>
        <p:txBody>
          <a:bodyPr anchor="ctr">
            <a:prstTxWarp prst="textNoShape">
              <a:avLst/>
            </a:prstTxWarp>
          </a:bodyPr>
          <a:lstStyle/>
          <a:p>
            <a:pPr eaLnBrk="1" hangingPunct="1"/>
            <a:r>
              <a:rPr lang="en-US" sz="4000">
                <a:solidFill>
                  <a:schemeClr val="tx2"/>
                </a:solidFill>
                <a:latin typeface="New Century Schlbk" pitchFamily="-46" charset="0"/>
              </a:rPr>
              <a:t>Hospital acquired RTA really means drug induced RTA</a:t>
            </a:r>
          </a:p>
        </p:txBody>
      </p:sp>
      <p:sp>
        <p:nvSpPr>
          <p:cNvPr id="444425" name="Text Box 9"/>
          <p:cNvSpPr txBox="1">
            <a:spLocks noChangeArrowheads="1"/>
          </p:cNvSpPr>
          <p:nvPr/>
        </p:nvSpPr>
        <p:spPr bwMode="auto">
          <a:xfrm>
            <a:off x="844550" y="4343400"/>
            <a:ext cx="4648200" cy="2136775"/>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a:pPr>
            <a:r>
              <a:rPr lang="en-US" i="1"/>
              <a:t>Type four RTA, </a:t>
            </a:r>
            <a:br>
              <a:rPr lang="en-US" i="1"/>
            </a:br>
            <a:r>
              <a:rPr lang="en-US" i="1"/>
              <a:t>hyporenin-hypoaldo</a:t>
            </a:r>
          </a:p>
          <a:p>
            <a:pPr marL="914400" lvl="1" indent="-457200">
              <a:lnSpc>
                <a:spcPct val="70000"/>
              </a:lnSpc>
              <a:spcBef>
                <a:spcPct val="50000"/>
              </a:spcBef>
              <a:buFont typeface="Arial" pitchFamily="-107" charset="0"/>
              <a:buChar char="•"/>
            </a:pPr>
            <a:r>
              <a:rPr lang="en-US" i="1"/>
              <a:t>Spironolactone</a:t>
            </a:r>
          </a:p>
          <a:p>
            <a:pPr marL="914400" lvl="1" indent="-457200">
              <a:lnSpc>
                <a:spcPct val="70000"/>
              </a:lnSpc>
              <a:spcBef>
                <a:spcPct val="50000"/>
              </a:spcBef>
              <a:buFont typeface="Arial" pitchFamily="-107" charset="0"/>
              <a:buChar char="•"/>
            </a:pPr>
            <a:r>
              <a:rPr lang="en-US" i="1"/>
              <a:t>ACEi/ARB</a:t>
            </a:r>
          </a:p>
          <a:p>
            <a:pPr marL="914400" lvl="1" indent="-457200">
              <a:lnSpc>
                <a:spcPct val="70000"/>
              </a:lnSpc>
              <a:spcBef>
                <a:spcPct val="50000"/>
              </a:spcBef>
              <a:buFont typeface="Arial" pitchFamily="-107" charset="0"/>
              <a:buChar char="•"/>
            </a:pPr>
            <a:r>
              <a:rPr lang="en-US" i="1"/>
              <a:t>Heparin</a:t>
            </a:r>
          </a:p>
        </p:txBody>
      </p:sp>
      <p:sp>
        <p:nvSpPr>
          <p:cNvPr id="444426" name="Text Box 10"/>
          <p:cNvSpPr txBox="1">
            <a:spLocks noChangeArrowheads="1"/>
          </p:cNvSpPr>
          <p:nvPr/>
        </p:nvSpPr>
        <p:spPr bwMode="auto">
          <a:xfrm>
            <a:off x="4572000" y="4343400"/>
            <a:ext cx="4572000" cy="2136775"/>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startAt="2"/>
            </a:pPr>
            <a:r>
              <a:rPr lang="en-US" i="1"/>
              <a:t>Hyperkalemic Distal (Type 1), voltage dependent distal RTA</a:t>
            </a:r>
          </a:p>
          <a:p>
            <a:pPr marL="914400" lvl="1" indent="-457200">
              <a:lnSpc>
                <a:spcPct val="70000"/>
              </a:lnSpc>
              <a:spcBef>
                <a:spcPct val="50000"/>
              </a:spcBef>
              <a:buFont typeface="Arial" pitchFamily="-107" charset="0"/>
              <a:buChar char="•"/>
            </a:pPr>
            <a:r>
              <a:rPr lang="en-US" i="1"/>
              <a:t>Amiloride</a:t>
            </a:r>
          </a:p>
          <a:p>
            <a:pPr marL="914400" lvl="1" indent="-457200">
              <a:lnSpc>
                <a:spcPct val="70000"/>
              </a:lnSpc>
              <a:spcBef>
                <a:spcPct val="50000"/>
              </a:spcBef>
              <a:buFont typeface="Arial" pitchFamily="-107" charset="0"/>
              <a:buChar char="•"/>
            </a:pPr>
            <a:r>
              <a:rPr lang="en-US" i="1"/>
              <a:t>Triamterene</a:t>
            </a:r>
          </a:p>
          <a:p>
            <a:pPr marL="914400" lvl="1" indent="-457200">
              <a:lnSpc>
                <a:spcPct val="70000"/>
              </a:lnSpc>
              <a:spcBef>
                <a:spcPct val="50000"/>
              </a:spcBef>
              <a:buFont typeface="Arial" pitchFamily="-107" charset="0"/>
              <a:buChar char="•"/>
            </a:pPr>
            <a:r>
              <a:rPr lang="en-US" i="1"/>
              <a:t>Trimethoprim</a:t>
            </a:r>
          </a:p>
        </p:txBody>
      </p:sp>
      <p:sp>
        <p:nvSpPr>
          <p:cNvPr id="444427" name="Rectangle 11"/>
          <p:cNvSpPr>
            <a:spLocks noChangeArrowheads="1"/>
          </p:cNvSpPr>
          <p:nvPr/>
        </p:nvSpPr>
        <p:spPr bwMode="auto">
          <a:xfrm>
            <a:off x="609600" y="381000"/>
            <a:ext cx="8305800" cy="1828800"/>
          </a:xfrm>
          <a:prstGeom prst="rect">
            <a:avLst/>
          </a:prstGeom>
          <a:solidFill>
            <a:schemeClr val="bg1"/>
          </a:solidFill>
          <a:ln w="9525">
            <a:noFill/>
            <a:miter lim="800000"/>
            <a:headEnd/>
            <a:tailEnd/>
          </a:ln>
        </p:spPr>
        <p:txBody>
          <a:bodyPr anchor="ctr">
            <a:prstTxWarp prst="textNoShape">
              <a:avLst/>
            </a:prstTxWarp>
          </a:bodyPr>
          <a:lstStyle/>
          <a:p>
            <a:pPr eaLnBrk="1" hangingPunct="1"/>
            <a:r>
              <a:rPr lang="en-US" sz="4000">
                <a:solidFill>
                  <a:schemeClr val="tx2"/>
                </a:solidFill>
                <a:latin typeface="New Century Schlbk" pitchFamily="-46" charset="0"/>
              </a:rPr>
              <a:t>Lets play: Name that drug!</a:t>
            </a:r>
            <a:br>
              <a:rPr lang="en-US" sz="4000">
                <a:solidFill>
                  <a:schemeClr val="tx2"/>
                </a:solidFill>
                <a:latin typeface="New Century Schlbk" pitchFamily="-46" charset="0"/>
              </a:rPr>
            </a:br>
            <a:r>
              <a:rPr lang="en-US" sz="4000">
                <a:solidFill>
                  <a:schemeClr val="tx2"/>
                </a:solidFill>
                <a:latin typeface="New Century Schlbk" pitchFamily="-46" charset="0"/>
              </a:rPr>
              <a:t> </a:t>
            </a:r>
            <a:br>
              <a:rPr lang="en-US" sz="4000">
                <a:solidFill>
                  <a:schemeClr val="tx2"/>
                </a:solidFill>
                <a:latin typeface="New Century Schlbk" pitchFamily="-46" charset="0"/>
              </a:rPr>
            </a:br>
            <a:endParaRPr lang="en-US" sz="4000">
              <a:solidFill>
                <a:schemeClr val="tx2"/>
              </a:solidFill>
              <a:latin typeface="New Century Schlbk" pitchFamily="-46" charset="0"/>
            </a:endParaRPr>
          </a:p>
        </p:txBody>
      </p:sp>
      <p:grpSp>
        <p:nvGrpSpPr>
          <p:cNvPr id="129032" name="Group 4"/>
          <p:cNvGrpSpPr>
            <a:grpSpLocks/>
          </p:cNvGrpSpPr>
          <p:nvPr/>
        </p:nvGrpSpPr>
        <p:grpSpPr bwMode="auto">
          <a:xfrm>
            <a:off x="5334000" y="1812925"/>
            <a:ext cx="2895600" cy="2316163"/>
            <a:chOff x="3360" y="2064"/>
            <a:chExt cx="960" cy="866"/>
          </a:xfrm>
        </p:grpSpPr>
        <p:pic>
          <p:nvPicPr>
            <p:cNvPr id="129034" name="Picture 5" descr="distal RTA voltage"/>
            <p:cNvPicPr>
              <a:picLocks noChangeAspect="1" noChangeArrowheads="1"/>
            </p:cNvPicPr>
            <p:nvPr/>
          </p:nvPicPr>
          <p:blipFill>
            <a:blip r:embed="rId3"/>
            <a:srcRect b="67419"/>
            <a:stretch>
              <a:fillRect/>
            </a:stretch>
          </p:blipFill>
          <p:spPr bwMode="auto">
            <a:xfrm>
              <a:off x="3360" y="2064"/>
              <a:ext cx="960" cy="422"/>
            </a:xfrm>
            <a:prstGeom prst="rect">
              <a:avLst/>
            </a:prstGeom>
            <a:noFill/>
            <a:ln w="9525">
              <a:noFill/>
              <a:miter lim="800000"/>
              <a:headEnd/>
              <a:tailEnd/>
            </a:ln>
          </p:spPr>
        </p:pic>
        <p:pic>
          <p:nvPicPr>
            <p:cNvPr id="129035" name="Picture 6" descr="distal RTA voltage"/>
            <p:cNvPicPr>
              <a:picLocks noChangeAspect="1" noChangeArrowheads="1"/>
            </p:cNvPicPr>
            <p:nvPr/>
          </p:nvPicPr>
          <p:blipFill>
            <a:blip r:embed="rId3"/>
            <a:srcRect t="65942"/>
            <a:stretch>
              <a:fillRect/>
            </a:stretch>
          </p:blipFill>
          <p:spPr bwMode="auto">
            <a:xfrm>
              <a:off x="3360" y="2489"/>
              <a:ext cx="960" cy="441"/>
            </a:xfrm>
            <a:prstGeom prst="rect">
              <a:avLst/>
            </a:prstGeom>
            <a:noFill/>
            <a:ln w="9525">
              <a:noFill/>
              <a:miter lim="800000"/>
              <a:headEnd/>
              <a:tailEnd/>
            </a:ln>
          </p:spPr>
        </p:pic>
      </p:grpSp>
      <p:pic>
        <p:nvPicPr>
          <p:cNvPr id="129033" name="Picture 7" descr="RTA 4"/>
          <p:cNvPicPr>
            <a:picLocks noChangeAspect="1" noChangeArrowheads="1"/>
          </p:cNvPicPr>
          <p:nvPr/>
        </p:nvPicPr>
        <p:blipFill>
          <a:blip r:embed="rId4"/>
          <a:srcRect r="13846"/>
          <a:stretch>
            <a:fillRect/>
          </a:stretch>
        </p:blipFill>
        <p:spPr bwMode="auto">
          <a:xfrm>
            <a:off x="990600" y="1812925"/>
            <a:ext cx="3124200" cy="2328863"/>
          </a:xfrm>
          <a:prstGeom prst="rect">
            <a:avLst/>
          </a:prstGeom>
          <a:noFill/>
          <a:ln w="9525">
            <a:noFill/>
            <a:miter lim="800000"/>
            <a:headEnd/>
            <a:tailEnd/>
          </a:ln>
        </p:spPr>
      </p:pic>
      <p:sp>
        <p:nvSpPr>
          <p:cNvPr id="12" name="Rectangle 2"/>
          <p:cNvSpPr txBox="1">
            <a:spLocks noChangeArrowheads="1"/>
          </p:cNvSpPr>
          <p:nvPr/>
        </p:nvSpPr>
        <p:spPr bwMode="auto">
          <a:xfrm>
            <a:off x="0" y="1143000"/>
            <a:ext cx="9144000" cy="609600"/>
          </a:xfrm>
          <a:prstGeom prst="rect">
            <a:avLst/>
          </a:prstGeom>
          <a:solidFill>
            <a:srgbClr val="C0504D">
              <a:alpha val="76000"/>
            </a:srgbClr>
          </a:solidFill>
          <a:ln w="9525">
            <a:noFill/>
            <a:miter lim="800000"/>
            <a:headEnd/>
            <a:tailEnd/>
          </a:ln>
        </p:spPr>
        <p:txBody>
          <a:bodyPr vert="horz" wrap="square" lIns="91440" tIns="45720" rIns="91440" bIns="45720" numCol="1" anchor="ctr" anchorCtr="0" compatLnSpc="1">
            <a:prstTxWarp prst="textNoShape">
              <a:avLst/>
            </a:prstTxWarp>
          </a:bodyPr>
          <a:lstStyle/>
          <a:p>
            <a:pPr lvl="1" eaLnBrk="1" hangingPunct="1">
              <a:defRPr/>
            </a:pPr>
            <a:r>
              <a:rPr lang="en-US" sz="3200" kern="0" dirty="0" smtClean="0">
                <a:solidFill>
                  <a:schemeClr val="bg1"/>
                </a:solidFill>
                <a:ea typeface="ＭＳ Ｐゴシック" pitchFamily="-107" charset="-128"/>
                <a:cs typeface="ＭＳ Ｐゴシック" pitchFamily="-107" charset="-128"/>
              </a:rPr>
              <a:t>Answer poll: name that drug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4427"/>
                                        </p:tgtEl>
                                        <p:attrNameLst>
                                          <p:attrName>style.visibility</p:attrName>
                                        </p:attrNameLst>
                                      </p:cBhvr>
                                      <p:to>
                                        <p:strVal val="visible"/>
                                      </p:to>
                                    </p:set>
                                    <p:animEffect transition="in" filter="wipe(left)">
                                      <p:cBhvr>
                                        <p:cTn id="7" dur="1000"/>
                                        <p:tgtEl>
                                          <p:spTgt spid="4444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accel="50000" decel="5000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44425"/>
                                        </p:tgtEl>
                                        <p:attrNameLst>
                                          <p:attrName>style.visibility</p:attrName>
                                        </p:attrNameLst>
                                      </p:cBhvr>
                                      <p:to>
                                        <p:strVal val="visible"/>
                                      </p:to>
                                    </p:set>
                                    <p:animEffect transition="in" filter="wipe(left)">
                                      <p:cBhvr>
                                        <p:cTn id="18" dur="500"/>
                                        <p:tgtEl>
                                          <p:spTgt spid="4444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44426"/>
                                        </p:tgtEl>
                                        <p:attrNameLst>
                                          <p:attrName>style.visibility</p:attrName>
                                        </p:attrNameLst>
                                      </p:cBhvr>
                                      <p:to>
                                        <p:strVal val="visible"/>
                                      </p:to>
                                    </p:set>
                                    <p:animEffect transition="in" filter="wipe(left)">
                                      <p:cBhvr>
                                        <p:cTn id="23" dur="500"/>
                                        <p:tgtEl>
                                          <p:spTgt spid="444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5" grpId="0"/>
      <p:bldP spid="444426" grpId="0"/>
      <p:bldP spid="444427" grpId="0" animBg="1"/>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838200" y="4343400"/>
            <a:ext cx="4648200" cy="822325"/>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a:pPr>
            <a:r>
              <a:rPr lang="en-US" i="1"/>
              <a:t>Type four RTA, </a:t>
            </a:r>
            <a:br>
              <a:rPr lang="en-US" i="1"/>
            </a:br>
            <a:r>
              <a:rPr lang="en-US" i="1"/>
              <a:t>hyporenin-hypoaldo</a:t>
            </a:r>
          </a:p>
        </p:txBody>
      </p:sp>
      <p:sp>
        <p:nvSpPr>
          <p:cNvPr id="129027" name="Text Box 3"/>
          <p:cNvSpPr txBox="1">
            <a:spLocks noChangeArrowheads="1"/>
          </p:cNvSpPr>
          <p:nvPr/>
        </p:nvSpPr>
        <p:spPr bwMode="auto">
          <a:xfrm>
            <a:off x="4572000" y="4343400"/>
            <a:ext cx="4572000" cy="822325"/>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startAt="2"/>
            </a:pPr>
            <a:r>
              <a:rPr lang="en-US" i="1"/>
              <a:t>Hyperkalemic Distal (Type 1), voltage dependent distal RTA</a:t>
            </a:r>
          </a:p>
        </p:txBody>
      </p:sp>
      <p:sp>
        <p:nvSpPr>
          <p:cNvPr id="129028" name="Rectangle 8"/>
          <p:cNvSpPr>
            <a:spLocks noChangeArrowheads="1"/>
          </p:cNvSpPr>
          <p:nvPr/>
        </p:nvSpPr>
        <p:spPr bwMode="auto">
          <a:xfrm>
            <a:off x="685800" y="381000"/>
            <a:ext cx="8305800" cy="1143000"/>
          </a:xfrm>
          <a:prstGeom prst="rect">
            <a:avLst/>
          </a:prstGeom>
          <a:noFill/>
          <a:ln w="9525">
            <a:noFill/>
            <a:miter lim="800000"/>
            <a:headEnd/>
            <a:tailEnd/>
          </a:ln>
        </p:spPr>
        <p:txBody>
          <a:bodyPr anchor="ctr">
            <a:prstTxWarp prst="textNoShape">
              <a:avLst/>
            </a:prstTxWarp>
          </a:bodyPr>
          <a:lstStyle/>
          <a:p>
            <a:pPr eaLnBrk="1" hangingPunct="1"/>
            <a:r>
              <a:rPr lang="en-US" sz="4000">
                <a:solidFill>
                  <a:schemeClr val="tx2"/>
                </a:solidFill>
                <a:latin typeface="New Century Schlbk" pitchFamily="-46" charset="0"/>
              </a:rPr>
              <a:t>Hospital acquired RTA really means drug induced RTA</a:t>
            </a:r>
          </a:p>
        </p:txBody>
      </p:sp>
      <p:sp>
        <p:nvSpPr>
          <p:cNvPr id="444425" name="Text Box 9"/>
          <p:cNvSpPr txBox="1">
            <a:spLocks noChangeArrowheads="1"/>
          </p:cNvSpPr>
          <p:nvPr/>
        </p:nvSpPr>
        <p:spPr bwMode="auto">
          <a:xfrm>
            <a:off x="844550" y="4343400"/>
            <a:ext cx="4648200" cy="2136775"/>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a:pPr>
            <a:r>
              <a:rPr lang="en-US" i="1"/>
              <a:t>Type four RTA, </a:t>
            </a:r>
            <a:br>
              <a:rPr lang="en-US" i="1"/>
            </a:br>
            <a:r>
              <a:rPr lang="en-US" i="1"/>
              <a:t>hyporenin-hypoaldo</a:t>
            </a:r>
          </a:p>
          <a:p>
            <a:pPr marL="914400" lvl="1" indent="-457200">
              <a:lnSpc>
                <a:spcPct val="70000"/>
              </a:lnSpc>
              <a:spcBef>
                <a:spcPct val="50000"/>
              </a:spcBef>
              <a:buFont typeface="Arial" pitchFamily="-107" charset="0"/>
              <a:buChar char="•"/>
            </a:pPr>
            <a:r>
              <a:rPr lang="en-US" i="1"/>
              <a:t>Spironolactone</a:t>
            </a:r>
          </a:p>
          <a:p>
            <a:pPr marL="914400" lvl="1" indent="-457200">
              <a:lnSpc>
                <a:spcPct val="70000"/>
              </a:lnSpc>
              <a:spcBef>
                <a:spcPct val="50000"/>
              </a:spcBef>
              <a:buFont typeface="Arial" pitchFamily="-107" charset="0"/>
              <a:buChar char="•"/>
            </a:pPr>
            <a:r>
              <a:rPr lang="en-US" i="1"/>
              <a:t>ACEi/ARB</a:t>
            </a:r>
          </a:p>
          <a:p>
            <a:pPr marL="914400" lvl="1" indent="-457200">
              <a:lnSpc>
                <a:spcPct val="70000"/>
              </a:lnSpc>
              <a:spcBef>
                <a:spcPct val="50000"/>
              </a:spcBef>
              <a:buFont typeface="Arial" pitchFamily="-107" charset="0"/>
              <a:buChar char="•"/>
            </a:pPr>
            <a:r>
              <a:rPr lang="en-US" i="1"/>
              <a:t>Heparin</a:t>
            </a:r>
          </a:p>
        </p:txBody>
      </p:sp>
      <p:sp>
        <p:nvSpPr>
          <p:cNvPr id="444426" name="Text Box 10"/>
          <p:cNvSpPr txBox="1">
            <a:spLocks noChangeArrowheads="1"/>
          </p:cNvSpPr>
          <p:nvPr/>
        </p:nvSpPr>
        <p:spPr bwMode="auto">
          <a:xfrm>
            <a:off x="4572000" y="4343400"/>
            <a:ext cx="4572000" cy="2136775"/>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startAt="2"/>
            </a:pPr>
            <a:r>
              <a:rPr lang="en-US" i="1"/>
              <a:t>Hyperkalemic Distal (Type 1), voltage dependent distal RTA</a:t>
            </a:r>
          </a:p>
          <a:p>
            <a:pPr marL="914400" lvl="1" indent="-457200">
              <a:lnSpc>
                <a:spcPct val="70000"/>
              </a:lnSpc>
              <a:spcBef>
                <a:spcPct val="50000"/>
              </a:spcBef>
              <a:buFont typeface="Arial" pitchFamily="-107" charset="0"/>
              <a:buChar char="•"/>
            </a:pPr>
            <a:r>
              <a:rPr lang="en-US" i="1"/>
              <a:t>Amiloride</a:t>
            </a:r>
          </a:p>
          <a:p>
            <a:pPr marL="914400" lvl="1" indent="-457200">
              <a:lnSpc>
                <a:spcPct val="70000"/>
              </a:lnSpc>
              <a:spcBef>
                <a:spcPct val="50000"/>
              </a:spcBef>
              <a:buFont typeface="Arial" pitchFamily="-107" charset="0"/>
              <a:buChar char="•"/>
            </a:pPr>
            <a:r>
              <a:rPr lang="en-US" i="1"/>
              <a:t>Triamterene</a:t>
            </a:r>
          </a:p>
          <a:p>
            <a:pPr marL="914400" lvl="1" indent="-457200">
              <a:lnSpc>
                <a:spcPct val="70000"/>
              </a:lnSpc>
              <a:spcBef>
                <a:spcPct val="50000"/>
              </a:spcBef>
              <a:buFont typeface="Arial" pitchFamily="-107" charset="0"/>
              <a:buChar char="•"/>
            </a:pPr>
            <a:r>
              <a:rPr lang="en-US" i="1"/>
              <a:t>Trimethoprim</a:t>
            </a:r>
          </a:p>
        </p:txBody>
      </p:sp>
      <p:sp>
        <p:nvSpPr>
          <p:cNvPr id="444427" name="Rectangle 11"/>
          <p:cNvSpPr>
            <a:spLocks noChangeArrowheads="1"/>
          </p:cNvSpPr>
          <p:nvPr/>
        </p:nvSpPr>
        <p:spPr bwMode="auto">
          <a:xfrm>
            <a:off x="609600" y="381000"/>
            <a:ext cx="8305800" cy="1828800"/>
          </a:xfrm>
          <a:prstGeom prst="rect">
            <a:avLst/>
          </a:prstGeom>
          <a:solidFill>
            <a:schemeClr val="bg1"/>
          </a:solidFill>
          <a:ln w="9525">
            <a:noFill/>
            <a:miter lim="800000"/>
            <a:headEnd/>
            <a:tailEnd/>
          </a:ln>
        </p:spPr>
        <p:txBody>
          <a:bodyPr anchor="ctr">
            <a:prstTxWarp prst="textNoShape">
              <a:avLst/>
            </a:prstTxWarp>
          </a:bodyPr>
          <a:lstStyle/>
          <a:p>
            <a:pPr eaLnBrk="1" hangingPunct="1"/>
            <a:r>
              <a:rPr lang="en-US" sz="4000">
                <a:solidFill>
                  <a:schemeClr val="tx2"/>
                </a:solidFill>
                <a:latin typeface="New Century Schlbk" pitchFamily="-46" charset="0"/>
              </a:rPr>
              <a:t>Lets play: Name that drug!</a:t>
            </a:r>
            <a:br>
              <a:rPr lang="en-US" sz="4000">
                <a:solidFill>
                  <a:schemeClr val="tx2"/>
                </a:solidFill>
                <a:latin typeface="New Century Schlbk" pitchFamily="-46" charset="0"/>
              </a:rPr>
            </a:br>
            <a:r>
              <a:rPr lang="en-US" sz="4000">
                <a:solidFill>
                  <a:schemeClr val="tx2"/>
                </a:solidFill>
                <a:latin typeface="New Century Schlbk" pitchFamily="-46" charset="0"/>
              </a:rPr>
              <a:t> </a:t>
            </a:r>
            <a:br>
              <a:rPr lang="en-US" sz="4000">
                <a:solidFill>
                  <a:schemeClr val="tx2"/>
                </a:solidFill>
                <a:latin typeface="New Century Schlbk" pitchFamily="-46" charset="0"/>
              </a:rPr>
            </a:br>
            <a:endParaRPr lang="en-US" sz="4000">
              <a:solidFill>
                <a:schemeClr val="tx2"/>
              </a:solidFill>
              <a:latin typeface="New Century Schlbk" pitchFamily="-46" charset="0"/>
            </a:endParaRPr>
          </a:p>
        </p:txBody>
      </p:sp>
      <p:grpSp>
        <p:nvGrpSpPr>
          <p:cNvPr id="2" name="Group 4"/>
          <p:cNvGrpSpPr>
            <a:grpSpLocks/>
          </p:cNvGrpSpPr>
          <p:nvPr/>
        </p:nvGrpSpPr>
        <p:grpSpPr bwMode="auto">
          <a:xfrm>
            <a:off x="5334000" y="1812925"/>
            <a:ext cx="2895600" cy="2316163"/>
            <a:chOff x="3360" y="2064"/>
            <a:chExt cx="960" cy="866"/>
          </a:xfrm>
        </p:grpSpPr>
        <p:pic>
          <p:nvPicPr>
            <p:cNvPr id="129034" name="Picture 5" descr="distal RTA voltage"/>
            <p:cNvPicPr>
              <a:picLocks noChangeAspect="1" noChangeArrowheads="1"/>
            </p:cNvPicPr>
            <p:nvPr/>
          </p:nvPicPr>
          <p:blipFill>
            <a:blip r:embed="rId3"/>
            <a:srcRect b="67419"/>
            <a:stretch>
              <a:fillRect/>
            </a:stretch>
          </p:blipFill>
          <p:spPr bwMode="auto">
            <a:xfrm>
              <a:off x="3360" y="2064"/>
              <a:ext cx="960" cy="422"/>
            </a:xfrm>
            <a:prstGeom prst="rect">
              <a:avLst/>
            </a:prstGeom>
            <a:noFill/>
            <a:ln w="9525">
              <a:noFill/>
              <a:miter lim="800000"/>
              <a:headEnd/>
              <a:tailEnd/>
            </a:ln>
          </p:spPr>
        </p:pic>
        <p:pic>
          <p:nvPicPr>
            <p:cNvPr id="129035" name="Picture 6" descr="distal RTA voltage"/>
            <p:cNvPicPr>
              <a:picLocks noChangeAspect="1" noChangeArrowheads="1"/>
            </p:cNvPicPr>
            <p:nvPr/>
          </p:nvPicPr>
          <p:blipFill>
            <a:blip r:embed="rId3"/>
            <a:srcRect t="65942"/>
            <a:stretch>
              <a:fillRect/>
            </a:stretch>
          </p:blipFill>
          <p:spPr bwMode="auto">
            <a:xfrm>
              <a:off x="3360" y="2489"/>
              <a:ext cx="960" cy="441"/>
            </a:xfrm>
            <a:prstGeom prst="rect">
              <a:avLst/>
            </a:prstGeom>
            <a:noFill/>
            <a:ln w="9525">
              <a:noFill/>
              <a:miter lim="800000"/>
              <a:headEnd/>
              <a:tailEnd/>
            </a:ln>
          </p:spPr>
        </p:pic>
      </p:grpSp>
      <p:pic>
        <p:nvPicPr>
          <p:cNvPr id="129033" name="Picture 7" descr="RTA 4"/>
          <p:cNvPicPr>
            <a:picLocks noChangeAspect="1" noChangeArrowheads="1"/>
          </p:cNvPicPr>
          <p:nvPr/>
        </p:nvPicPr>
        <p:blipFill>
          <a:blip r:embed="rId4"/>
          <a:srcRect r="13846"/>
          <a:stretch>
            <a:fillRect/>
          </a:stretch>
        </p:blipFill>
        <p:spPr bwMode="auto">
          <a:xfrm>
            <a:off x="990600" y="1812925"/>
            <a:ext cx="3124200" cy="232886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4427"/>
                                        </p:tgtEl>
                                        <p:attrNameLst>
                                          <p:attrName>style.visibility</p:attrName>
                                        </p:attrNameLst>
                                      </p:cBhvr>
                                      <p:to>
                                        <p:strVal val="visible"/>
                                      </p:to>
                                    </p:set>
                                    <p:animEffect transition="in" filter="wipe(left)">
                                      <p:cBhvr>
                                        <p:cTn id="7" dur="1000"/>
                                        <p:tgtEl>
                                          <p:spTgt spid="4444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4425"/>
                                        </p:tgtEl>
                                        <p:attrNameLst>
                                          <p:attrName>style.visibility</p:attrName>
                                        </p:attrNameLst>
                                      </p:cBhvr>
                                      <p:to>
                                        <p:strVal val="visible"/>
                                      </p:to>
                                    </p:set>
                                    <p:animEffect transition="in" filter="wipe(left)">
                                      <p:cBhvr>
                                        <p:cTn id="12" dur="500"/>
                                        <p:tgtEl>
                                          <p:spTgt spid="4444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4426"/>
                                        </p:tgtEl>
                                        <p:attrNameLst>
                                          <p:attrName>style.visibility</p:attrName>
                                        </p:attrNameLst>
                                      </p:cBhvr>
                                      <p:to>
                                        <p:strVal val="visible"/>
                                      </p:to>
                                    </p:set>
                                    <p:animEffect transition="in" filter="wipe(left)">
                                      <p:cBhvr>
                                        <p:cTn id="17" dur="500"/>
                                        <p:tgtEl>
                                          <p:spTgt spid="444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5" grpId="0"/>
      <p:bldP spid="444426" grpId="0"/>
      <p:bldP spid="4444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609600" y="457200"/>
            <a:ext cx="8153400" cy="5181600"/>
          </a:xfrm>
        </p:spPr>
        <p:txBody>
          <a:bodyPr/>
          <a:lstStyle/>
          <a:p>
            <a:pPr eaLnBrk="1" hangingPunct="1">
              <a:spcAft>
                <a:spcPts val="1200"/>
              </a:spcAft>
            </a:pPr>
            <a:r>
              <a:rPr lang="en-US" dirty="0">
                <a:ea typeface="ＭＳ Ｐゴシック" pitchFamily="-107" charset="-128"/>
                <a:cs typeface="ＭＳ Ｐゴシック" pitchFamily="-107" charset="-128"/>
              </a:rPr>
              <a:t>Metabolic acidosis is further evaluated by determining the anion associated with the increased H</a:t>
            </a:r>
            <a:r>
              <a:rPr lang="en-US" baseline="30000" dirty="0">
                <a:ea typeface="ＭＳ Ｐゴシック" pitchFamily="-107" charset="-128"/>
                <a:cs typeface="ＭＳ Ｐゴシック" pitchFamily="-107" charset="-128"/>
              </a:rPr>
              <a:t>+</a:t>
            </a:r>
            <a:r>
              <a:rPr lang="en-US" dirty="0">
                <a:ea typeface="ＭＳ Ｐゴシック" pitchFamily="-107" charset="-128"/>
                <a:cs typeface="ＭＳ Ｐゴシック" pitchFamily="-107" charset="-128"/>
              </a:rPr>
              <a:t> </a:t>
            </a:r>
            <a:r>
              <a:rPr lang="en-US" dirty="0" err="1" smtClean="0">
                <a:ea typeface="ＭＳ Ｐゴシック" pitchFamily="-107" charset="-128"/>
                <a:cs typeface="ＭＳ Ｐゴシック" pitchFamily="-107" charset="-128"/>
              </a:rPr>
              <a:t>cation</a:t>
            </a:r>
            <a:endParaRPr lang="en-US" dirty="0" smtClean="0">
              <a:ea typeface="ＭＳ Ｐゴシック" pitchFamily="-107" charset="-128"/>
              <a:cs typeface="ＭＳ Ｐゴシック" pitchFamily="-107" charset="-128"/>
            </a:endParaRPr>
          </a:p>
          <a:p>
            <a:pPr eaLnBrk="1" hangingPunct="1">
              <a:spcAft>
                <a:spcPts val="1200"/>
              </a:spcAft>
            </a:pPr>
            <a:r>
              <a:rPr lang="en-US" dirty="0" smtClean="0">
                <a:ea typeface="ＭＳ Ｐゴシック" pitchFamily="-107" charset="-128"/>
                <a:cs typeface="ＭＳ Ｐゴシック" pitchFamily="-107" charset="-128"/>
              </a:rPr>
              <a:t>In medicine we categorize the anions into:</a:t>
            </a:r>
            <a:endParaRPr lang="en-US" dirty="0">
              <a:ea typeface="ＭＳ Ｐゴシック" pitchFamily="-107" charset="-128"/>
              <a:cs typeface="ＭＳ Ｐゴシック" pitchFamily="-107" charset="-128"/>
            </a:endParaRPr>
          </a:p>
        </p:txBody>
      </p:sp>
      <p:sp>
        <p:nvSpPr>
          <p:cNvPr id="28687" name="Rectangle 15"/>
          <p:cNvSpPr>
            <a:spLocks noChangeArrowheads="1"/>
          </p:cNvSpPr>
          <p:nvPr/>
        </p:nvSpPr>
        <p:spPr bwMode="auto">
          <a:xfrm>
            <a:off x="609600" y="5943600"/>
            <a:ext cx="8153400" cy="533400"/>
          </a:xfrm>
          <a:prstGeom prst="rect">
            <a:avLst/>
          </a:prstGeom>
          <a:noFill/>
          <a:ln w="9525">
            <a:noFill/>
            <a:miter lim="800000"/>
            <a:headEnd/>
            <a:tailEnd/>
          </a:ln>
        </p:spPr>
        <p:txBody>
          <a:bodyPr>
            <a:prstTxWarp prst="textNoShape">
              <a:avLst/>
            </a:prstTxWarp>
          </a:bodyPr>
          <a:lstStyle/>
          <a:p>
            <a:pPr marL="342900" indent="-342900" algn="ctr" eaLnBrk="1" hangingPunct="1">
              <a:spcBef>
                <a:spcPct val="20000"/>
              </a:spcBef>
            </a:pPr>
            <a:r>
              <a:rPr lang="en-US" dirty="0" smtClean="0">
                <a:latin typeface="New Century Schlbk" pitchFamily="-46" charset="0"/>
              </a:rPr>
              <a:t>…and differentiate the two based on the </a:t>
            </a:r>
            <a:r>
              <a:rPr lang="en-US" dirty="0">
                <a:latin typeface="New Century Schlbk" pitchFamily="-46" charset="0"/>
              </a:rPr>
              <a:t>anion gap.</a:t>
            </a:r>
          </a:p>
        </p:txBody>
      </p:sp>
      <p:grpSp>
        <p:nvGrpSpPr>
          <p:cNvPr id="2" name="Group 26"/>
          <p:cNvGrpSpPr>
            <a:grpSpLocks/>
          </p:cNvGrpSpPr>
          <p:nvPr/>
        </p:nvGrpSpPr>
        <p:grpSpPr bwMode="auto">
          <a:xfrm>
            <a:off x="1254125" y="2149475"/>
            <a:ext cx="2708275" cy="3336925"/>
            <a:chOff x="838" y="2112"/>
            <a:chExt cx="1706" cy="2102"/>
          </a:xfrm>
        </p:grpSpPr>
        <p:sp>
          <p:nvSpPr>
            <p:cNvPr id="27658" name="Rectangle 12"/>
            <p:cNvSpPr>
              <a:spLocks noChangeArrowheads="1"/>
            </p:cNvSpPr>
            <p:nvPr/>
          </p:nvSpPr>
          <p:spPr bwMode="auto">
            <a:xfrm>
              <a:off x="1296" y="2112"/>
              <a:ext cx="748" cy="291"/>
            </a:xfrm>
            <a:prstGeom prst="rect">
              <a:avLst/>
            </a:prstGeom>
            <a:noFill/>
            <a:ln w="9525">
              <a:noFill/>
              <a:miter lim="800000"/>
              <a:headEnd/>
              <a:tailEnd/>
            </a:ln>
          </p:spPr>
          <p:txBody>
            <a:bodyPr wrap="none">
              <a:prstTxWarp prst="textNoShape">
                <a:avLst/>
              </a:prstTxWarp>
              <a:spAutoFit/>
            </a:bodyPr>
            <a:lstStyle/>
            <a:p>
              <a:r>
                <a:rPr lang="en-US" dirty="0" smtClean="0">
                  <a:latin typeface="New Century Schlbk" pitchFamily="-46" charset="0"/>
                </a:rPr>
                <a:t>chloride</a:t>
              </a:r>
              <a:endParaRPr lang="en-US" dirty="0">
                <a:latin typeface="New Century Schlbk" pitchFamily="-46" charset="0"/>
              </a:endParaRPr>
            </a:p>
          </p:txBody>
        </p:sp>
        <p:sp>
          <p:nvSpPr>
            <p:cNvPr id="27659" name="Rectangle 19"/>
            <p:cNvSpPr>
              <a:spLocks noChangeArrowheads="1"/>
            </p:cNvSpPr>
            <p:nvPr/>
          </p:nvSpPr>
          <p:spPr bwMode="auto">
            <a:xfrm>
              <a:off x="838" y="3696"/>
              <a:ext cx="1706" cy="518"/>
            </a:xfrm>
            <a:prstGeom prst="rect">
              <a:avLst/>
            </a:prstGeom>
            <a:noFill/>
            <a:ln w="9525">
              <a:noFill/>
              <a:miter lim="800000"/>
              <a:headEnd/>
              <a:tailEnd/>
            </a:ln>
          </p:spPr>
          <p:txBody>
            <a:bodyPr wrap="none">
              <a:prstTxWarp prst="textNoShape">
                <a:avLst/>
              </a:prstTxWarp>
              <a:spAutoFit/>
            </a:bodyPr>
            <a:lstStyle/>
            <a:p>
              <a:pPr algn="ctr"/>
              <a:r>
                <a:rPr lang="en-US" dirty="0">
                  <a:latin typeface="New Century Schlbk" pitchFamily="-46" charset="0"/>
                </a:rPr>
                <a:t>Non-Anion Gap</a:t>
              </a:r>
            </a:p>
            <a:p>
              <a:pPr algn="ctr"/>
              <a:r>
                <a:rPr lang="en-US" dirty="0">
                  <a:latin typeface="New Century Schlbk" pitchFamily="-46" charset="0"/>
                </a:rPr>
                <a:t>Metabolic Acidosis</a:t>
              </a:r>
            </a:p>
          </p:txBody>
        </p:sp>
        <p:pic>
          <p:nvPicPr>
            <p:cNvPr id="27660" name="Picture 22" descr="untitled"/>
            <p:cNvPicPr>
              <a:picLocks noChangeAspect="1" noChangeArrowheads="1"/>
            </p:cNvPicPr>
            <p:nvPr/>
          </p:nvPicPr>
          <p:blipFill>
            <a:blip r:embed="rId3"/>
            <a:srcRect/>
            <a:stretch>
              <a:fillRect/>
            </a:stretch>
          </p:blipFill>
          <p:spPr bwMode="auto">
            <a:xfrm>
              <a:off x="867" y="2544"/>
              <a:ext cx="1649" cy="1005"/>
            </a:xfrm>
            <a:prstGeom prst="rect">
              <a:avLst/>
            </a:prstGeom>
            <a:noFill/>
            <a:ln w="9525">
              <a:noFill/>
              <a:miter lim="800000"/>
              <a:headEnd/>
              <a:tailEnd/>
            </a:ln>
          </p:spPr>
        </p:pic>
      </p:grpSp>
      <p:grpSp>
        <p:nvGrpSpPr>
          <p:cNvPr id="3" name="Group 25"/>
          <p:cNvGrpSpPr>
            <a:grpSpLocks/>
          </p:cNvGrpSpPr>
          <p:nvPr/>
        </p:nvGrpSpPr>
        <p:grpSpPr bwMode="auto">
          <a:xfrm>
            <a:off x="5440361" y="2149475"/>
            <a:ext cx="2708275" cy="3336925"/>
            <a:chOff x="3475" y="2112"/>
            <a:chExt cx="1706" cy="2102"/>
          </a:xfrm>
        </p:grpSpPr>
        <p:pic>
          <p:nvPicPr>
            <p:cNvPr id="27654" name="Picture 23" descr="untitled"/>
            <p:cNvPicPr>
              <a:picLocks noChangeAspect="1" noChangeArrowheads="1"/>
            </p:cNvPicPr>
            <p:nvPr/>
          </p:nvPicPr>
          <p:blipFill>
            <a:blip r:embed="rId3"/>
            <a:srcRect/>
            <a:stretch>
              <a:fillRect/>
            </a:stretch>
          </p:blipFill>
          <p:spPr bwMode="auto">
            <a:xfrm>
              <a:off x="3504" y="2544"/>
              <a:ext cx="1649" cy="1005"/>
            </a:xfrm>
            <a:prstGeom prst="rect">
              <a:avLst/>
            </a:prstGeom>
            <a:noFill/>
            <a:ln w="9525">
              <a:noFill/>
              <a:miter lim="800000"/>
              <a:headEnd/>
              <a:tailEnd/>
            </a:ln>
          </p:spPr>
        </p:pic>
        <p:sp>
          <p:nvSpPr>
            <p:cNvPr id="27655" name="AutoShape 11"/>
            <p:cNvSpPr>
              <a:spLocks noChangeArrowheads="1"/>
            </p:cNvSpPr>
            <p:nvPr/>
          </p:nvSpPr>
          <p:spPr bwMode="auto">
            <a:xfrm>
              <a:off x="3681" y="2400"/>
              <a:ext cx="1296" cy="12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alpha val="85097"/>
              </a:srgbClr>
            </a:solidFill>
            <a:ln w="9525">
              <a:solidFill>
                <a:schemeClr val="tx1"/>
              </a:solidFill>
              <a:miter lim="800000"/>
              <a:headEnd/>
              <a:tailEnd/>
            </a:ln>
          </p:spPr>
          <p:txBody>
            <a:bodyPr wrap="none" anchor="ctr">
              <a:prstTxWarp prst="textNoShape">
                <a:avLst/>
              </a:prstTxWarp>
            </a:bodyPr>
            <a:lstStyle/>
            <a:p>
              <a:endParaRPr lang="en-US"/>
            </a:p>
          </p:txBody>
        </p:sp>
        <p:sp>
          <p:nvSpPr>
            <p:cNvPr id="27656" name="Rectangle 13"/>
            <p:cNvSpPr>
              <a:spLocks noChangeArrowheads="1"/>
            </p:cNvSpPr>
            <p:nvPr/>
          </p:nvSpPr>
          <p:spPr bwMode="auto">
            <a:xfrm>
              <a:off x="3792" y="2112"/>
              <a:ext cx="1053" cy="291"/>
            </a:xfrm>
            <a:prstGeom prst="rect">
              <a:avLst/>
            </a:prstGeom>
            <a:noFill/>
            <a:ln w="9525">
              <a:noFill/>
              <a:miter lim="800000"/>
              <a:headEnd/>
              <a:tailEnd/>
            </a:ln>
          </p:spPr>
          <p:txBody>
            <a:bodyPr wrap="none">
              <a:prstTxWarp prst="textNoShape">
                <a:avLst/>
              </a:prstTxWarp>
              <a:spAutoFit/>
            </a:bodyPr>
            <a:lstStyle/>
            <a:p>
              <a:r>
                <a:rPr lang="en-US" dirty="0" smtClean="0">
                  <a:latin typeface="New Century Schlbk" pitchFamily="-46" charset="0"/>
                </a:rPr>
                <a:t>not </a:t>
              </a:r>
              <a:r>
                <a:rPr lang="en-US" dirty="0">
                  <a:latin typeface="New Century Schlbk" pitchFamily="-46" charset="0"/>
                </a:rPr>
                <a:t>chloride</a:t>
              </a:r>
            </a:p>
          </p:txBody>
        </p:sp>
        <p:sp>
          <p:nvSpPr>
            <p:cNvPr id="27657" name="Rectangle 24"/>
            <p:cNvSpPr>
              <a:spLocks noChangeArrowheads="1"/>
            </p:cNvSpPr>
            <p:nvPr/>
          </p:nvSpPr>
          <p:spPr bwMode="auto">
            <a:xfrm>
              <a:off x="3475" y="3696"/>
              <a:ext cx="1706" cy="518"/>
            </a:xfrm>
            <a:prstGeom prst="rect">
              <a:avLst/>
            </a:prstGeom>
            <a:noFill/>
            <a:ln w="9525">
              <a:noFill/>
              <a:miter lim="800000"/>
              <a:headEnd/>
              <a:tailEnd/>
            </a:ln>
          </p:spPr>
          <p:txBody>
            <a:bodyPr wrap="none">
              <a:prstTxWarp prst="textNoShape">
                <a:avLst/>
              </a:prstTxWarp>
              <a:spAutoFit/>
            </a:bodyPr>
            <a:lstStyle/>
            <a:p>
              <a:pPr algn="ctr"/>
              <a:r>
                <a:rPr lang="en-US" dirty="0">
                  <a:latin typeface="New Century Schlbk" pitchFamily="-46" charset="0"/>
                </a:rPr>
                <a:t>Anion Gap</a:t>
              </a:r>
            </a:p>
            <a:p>
              <a:pPr algn="ctr"/>
              <a:r>
                <a:rPr lang="en-US" dirty="0">
                  <a:latin typeface="New Century Schlbk" pitchFamily="-46" charset="0"/>
                </a:rPr>
                <a:t>Metabolic Acidosis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687"/>
                                        </p:tgtEl>
                                        <p:attrNameLst>
                                          <p:attrName>style.visibility</p:attrName>
                                        </p:attrNameLst>
                                      </p:cBhvr>
                                      <p:to>
                                        <p:strVal val="visible"/>
                                      </p:to>
                                    </p:set>
                                    <p:animEffect transition="in" filter="blinds(horizontal)">
                                      <p:cBhvr>
                                        <p:cTn id="17" dur="500"/>
                                        <p:tgtEl>
                                          <p:spTgt spid="28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838200" y="5045075"/>
            <a:ext cx="4648200" cy="822325"/>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a:pPr>
            <a:r>
              <a:rPr lang="en-US" i="1"/>
              <a:t>Type four RTA, </a:t>
            </a:r>
            <a:br>
              <a:rPr lang="en-US" i="1"/>
            </a:br>
            <a:r>
              <a:rPr lang="en-US" i="1"/>
              <a:t>hyporenin-hypoaldo</a:t>
            </a:r>
          </a:p>
        </p:txBody>
      </p:sp>
      <p:sp>
        <p:nvSpPr>
          <p:cNvPr id="131075" name="Text Box 3"/>
          <p:cNvSpPr txBox="1">
            <a:spLocks noChangeArrowheads="1"/>
          </p:cNvSpPr>
          <p:nvPr/>
        </p:nvSpPr>
        <p:spPr bwMode="auto">
          <a:xfrm>
            <a:off x="4572000" y="5045075"/>
            <a:ext cx="4572000" cy="822325"/>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pitchFamily="-107" charset="0"/>
              <a:buAutoNum type="arabicPeriod" startAt="2"/>
            </a:pPr>
            <a:r>
              <a:rPr lang="en-US" i="1"/>
              <a:t>Hyperkalemic Distal (Type 1), voltage dependent distal RTA</a:t>
            </a:r>
          </a:p>
        </p:txBody>
      </p:sp>
      <p:grpSp>
        <p:nvGrpSpPr>
          <p:cNvPr id="131076" name="Group 8"/>
          <p:cNvGrpSpPr>
            <a:grpSpLocks/>
          </p:cNvGrpSpPr>
          <p:nvPr/>
        </p:nvGrpSpPr>
        <p:grpSpPr bwMode="auto">
          <a:xfrm>
            <a:off x="5334000" y="2514600"/>
            <a:ext cx="2895600" cy="2316163"/>
            <a:chOff x="3360" y="2064"/>
            <a:chExt cx="960" cy="866"/>
          </a:xfrm>
        </p:grpSpPr>
        <p:pic>
          <p:nvPicPr>
            <p:cNvPr id="131081" name="Picture 9" descr="distal RTA voltage"/>
            <p:cNvPicPr>
              <a:picLocks noChangeAspect="1" noChangeArrowheads="1"/>
            </p:cNvPicPr>
            <p:nvPr/>
          </p:nvPicPr>
          <p:blipFill>
            <a:blip r:embed="rId3"/>
            <a:srcRect b="67419"/>
            <a:stretch>
              <a:fillRect/>
            </a:stretch>
          </p:blipFill>
          <p:spPr bwMode="auto">
            <a:xfrm>
              <a:off x="3360" y="2064"/>
              <a:ext cx="960" cy="422"/>
            </a:xfrm>
            <a:prstGeom prst="rect">
              <a:avLst/>
            </a:prstGeom>
            <a:noFill/>
            <a:ln w="9525">
              <a:noFill/>
              <a:miter lim="800000"/>
              <a:headEnd/>
              <a:tailEnd/>
            </a:ln>
          </p:spPr>
        </p:pic>
        <p:pic>
          <p:nvPicPr>
            <p:cNvPr id="131082" name="Picture 10" descr="distal RTA voltage"/>
            <p:cNvPicPr>
              <a:picLocks noChangeAspect="1" noChangeArrowheads="1"/>
            </p:cNvPicPr>
            <p:nvPr/>
          </p:nvPicPr>
          <p:blipFill>
            <a:blip r:embed="rId3"/>
            <a:srcRect t="65942"/>
            <a:stretch>
              <a:fillRect/>
            </a:stretch>
          </p:blipFill>
          <p:spPr bwMode="auto">
            <a:xfrm>
              <a:off x="3360" y="2489"/>
              <a:ext cx="960" cy="441"/>
            </a:xfrm>
            <a:prstGeom prst="rect">
              <a:avLst/>
            </a:prstGeom>
            <a:noFill/>
            <a:ln w="9525">
              <a:noFill/>
              <a:miter lim="800000"/>
              <a:headEnd/>
              <a:tailEnd/>
            </a:ln>
          </p:spPr>
        </p:pic>
      </p:grpSp>
      <p:pic>
        <p:nvPicPr>
          <p:cNvPr id="131077" name="Picture 11" descr="RTA 4"/>
          <p:cNvPicPr>
            <a:picLocks noChangeAspect="1" noChangeArrowheads="1"/>
          </p:cNvPicPr>
          <p:nvPr/>
        </p:nvPicPr>
        <p:blipFill>
          <a:blip r:embed="rId4"/>
          <a:srcRect r="13846"/>
          <a:stretch>
            <a:fillRect/>
          </a:stretch>
        </p:blipFill>
        <p:spPr bwMode="auto">
          <a:xfrm>
            <a:off x="990600" y="2514600"/>
            <a:ext cx="3124200" cy="2328863"/>
          </a:xfrm>
          <a:prstGeom prst="rect">
            <a:avLst/>
          </a:prstGeom>
          <a:noFill/>
          <a:ln w="9525">
            <a:noFill/>
            <a:miter lim="800000"/>
            <a:headEnd/>
            <a:tailEnd/>
          </a:ln>
        </p:spPr>
      </p:pic>
      <p:sp>
        <p:nvSpPr>
          <p:cNvPr id="131078" name="Rectangle 12"/>
          <p:cNvSpPr>
            <a:spLocks noChangeArrowheads="1"/>
          </p:cNvSpPr>
          <p:nvPr/>
        </p:nvSpPr>
        <p:spPr bwMode="auto">
          <a:xfrm>
            <a:off x="685800" y="381000"/>
            <a:ext cx="7772400" cy="1143000"/>
          </a:xfrm>
          <a:prstGeom prst="rect">
            <a:avLst/>
          </a:prstGeom>
          <a:noFill/>
          <a:ln w="9525">
            <a:noFill/>
            <a:miter lim="800000"/>
            <a:headEnd/>
            <a:tailEnd/>
          </a:ln>
        </p:spPr>
        <p:txBody>
          <a:bodyPr anchor="ctr">
            <a:prstTxWarp prst="textNoShape">
              <a:avLst/>
            </a:prstTxWarp>
          </a:bodyPr>
          <a:lstStyle/>
          <a:p>
            <a:pPr eaLnBrk="1" hangingPunct="1"/>
            <a:r>
              <a:rPr lang="en-US" sz="4000" dirty="0" smtClean="0">
                <a:solidFill>
                  <a:schemeClr val="tx2"/>
                </a:solidFill>
                <a:latin typeface="New Century Schlbk" pitchFamily="-46" charset="0"/>
              </a:rPr>
              <a:t>74 </a:t>
            </a:r>
            <a:r>
              <a:rPr lang="en-US" sz="4000" dirty="0" err="1" smtClean="0">
                <a:solidFill>
                  <a:schemeClr val="tx2"/>
                </a:solidFill>
                <a:latin typeface="New Century Schlbk" pitchFamily="-46" charset="0"/>
              </a:rPr>
              <a:t>y.o</a:t>
            </a:r>
            <a:r>
              <a:rPr lang="en-US" sz="4000" dirty="0">
                <a:solidFill>
                  <a:schemeClr val="tx2"/>
                </a:solidFill>
                <a:latin typeface="New Century Schlbk" pitchFamily="-46" charset="0"/>
              </a:rPr>
              <a:t>. female with </a:t>
            </a:r>
            <a:r>
              <a:rPr lang="en-US" sz="4000" dirty="0" smtClean="0">
                <a:solidFill>
                  <a:schemeClr val="tx2"/>
                </a:solidFill>
                <a:latin typeface="New Century Schlbk" pitchFamily="-46" charset="0"/>
              </a:rPr>
              <a:t>34 year history of of DM and c/o weakness</a:t>
            </a:r>
            <a:endParaRPr lang="en-US" sz="4000" dirty="0">
              <a:solidFill>
                <a:schemeClr val="tx2"/>
              </a:solidFill>
              <a:latin typeface="New Century Schlbk" pitchFamily="-46" charset="0"/>
            </a:endParaRPr>
          </a:p>
        </p:txBody>
      </p:sp>
      <p:sp>
        <p:nvSpPr>
          <p:cNvPr id="446477" name="Rectangle 13"/>
          <p:cNvSpPr>
            <a:spLocks noChangeArrowheads="1"/>
          </p:cNvSpPr>
          <p:nvPr/>
        </p:nvSpPr>
        <p:spPr bwMode="auto">
          <a:xfrm>
            <a:off x="762000" y="1676400"/>
            <a:ext cx="3886200" cy="4876800"/>
          </a:xfrm>
          <a:prstGeom prst="rect">
            <a:avLst/>
          </a:prstGeom>
          <a:solidFill>
            <a:schemeClr val="bg1"/>
          </a:solidFill>
          <a:ln w="9525">
            <a:noFill/>
            <a:miter lim="800000"/>
            <a:headEnd/>
            <a:tailEnd/>
          </a:ln>
        </p:spPr>
        <p:txBody>
          <a:bodyPr wrap="none" anchor="ctr">
            <a:prstTxWarp prst="textNoShape">
              <a:avLst/>
            </a:prstTxWarp>
          </a:bodyPr>
          <a:lstStyle/>
          <a:p>
            <a:pPr algn="ctr"/>
            <a:endParaRPr lang="en-US"/>
          </a:p>
        </p:txBody>
      </p:sp>
      <p:sp>
        <p:nvSpPr>
          <p:cNvPr id="446479" name="Text Box 15"/>
          <p:cNvSpPr txBox="1">
            <a:spLocks noChangeArrowheads="1"/>
          </p:cNvSpPr>
          <p:nvPr/>
        </p:nvSpPr>
        <p:spPr bwMode="auto">
          <a:xfrm>
            <a:off x="1066800" y="2590800"/>
            <a:ext cx="3733800" cy="3013075"/>
          </a:xfrm>
          <a:prstGeom prst="rect">
            <a:avLst/>
          </a:prstGeom>
          <a:noFill/>
          <a:ln w="9525">
            <a:noFill/>
            <a:miter lim="800000"/>
            <a:headEnd/>
            <a:tailEnd/>
          </a:ln>
        </p:spPr>
        <p:txBody>
          <a:bodyPr>
            <a:prstTxWarp prst="textNoShape">
              <a:avLst/>
            </a:prstTxWarp>
            <a:spAutoFit/>
          </a:bodyPr>
          <a:lstStyle/>
          <a:p>
            <a:r>
              <a:rPr lang="en-US"/>
              <a:t>Patient’s TTKG was 2.7 with a K of 5.7</a:t>
            </a:r>
          </a:p>
          <a:p>
            <a:pPr>
              <a:spcBef>
                <a:spcPct val="50000"/>
              </a:spcBef>
            </a:pPr>
            <a:r>
              <a:rPr lang="en-US"/>
              <a:t>Aldosterone was 22</a:t>
            </a:r>
          </a:p>
          <a:p>
            <a:pPr>
              <a:spcBef>
                <a:spcPct val="50000"/>
              </a:spcBef>
            </a:pPr>
            <a:r>
              <a:rPr lang="en-US"/>
              <a:t>The patient had been started on a high dose of TMP/SMX for a partially resistant urinary tract infection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46477"/>
                                        </p:tgtEl>
                                        <p:attrNameLst>
                                          <p:attrName>style.visibility</p:attrName>
                                        </p:attrNameLst>
                                      </p:cBhvr>
                                      <p:to>
                                        <p:strVal val="visible"/>
                                      </p:to>
                                    </p:set>
                                    <p:anim calcmode="lin" valueType="num">
                                      <p:cBhvr>
                                        <p:cTn id="7" dur="500" fill="hold"/>
                                        <p:tgtEl>
                                          <p:spTgt spid="446477"/>
                                        </p:tgtEl>
                                        <p:attrNameLst>
                                          <p:attrName>ppt_w</p:attrName>
                                        </p:attrNameLst>
                                      </p:cBhvr>
                                      <p:tavLst>
                                        <p:tav tm="0">
                                          <p:val>
                                            <p:fltVal val="0"/>
                                          </p:val>
                                        </p:tav>
                                        <p:tav tm="100000">
                                          <p:val>
                                            <p:strVal val="#ppt_w"/>
                                          </p:val>
                                        </p:tav>
                                      </p:tavLst>
                                    </p:anim>
                                    <p:anim calcmode="lin" valueType="num">
                                      <p:cBhvr>
                                        <p:cTn id="8" dur="500" fill="hold"/>
                                        <p:tgtEl>
                                          <p:spTgt spid="446477"/>
                                        </p:tgtEl>
                                        <p:attrNameLst>
                                          <p:attrName>ppt_h</p:attrName>
                                        </p:attrNameLst>
                                      </p:cBhvr>
                                      <p:tavLst>
                                        <p:tav tm="0">
                                          <p:val>
                                            <p:fltVal val="0"/>
                                          </p:val>
                                        </p:tav>
                                        <p:tav tm="100000">
                                          <p:val>
                                            <p:strVal val="#ppt_h"/>
                                          </p:val>
                                        </p:tav>
                                      </p:tavLst>
                                    </p:anim>
                                    <p:animEffect transition="in" filter="fade">
                                      <p:cBhvr>
                                        <p:cTn id="9" dur="500"/>
                                        <p:tgtEl>
                                          <p:spTgt spid="44647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46479"/>
                                        </p:tgtEl>
                                        <p:attrNameLst>
                                          <p:attrName>style.visibility</p:attrName>
                                        </p:attrNameLst>
                                      </p:cBhvr>
                                      <p:to>
                                        <p:strVal val="visible"/>
                                      </p:to>
                                    </p:set>
                                    <p:anim calcmode="lin" valueType="num">
                                      <p:cBhvr>
                                        <p:cTn id="12" dur="500" fill="hold"/>
                                        <p:tgtEl>
                                          <p:spTgt spid="446479"/>
                                        </p:tgtEl>
                                        <p:attrNameLst>
                                          <p:attrName>ppt_w</p:attrName>
                                        </p:attrNameLst>
                                      </p:cBhvr>
                                      <p:tavLst>
                                        <p:tav tm="0">
                                          <p:val>
                                            <p:fltVal val="0"/>
                                          </p:val>
                                        </p:tav>
                                        <p:tav tm="100000">
                                          <p:val>
                                            <p:strVal val="#ppt_w"/>
                                          </p:val>
                                        </p:tav>
                                      </p:tavLst>
                                    </p:anim>
                                    <p:anim calcmode="lin" valueType="num">
                                      <p:cBhvr>
                                        <p:cTn id="13" dur="500" fill="hold"/>
                                        <p:tgtEl>
                                          <p:spTgt spid="446479"/>
                                        </p:tgtEl>
                                        <p:attrNameLst>
                                          <p:attrName>ppt_h</p:attrName>
                                        </p:attrNameLst>
                                      </p:cBhvr>
                                      <p:tavLst>
                                        <p:tav tm="0">
                                          <p:val>
                                            <p:fltVal val="0"/>
                                          </p:val>
                                        </p:tav>
                                        <p:tav tm="100000">
                                          <p:val>
                                            <p:strVal val="#ppt_h"/>
                                          </p:val>
                                        </p:tav>
                                      </p:tavLst>
                                    </p:anim>
                                    <p:animEffect transition="in" filter="fade">
                                      <p:cBhvr>
                                        <p:cTn id="14" dur="500"/>
                                        <p:tgtEl>
                                          <p:spTgt spid="446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77" grpId="0" animBg="1"/>
      <p:bldP spid="44647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1"/>
          <p:cNvPicPr>
            <a:picLocks noChangeAspect="1" noChangeArrowheads="1"/>
          </p:cNvPicPr>
          <p:nvPr/>
        </p:nvPicPr>
        <p:blipFill>
          <a:blip r:embed="rId3"/>
          <a:srcRect l="52473" t="3333" r="867" b="3333"/>
          <a:stretch>
            <a:fillRect/>
          </a:stretch>
        </p:blipFill>
        <p:spPr bwMode="auto">
          <a:xfrm>
            <a:off x="4572000" y="0"/>
            <a:ext cx="4572000" cy="6858000"/>
          </a:xfrm>
          <a:prstGeom prst="rect">
            <a:avLst/>
          </a:prstGeom>
          <a:noFill/>
          <a:ln w="9525">
            <a:noFill/>
            <a:miter lim="800000"/>
            <a:headEnd/>
            <a:tailEnd/>
          </a:ln>
        </p:spPr>
      </p:pic>
      <p:pic>
        <p:nvPicPr>
          <p:cNvPr id="133123" name="Picture 12"/>
          <p:cNvPicPr>
            <a:picLocks noChangeAspect="1" noChangeArrowheads="1"/>
          </p:cNvPicPr>
          <p:nvPr/>
        </p:nvPicPr>
        <p:blipFill>
          <a:blip r:embed="rId4"/>
          <a:srcRect l="21596" r="25246"/>
          <a:stretch>
            <a:fillRect/>
          </a:stretch>
        </p:blipFill>
        <p:spPr bwMode="auto">
          <a:xfrm>
            <a:off x="0" y="0"/>
            <a:ext cx="4876800" cy="6858000"/>
          </a:xfrm>
          <a:prstGeom prst="rect">
            <a:avLst/>
          </a:prstGeom>
          <a:noFill/>
          <a:ln w="9525">
            <a:noFill/>
            <a:miter lim="800000"/>
            <a:headEnd/>
            <a:tailEnd/>
          </a:ln>
        </p:spPr>
      </p:pic>
      <p:sp>
        <p:nvSpPr>
          <p:cNvPr id="448515" name="Rectangle 3"/>
          <p:cNvSpPr>
            <a:spLocks noGrp="1" noChangeArrowheads="1"/>
          </p:cNvSpPr>
          <p:nvPr>
            <p:ph type="body" idx="1"/>
          </p:nvPr>
        </p:nvSpPr>
        <p:spPr>
          <a:xfrm>
            <a:off x="1143000" y="1828800"/>
            <a:ext cx="6858000" cy="5029200"/>
          </a:xfrm>
        </p:spPr>
        <p:txBody>
          <a:bodyPr anchor="ctr"/>
          <a:lstStyle/>
          <a:p>
            <a:pPr algn="ctr" eaLnBrk="1" hangingPunct="1">
              <a:lnSpc>
                <a:spcPct val="120000"/>
              </a:lnSpc>
              <a:buFontTx/>
              <a:buNone/>
            </a:pPr>
            <a:r>
              <a:rPr lang="en-US" sz="4400" b="1" i="1">
                <a:solidFill>
                  <a:schemeClr val="bg1"/>
                </a:solidFill>
                <a:latin typeface="Times" pitchFamily="-107" charset="0"/>
                <a:ea typeface="ＭＳ Ｐゴシック" pitchFamily="-107" charset="-128"/>
                <a:cs typeface="ＭＳ Ｐゴシック" pitchFamily="-107" charset="-128"/>
              </a:rPr>
              <a:t>Two women with non-anion </a:t>
            </a:r>
            <a:br>
              <a:rPr lang="en-US" sz="4400" b="1" i="1">
                <a:solidFill>
                  <a:schemeClr val="bg1"/>
                </a:solidFill>
                <a:latin typeface="Times" pitchFamily="-107" charset="0"/>
                <a:ea typeface="ＭＳ Ｐゴシック" pitchFamily="-107" charset="-128"/>
                <a:cs typeface="ＭＳ Ｐゴシック" pitchFamily="-107" charset="-128"/>
              </a:rPr>
            </a:br>
            <a:r>
              <a:rPr lang="en-US" sz="4400" b="1" i="1">
                <a:solidFill>
                  <a:schemeClr val="bg1"/>
                </a:solidFill>
                <a:latin typeface="Times" pitchFamily="-107" charset="0"/>
                <a:ea typeface="ＭＳ Ｐゴシック" pitchFamily="-107" charset="-128"/>
                <a:cs typeface="ＭＳ Ｐゴシック" pitchFamily="-107" charset="-128"/>
              </a:rPr>
              <a:t>gap metabolic acidosis</a:t>
            </a:r>
          </a:p>
          <a:p>
            <a:pPr algn="ctr" eaLnBrk="1" hangingPunct="1">
              <a:lnSpc>
                <a:spcPct val="120000"/>
              </a:lnSpc>
              <a:buFontTx/>
              <a:buNone/>
            </a:pPr>
            <a:r>
              <a:rPr lang="en-US" sz="4400" b="1" i="1">
                <a:solidFill>
                  <a:schemeClr val="bg1"/>
                </a:solidFill>
                <a:latin typeface="Times" pitchFamily="-107" charset="0"/>
                <a:ea typeface="ＭＳ Ｐゴシック" pitchFamily="-107" charset="-128"/>
                <a:cs typeface="ＭＳ Ｐゴシック" pitchFamily="-107" charset="-128"/>
              </a:rPr>
              <a:t>One with hypokalemia</a:t>
            </a:r>
          </a:p>
          <a:p>
            <a:pPr algn="ctr" eaLnBrk="1" hangingPunct="1">
              <a:lnSpc>
                <a:spcPct val="120000"/>
              </a:lnSpc>
              <a:buFontTx/>
              <a:buNone/>
            </a:pPr>
            <a:r>
              <a:rPr lang="en-US" sz="4400" b="1" i="1">
                <a:solidFill>
                  <a:schemeClr val="bg1"/>
                </a:solidFill>
                <a:latin typeface="Times" pitchFamily="-107" charset="0"/>
                <a:ea typeface="ＭＳ Ｐゴシック" pitchFamily="-107" charset="-128"/>
                <a:cs typeface="ＭＳ Ｐゴシック" pitchFamily="-107" charset="-128"/>
              </a:rPr>
              <a:t>One with hyperkalemia</a:t>
            </a:r>
          </a:p>
          <a:p>
            <a:pPr algn="ctr" eaLnBrk="1" hangingPunct="1">
              <a:lnSpc>
                <a:spcPct val="120000"/>
              </a:lnSpc>
              <a:buFontTx/>
              <a:buNone/>
            </a:pPr>
            <a:r>
              <a:rPr lang="en-US" sz="4400" b="1" i="1">
                <a:solidFill>
                  <a:schemeClr val="bg1"/>
                </a:solidFill>
                <a:latin typeface="Times" pitchFamily="-107" charset="0"/>
                <a:ea typeface="ＭＳ Ｐゴシック" pitchFamily="-107" charset="-128"/>
                <a:cs typeface="ＭＳ Ｐゴシック" pitchFamily="-107" charset="-128"/>
              </a:rPr>
              <a:t>Both with distal RTA</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48515">
                                            <p:txEl>
                                              <p:pRg st="0" end="0"/>
                                            </p:txEl>
                                          </p:spTgt>
                                        </p:tgtEl>
                                        <p:attrNameLst>
                                          <p:attrName>style.visibility</p:attrName>
                                        </p:attrNameLst>
                                      </p:cBhvr>
                                      <p:to>
                                        <p:strVal val="visible"/>
                                      </p:to>
                                    </p:set>
                                    <p:anim calcmode="lin" valueType="num">
                                      <p:cBhvr>
                                        <p:cTn id="7" dur="500" fill="hold"/>
                                        <p:tgtEl>
                                          <p:spTgt spid="4485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85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485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48515">
                                            <p:txEl>
                                              <p:pRg st="1" end="1"/>
                                            </p:txEl>
                                          </p:spTgt>
                                        </p:tgtEl>
                                        <p:attrNameLst>
                                          <p:attrName>style.visibility</p:attrName>
                                        </p:attrNameLst>
                                      </p:cBhvr>
                                      <p:to>
                                        <p:strVal val="visible"/>
                                      </p:to>
                                    </p:set>
                                    <p:anim calcmode="lin" valueType="num">
                                      <p:cBhvr>
                                        <p:cTn id="14" dur="500" fill="hold"/>
                                        <p:tgtEl>
                                          <p:spTgt spid="44851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4851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485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48515">
                                            <p:txEl>
                                              <p:pRg st="2" end="2"/>
                                            </p:txEl>
                                          </p:spTgt>
                                        </p:tgtEl>
                                        <p:attrNameLst>
                                          <p:attrName>style.visibility</p:attrName>
                                        </p:attrNameLst>
                                      </p:cBhvr>
                                      <p:to>
                                        <p:strVal val="visible"/>
                                      </p:to>
                                    </p:set>
                                    <p:anim calcmode="lin" valueType="num">
                                      <p:cBhvr>
                                        <p:cTn id="21" dur="500" fill="hold"/>
                                        <p:tgtEl>
                                          <p:spTgt spid="44851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4851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4851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448515">
                                            <p:txEl>
                                              <p:pRg st="3" end="3"/>
                                            </p:txEl>
                                          </p:spTgt>
                                        </p:tgtEl>
                                        <p:attrNameLst>
                                          <p:attrName>style.visibility</p:attrName>
                                        </p:attrNameLst>
                                      </p:cBhvr>
                                      <p:to>
                                        <p:strVal val="visible"/>
                                      </p:to>
                                    </p:set>
                                    <p:anim calcmode="lin" valueType="num">
                                      <p:cBhvr>
                                        <p:cTn id="28" dur="500" fill="hold"/>
                                        <p:tgtEl>
                                          <p:spTgt spid="44851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4851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485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5" grpId="0" build="p" bldLvl="2"/>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0"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pitchFamily="-107" charset="-128"/>
                <a:cs typeface="ＭＳ Ｐゴシック" pitchFamily="-107" charset="-128"/>
              </a:rPr>
              <a:t>Lets do some cases</a:t>
            </a:r>
          </a:p>
        </p:txBody>
      </p:sp>
      <p:sp>
        <p:nvSpPr>
          <p:cNvPr id="4" name="Rectangle 2"/>
          <p:cNvSpPr txBox="1">
            <a:spLocks noChangeArrowheads="1"/>
          </p:cNvSpPr>
          <p:nvPr/>
        </p:nvSpPr>
        <p:spPr bwMode="auto">
          <a:xfrm>
            <a:off x="0" y="4495800"/>
            <a:ext cx="9144000" cy="2362200"/>
          </a:xfrm>
          <a:prstGeom prst="rect">
            <a:avLst/>
          </a:prstGeom>
          <a:solidFill>
            <a:srgbClr val="C0504D"/>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u="none" strike="noStrike" kern="0" cap="none" spc="0" normalizeH="0" baseline="0" noProof="0" dirty="0" err="1" smtClean="0">
                <a:ln>
                  <a:noFill/>
                </a:ln>
                <a:solidFill>
                  <a:schemeClr val="bg1"/>
                </a:solidFill>
                <a:effectLst/>
                <a:uLnTx/>
                <a:uFillTx/>
                <a:latin typeface="Times" pitchFamily="-107" charset="0"/>
                <a:ea typeface="ＭＳ Ｐゴシック" pitchFamily="-107" charset="-128"/>
                <a:cs typeface="ＭＳ Ｐゴシック" pitchFamily="-107" charset="-128"/>
              </a:rPr>
              <a:t>App.GoSoapbox.com</a:t>
            </a:r>
            <a:endParaRPr kumimoji="0" lang="en-US" sz="4800" b="0" u="none" strike="noStrike" kern="0" cap="none" spc="0" normalizeH="0" baseline="0" noProof="0" dirty="0" smtClean="0">
              <a:ln>
                <a:noFill/>
              </a:ln>
              <a:solidFill>
                <a:schemeClr val="bg1"/>
              </a:solidFill>
              <a:effectLst/>
              <a:uLnTx/>
              <a:uFillTx/>
              <a:latin typeface="Times" pitchFamily="-107" charset="0"/>
              <a:ea typeface="ＭＳ Ｐゴシック" pitchFamily="-107" charset="-128"/>
              <a:cs typeface="ＭＳ Ｐゴシック" pitchFamily="-107" charset="-128"/>
            </a:endParaRPr>
          </a:p>
          <a:p>
            <a:pPr lvl="0" algn="ctr" eaLnBrk="1" hangingPunct="1">
              <a:defRPr/>
            </a:pPr>
            <a:r>
              <a:rPr lang="en-US" sz="4800" kern="0" dirty="0" smtClean="0">
                <a:solidFill>
                  <a:schemeClr val="bg1"/>
                </a:solidFill>
                <a:ea typeface="ＭＳ Ｐゴシック" pitchFamily="-107" charset="-128"/>
                <a:cs typeface="ＭＳ Ｐゴシック" pitchFamily="-107" charset="-128"/>
              </a:rPr>
              <a:t>665-971-584</a:t>
            </a:r>
          </a:p>
        </p:txBody>
      </p:sp>
    </p:spTree>
  </p:cSld>
  <p:clrMapOvr>
    <a:masterClrMapping/>
  </p:clrMapOvr>
  <p:transition>
    <p:cover dir="d"/>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pitchFamily="-107" charset="-128"/>
                <a:cs typeface="ＭＳ Ｐゴシック" pitchFamily="-107" charset="-128"/>
              </a:rPr>
              <a:t>Lets do some cases</a:t>
            </a:r>
          </a:p>
        </p:txBody>
      </p:sp>
    </p:spTree>
  </p:cSld>
  <p:clrMapOvr>
    <a:masterClrMapping/>
  </p:clrMapOvr>
  <p:transition>
    <p:cover dir="d"/>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a:ea typeface="ＭＳ Ｐゴシック" pitchFamily="-107" charset="-128"/>
                <a:cs typeface="ＭＳ Ｐゴシック" pitchFamily="-107" charset="-128"/>
              </a:rPr>
              <a:t>25 year old man</a:t>
            </a:r>
            <a:br>
              <a:rPr lang="en-US" dirty="0">
                <a:ea typeface="ＭＳ Ｐゴシック" pitchFamily="-107" charset="-128"/>
                <a:cs typeface="ＭＳ Ｐゴシック" pitchFamily="-107" charset="-128"/>
              </a:rPr>
            </a:br>
            <a:r>
              <a:rPr lang="en-US" dirty="0">
                <a:ea typeface="ＭＳ Ｐゴシック" pitchFamily="-107" charset="-128"/>
                <a:cs typeface="ＭＳ Ｐゴシック" pitchFamily="-107" charset="-128"/>
              </a:rPr>
              <a:t>CC: Recurrent kidney stones</a:t>
            </a:r>
          </a:p>
        </p:txBody>
      </p:sp>
      <p:grpSp>
        <p:nvGrpSpPr>
          <p:cNvPr id="2" name="Group 12"/>
          <p:cNvGrpSpPr>
            <a:grpSpLocks/>
          </p:cNvGrpSpPr>
          <p:nvPr/>
        </p:nvGrpSpPr>
        <p:grpSpPr bwMode="auto">
          <a:xfrm>
            <a:off x="838200" y="3105150"/>
            <a:ext cx="2952750" cy="1357313"/>
            <a:chOff x="3072" y="3080"/>
            <a:chExt cx="1860" cy="855"/>
          </a:xfrm>
        </p:grpSpPr>
        <p:grpSp>
          <p:nvGrpSpPr>
            <p:cNvPr id="137231" name="Group 5"/>
            <p:cNvGrpSpPr>
              <a:grpSpLocks/>
            </p:cNvGrpSpPr>
            <p:nvPr/>
          </p:nvGrpSpPr>
          <p:grpSpPr bwMode="auto">
            <a:xfrm>
              <a:off x="3072" y="3216"/>
              <a:ext cx="1488" cy="647"/>
              <a:chOff x="3408" y="1968"/>
              <a:chExt cx="1488" cy="647"/>
            </a:xfrm>
          </p:grpSpPr>
          <p:sp>
            <p:nvSpPr>
              <p:cNvPr id="137233" name="Text Box 6"/>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a:solidFill>
                      <a:schemeClr val="accent2"/>
                    </a:solidFill>
                  </a:rPr>
                  <a:t>137   112</a:t>
                </a:r>
              </a:p>
              <a:p>
                <a:pPr marL="457200" indent="-457200">
                  <a:lnSpc>
                    <a:spcPct val="60000"/>
                  </a:lnSpc>
                  <a:spcBef>
                    <a:spcPct val="50000"/>
                  </a:spcBef>
                  <a:buFont typeface="Times" pitchFamily="-107" charset="0"/>
                  <a:buNone/>
                </a:pPr>
                <a:r>
                  <a:rPr lang="en-US" sz="3600" b="1">
                    <a:solidFill>
                      <a:schemeClr val="accent2"/>
                    </a:solidFill>
                  </a:rPr>
                  <a:t> 3.5    17</a:t>
                </a:r>
              </a:p>
            </p:txBody>
          </p:sp>
          <p:sp>
            <p:nvSpPr>
              <p:cNvPr id="137234" name="Line 7"/>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7235" name="Line 8"/>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7236" name="Line 9"/>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7237" name="Line 10"/>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37232" name="Rectangle 11"/>
            <p:cNvSpPr>
              <a:spLocks noChangeArrowheads="1"/>
            </p:cNvSpPr>
            <p:nvPr/>
          </p:nvSpPr>
          <p:spPr bwMode="auto">
            <a:xfrm>
              <a:off x="4456" y="3080"/>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14</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1.2</a:t>
              </a:r>
              <a:endParaRPr lang="en-US"/>
            </a:p>
          </p:txBody>
        </p:sp>
      </p:grpSp>
      <p:grpSp>
        <p:nvGrpSpPr>
          <p:cNvPr id="4" name="Group 13"/>
          <p:cNvGrpSpPr>
            <a:grpSpLocks/>
          </p:cNvGrpSpPr>
          <p:nvPr/>
        </p:nvGrpSpPr>
        <p:grpSpPr bwMode="auto">
          <a:xfrm>
            <a:off x="5638800" y="3105150"/>
            <a:ext cx="2381250" cy="1246188"/>
            <a:chOff x="3072" y="3080"/>
            <a:chExt cx="1500" cy="785"/>
          </a:xfrm>
        </p:grpSpPr>
        <p:grpSp>
          <p:nvGrpSpPr>
            <p:cNvPr id="137224" name="Group 14"/>
            <p:cNvGrpSpPr>
              <a:grpSpLocks/>
            </p:cNvGrpSpPr>
            <p:nvPr/>
          </p:nvGrpSpPr>
          <p:grpSpPr bwMode="auto">
            <a:xfrm>
              <a:off x="3072" y="3216"/>
              <a:ext cx="1488" cy="647"/>
              <a:chOff x="3408" y="1968"/>
              <a:chExt cx="1488" cy="647"/>
            </a:xfrm>
          </p:grpSpPr>
          <p:sp>
            <p:nvSpPr>
              <p:cNvPr id="137226" name="Text Box 15"/>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dirty="0">
                    <a:solidFill>
                      <a:schemeClr val="accent2"/>
                    </a:solidFill>
                  </a:rPr>
                  <a:t>  55    73</a:t>
                </a:r>
              </a:p>
              <a:p>
                <a:pPr marL="457200" indent="-457200">
                  <a:lnSpc>
                    <a:spcPct val="60000"/>
                  </a:lnSpc>
                  <a:spcBef>
                    <a:spcPct val="50000"/>
                  </a:spcBef>
                  <a:buFont typeface="Times" pitchFamily="-107" charset="0"/>
                  <a:buNone/>
                </a:pPr>
                <a:r>
                  <a:rPr lang="en-US" sz="3600" b="1" dirty="0">
                    <a:solidFill>
                      <a:schemeClr val="accent2"/>
                    </a:solidFill>
                  </a:rPr>
                  <a:t>  23</a:t>
                </a:r>
              </a:p>
            </p:txBody>
          </p:sp>
          <p:sp>
            <p:nvSpPr>
              <p:cNvPr id="137227" name="Line 16"/>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7228" name="Line 17"/>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7229" name="Line 18"/>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7230" name="Line 19"/>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37225" name="Rectangle 20"/>
            <p:cNvSpPr>
              <a:spLocks noChangeArrowheads="1"/>
            </p:cNvSpPr>
            <p:nvPr/>
          </p:nvSpPr>
          <p:spPr bwMode="auto">
            <a:xfrm>
              <a:off x="4456" y="3080"/>
              <a:ext cx="116" cy="78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endParaRPr lang="en-US" sz="3600" b="1">
                <a:solidFill>
                  <a:schemeClr val="accent2"/>
                </a:solidFill>
              </a:endParaRP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endParaRPr lang="en-US"/>
            </a:p>
          </p:txBody>
        </p:sp>
      </p:grpSp>
      <p:sp>
        <p:nvSpPr>
          <p:cNvPr id="331799" name="Rectangle 23"/>
          <p:cNvSpPr>
            <a:spLocks noChangeArrowheads="1"/>
          </p:cNvSpPr>
          <p:nvPr/>
        </p:nvSpPr>
        <p:spPr bwMode="auto">
          <a:xfrm>
            <a:off x="1662113" y="2133600"/>
            <a:ext cx="928687" cy="457200"/>
          </a:xfrm>
          <a:prstGeom prst="rect">
            <a:avLst/>
          </a:prstGeom>
          <a:noFill/>
          <a:ln w="9525">
            <a:noFill/>
            <a:miter lim="800000"/>
            <a:headEnd/>
            <a:tailEnd/>
          </a:ln>
        </p:spPr>
        <p:txBody>
          <a:bodyPr wrap="none">
            <a:prstTxWarp prst="textNoShape">
              <a:avLst/>
            </a:prstTxWarp>
            <a:spAutoFit/>
          </a:bodyPr>
          <a:lstStyle/>
          <a:p>
            <a:r>
              <a:rPr lang="en-US"/>
              <a:t>serum</a:t>
            </a:r>
          </a:p>
        </p:txBody>
      </p:sp>
      <p:sp>
        <p:nvSpPr>
          <p:cNvPr id="331800" name="Rectangle 24"/>
          <p:cNvSpPr>
            <a:spLocks noChangeArrowheads="1"/>
          </p:cNvSpPr>
          <p:nvPr/>
        </p:nvSpPr>
        <p:spPr bwMode="auto">
          <a:xfrm>
            <a:off x="6172200" y="2133600"/>
            <a:ext cx="811213" cy="457200"/>
          </a:xfrm>
          <a:prstGeom prst="rect">
            <a:avLst/>
          </a:prstGeom>
          <a:noFill/>
          <a:ln w="9525">
            <a:noFill/>
            <a:miter lim="800000"/>
            <a:headEnd/>
            <a:tailEnd/>
          </a:ln>
        </p:spPr>
        <p:txBody>
          <a:bodyPr wrap="none">
            <a:prstTxWarp prst="textNoShape">
              <a:avLst/>
            </a:prstTxWarp>
            <a:spAutoFit/>
          </a:bodyPr>
          <a:lstStyle/>
          <a:p>
            <a:r>
              <a:rPr lang="en-US"/>
              <a:t>urine</a:t>
            </a:r>
          </a:p>
        </p:txBody>
      </p:sp>
      <p:sp>
        <p:nvSpPr>
          <p:cNvPr id="21" name="Title 2"/>
          <p:cNvSpPr txBox="1">
            <a:spLocks/>
          </p:cNvSpPr>
          <p:nvPr/>
        </p:nvSpPr>
        <p:spPr bwMode="auto">
          <a:xfrm>
            <a:off x="0" y="5029200"/>
            <a:ext cx="9144000" cy="1362075"/>
          </a:xfrm>
          <a:prstGeom prst="rect">
            <a:avLst/>
          </a:prstGeom>
          <a:noFill/>
          <a:ln w="9525">
            <a:noFill/>
            <a:miter lim="800000"/>
            <a:headEnd/>
            <a:tailEnd/>
          </a:ln>
        </p:spPr>
        <p:txBody>
          <a:bodyPr anchor="ctr">
            <a:prstTxWarp prst="textNoShape">
              <a:avLst/>
            </a:prstTxWarp>
          </a:bodyPr>
          <a:lstStyle/>
          <a:p>
            <a:pPr algn="ctr">
              <a:defRPr/>
            </a:pPr>
            <a:r>
              <a:rPr lang="en-US" sz="4000" kern="0" dirty="0">
                <a:solidFill>
                  <a:schemeClr val="tx2"/>
                </a:solidFill>
                <a:latin typeface="+mj-lt"/>
                <a:ea typeface="ＭＳ Ｐゴシック" pitchFamily="-65" charset="-128"/>
                <a:cs typeface="ＭＳ Ｐゴシック" pitchFamily="-65" charset="-128"/>
              </a:rPr>
              <a:t>Type 1 classical distal RTA</a:t>
            </a:r>
          </a:p>
        </p:txBody>
      </p:sp>
      <p:sp>
        <p:nvSpPr>
          <p:cNvPr id="22" name="TextBox 21"/>
          <p:cNvSpPr txBox="1"/>
          <p:nvPr/>
        </p:nvSpPr>
        <p:spPr>
          <a:xfrm>
            <a:off x="5715000" y="4567535"/>
            <a:ext cx="1911851" cy="461665"/>
          </a:xfrm>
          <a:prstGeom prst="rect">
            <a:avLst/>
          </a:prstGeom>
          <a:noFill/>
        </p:spPr>
        <p:txBody>
          <a:bodyPr wrap="none" rtlCol="0">
            <a:spAutoFit/>
          </a:bodyPr>
          <a:lstStyle/>
          <a:p>
            <a:r>
              <a:rPr lang="en-US" b="1" dirty="0" smtClean="0">
                <a:solidFill>
                  <a:schemeClr val="accent2"/>
                </a:solidFill>
              </a:rPr>
              <a:t> urine pH 6.5</a:t>
            </a:r>
            <a:endParaRPr lang="en-US" dirty="0"/>
          </a:p>
        </p:txBody>
      </p:sp>
      <p:sp>
        <p:nvSpPr>
          <p:cNvPr id="23" name="Rectangle 2"/>
          <p:cNvSpPr txBox="1">
            <a:spLocks noChangeArrowheads="1"/>
          </p:cNvSpPr>
          <p:nvPr/>
        </p:nvSpPr>
        <p:spPr bwMode="auto">
          <a:xfrm>
            <a:off x="0" y="6248400"/>
            <a:ext cx="9144000" cy="609600"/>
          </a:xfrm>
          <a:prstGeom prst="rect">
            <a:avLst/>
          </a:prstGeom>
          <a:solidFill>
            <a:srgbClr val="C0504D">
              <a:alpha val="76000"/>
            </a:srgbClr>
          </a:solidFill>
          <a:ln w="9525">
            <a:noFill/>
            <a:miter lim="800000"/>
            <a:headEnd/>
            <a:tailEnd/>
          </a:ln>
        </p:spPr>
        <p:txBody>
          <a:bodyPr vert="horz" wrap="square" lIns="91440" tIns="45720" rIns="91440" bIns="45720" numCol="1" anchor="ctr" anchorCtr="0" compatLnSpc="1">
            <a:prstTxWarp prst="textNoShape">
              <a:avLst/>
            </a:prstTxWarp>
          </a:bodyPr>
          <a:lstStyle/>
          <a:p>
            <a:pPr lvl="1" eaLnBrk="1" hangingPunct="1">
              <a:defRPr/>
            </a:pPr>
            <a:r>
              <a:rPr lang="en-US" sz="3200" kern="0" dirty="0" smtClean="0">
                <a:solidFill>
                  <a:schemeClr val="bg1"/>
                </a:solidFill>
                <a:ea typeface="ＭＳ Ｐゴシック" pitchFamily="-107" charset="-128"/>
                <a:cs typeface="ＭＳ Ｐゴシック" pitchFamily="-107" charset="-128"/>
              </a:rPr>
              <a:t>Answer poll: 25 year old recurrent kidney stones </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sz="3600" dirty="0" smtClean="0">
                <a:ea typeface="ＭＳ Ｐゴシック" pitchFamily="-107" charset="-128"/>
                <a:cs typeface="ＭＳ Ｐゴシック" pitchFamily="-107" charset="-128"/>
              </a:rPr>
              <a:t>36 </a:t>
            </a:r>
            <a:r>
              <a:rPr lang="en-US" sz="3600" dirty="0">
                <a:ea typeface="ＭＳ Ｐゴシック" pitchFamily="-107" charset="-128"/>
                <a:cs typeface="ＭＳ Ｐゴシック" pitchFamily="-107" charset="-128"/>
              </a:rPr>
              <a:t>yr old. Diabetes</a:t>
            </a:r>
            <a:r>
              <a:rPr lang="en-US" sz="3600" dirty="0" smtClean="0">
                <a:ea typeface="ＭＳ Ｐゴシック" pitchFamily="-107" charset="-128"/>
                <a:cs typeface="ＭＳ Ｐゴシック" pitchFamily="-107" charset="-128"/>
              </a:rPr>
              <a:t> since age 12, </a:t>
            </a:r>
            <a:r>
              <a:rPr lang="en-US" sz="3600" dirty="0" err="1" smtClean="0">
                <a:ea typeface="ＭＳ Ｐゴシック" pitchFamily="-107" charset="-128"/>
                <a:cs typeface="ＭＳ Ｐゴシック" pitchFamily="-107" charset="-128"/>
              </a:rPr>
              <a:t>retino-pathy</a:t>
            </a:r>
            <a:r>
              <a:rPr lang="en-US" sz="3600" dirty="0" smtClean="0">
                <a:ea typeface="ＭＳ Ｐゴシック" pitchFamily="-107" charset="-128"/>
                <a:cs typeface="ＭＳ Ｐゴシック" pitchFamily="-107" charset="-128"/>
              </a:rPr>
              <a:t>, neuropathy. On </a:t>
            </a:r>
            <a:r>
              <a:rPr lang="en-US" sz="3600" dirty="0">
                <a:ea typeface="ＭＳ Ｐゴシック" pitchFamily="-107" charset="-128"/>
                <a:cs typeface="ＭＳ Ｐゴシック" pitchFamily="-107" charset="-128"/>
              </a:rPr>
              <a:t>insulin and </a:t>
            </a:r>
            <a:r>
              <a:rPr lang="en-US" sz="3600" dirty="0" err="1">
                <a:ea typeface="ＭＳ Ｐゴシック" pitchFamily="-107" charset="-128"/>
                <a:cs typeface="ＭＳ Ｐゴシック" pitchFamily="-107" charset="-128"/>
              </a:rPr>
              <a:t>ACEi</a:t>
            </a:r>
            <a:endParaRPr lang="en-US" sz="3600" dirty="0">
              <a:ea typeface="ＭＳ Ｐゴシック" pitchFamily="-107" charset="-128"/>
              <a:cs typeface="ＭＳ Ｐゴシック" pitchFamily="-107" charset="-128"/>
            </a:endParaRPr>
          </a:p>
        </p:txBody>
      </p:sp>
      <p:grpSp>
        <p:nvGrpSpPr>
          <p:cNvPr id="2" name="Group 6"/>
          <p:cNvGrpSpPr>
            <a:grpSpLocks/>
          </p:cNvGrpSpPr>
          <p:nvPr/>
        </p:nvGrpSpPr>
        <p:grpSpPr bwMode="auto">
          <a:xfrm>
            <a:off x="1371600" y="2403475"/>
            <a:ext cx="2952750" cy="1357313"/>
            <a:chOff x="3072" y="3080"/>
            <a:chExt cx="1860" cy="855"/>
          </a:xfrm>
        </p:grpSpPr>
        <p:grpSp>
          <p:nvGrpSpPr>
            <p:cNvPr id="139296" name="Group 7"/>
            <p:cNvGrpSpPr>
              <a:grpSpLocks/>
            </p:cNvGrpSpPr>
            <p:nvPr/>
          </p:nvGrpSpPr>
          <p:grpSpPr bwMode="auto">
            <a:xfrm>
              <a:off x="3072" y="3216"/>
              <a:ext cx="1488" cy="647"/>
              <a:chOff x="3408" y="1968"/>
              <a:chExt cx="1488" cy="647"/>
            </a:xfrm>
          </p:grpSpPr>
          <p:sp>
            <p:nvSpPr>
              <p:cNvPr id="139298" name="Text Box 8"/>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dirty="0">
                    <a:solidFill>
                      <a:schemeClr val="accent2"/>
                    </a:solidFill>
                  </a:rPr>
                  <a:t>142   112</a:t>
                </a:r>
              </a:p>
              <a:p>
                <a:pPr marL="457200" indent="-457200">
                  <a:lnSpc>
                    <a:spcPct val="60000"/>
                  </a:lnSpc>
                  <a:spcBef>
                    <a:spcPct val="50000"/>
                  </a:spcBef>
                  <a:buFont typeface="Times" pitchFamily="-107" charset="0"/>
                  <a:buNone/>
                </a:pPr>
                <a:r>
                  <a:rPr lang="en-US" sz="3600" b="1" dirty="0">
                    <a:solidFill>
                      <a:schemeClr val="accent2"/>
                    </a:solidFill>
                  </a:rPr>
                  <a:t> 6.0    20</a:t>
                </a:r>
              </a:p>
            </p:txBody>
          </p:sp>
          <p:sp>
            <p:nvSpPr>
              <p:cNvPr id="139299" name="Line 9"/>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300" name="Line 10"/>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301" name="Line 11"/>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302" name="Line 12"/>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39297" name="Rectangle 13"/>
            <p:cNvSpPr>
              <a:spLocks noChangeArrowheads="1"/>
            </p:cNvSpPr>
            <p:nvPr/>
          </p:nvSpPr>
          <p:spPr bwMode="auto">
            <a:xfrm>
              <a:off x="4456" y="3080"/>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32</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1.9</a:t>
              </a:r>
              <a:endParaRPr lang="en-US"/>
            </a:p>
          </p:txBody>
        </p:sp>
      </p:grpSp>
      <p:sp>
        <p:nvSpPr>
          <p:cNvPr id="39" name="TextBox 38"/>
          <p:cNvSpPr txBox="1"/>
          <p:nvPr/>
        </p:nvSpPr>
        <p:spPr>
          <a:xfrm>
            <a:off x="1593349" y="4415135"/>
            <a:ext cx="2487580" cy="584776"/>
          </a:xfrm>
          <a:prstGeom prst="rect">
            <a:avLst/>
          </a:prstGeom>
          <a:noFill/>
        </p:spPr>
        <p:txBody>
          <a:bodyPr wrap="none" rtlCol="0">
            <a:spAutoFit/>
          </a:bodyPr>
          <a:lstStyle/>
          <a:p>
            <a:r>
              <a:rPr lang="en-US" sz="3200" b="1" dirty="0" smtClean="0">
                <a:solidFill>
                  <a:schemeClr val="accent2"/>
                </a:solidFill>
              </a:rPr>
              <a:t> urine pH 6.5</a:t>
            </a:r>
            <a:endParaRPr lang="en-US" sz="3200" dirty="0"/>
          </a:p>
        </p:txBody>
      </p:sp>
      <p:sp>
        <p:nvSpPr>
          <p:cNvPr id="40" name="Rectangle 2"/>
          <p:cNvSpPr txBox="1">
            <a:spLocks noChangeArrowheads="1"/>
          </p:cNvSpPr>
          <p:nvPr/>
        </p:nvSpPr>
        <p:spPr bwMode="auto">
          <a:xfrm>
            <a:off x="0" y="6248400"/>
            <a:ext cx="9144000" cy="609600"/>
          </a:xfrm>
          <a:prstGeom prst="rect">
            <a:avLst/>
          </a:prstGeom>
          <a:solidFill>
            <a:srgbClr val="C0504D">
              <a:alpha val="76000"/>
            </a:srgbClr>
          </a:solidFill>
          <a:ln w="9525">
            <a:noFill/>
            <a:miter lim="800000"/>
            <a:headEnd/>
            <a:tailEnd/>
          </a:ln>
        </p:spPr>
        <p:txBody>
          <a:bodyPr vert="horz" wrap="square" lIns="91440" tIns="45720" rIns="91440" bIns="45720" numCol="1" anchor="ctr" anchorCtr="0" compatLnSpc="1">
            <a:prstTxWarp prst="textNoShape">
              <a:avLst/>
            </a:prstTxWarp>
          </a:bodyPr>
          <a:lstStyle/>
          <a:p>
            <a:pPr lvl="1" eaLnBrk="1" hangingPunct="1">
              <a:defRPr/>
            </a:pPr>
            <a:r>
              <a:rPr lang="en-US" sz="3200" kern="0" dirty="0" smtClean="0">
                <a:solidFill>
                  <a:schemeClr val="bg1"/>
                </a:solidFill>
                <a:ea typeface="ＭＳ Ｐゴシック" pitchFamily="-107" charset="-128"/>
                <a:cs typeface="ＭＳ Ｐゴシック" pitchFamily="-107" charset="-128"/>
              </a:rPr>
              <a:t>Answer poll: 36 year old diabetic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2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accel="50000" decel="5000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1000" fill="hold"/>
                                        <p:tgtEl>
                                          <p:spTgt spid="40"/>
                                        </p:tgtEl>
                                        <p:attrNameLst>
                                          <p:attrName>ppt_x</p:attrName>
                                        </p:attrNameLst>
                                      </p:cBhvr>
                                      <p:tavLst>
                                        <p:tav tm="0">
                                          <p:val>
                                            <p:strVal val="1+#ppt_w/2"/>
                                          </p:val>
                                        </p:tav>
                                        <p:tav tm="100000">
                                          <p:val>
                                            <p:strVal val="#ppt_x"/>
                                          </p:val>
                                        </p:tav>
                                      </p:tavLst>
                                    </p:anim>
                                    <p:anim calcmode="lin" valueType="num">
                                      <p:cBhvr additive="base">
                                        <p:cTn id="16" dur="1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a:ea typeface="ＭＳ Ｐゴシック" pitchFamily="-107" charset="-128"/>
                <a:cs typeface="ＭＳ Ｐゴシック" pitchFamily="-107" charset="-128"/>
              </a:rPr>
              <a:t>25 year old man</a:t>
            </a:r>
            <a:br>
              <a:rPr lang="en-US" dirty="0">
                <a:ea typeface="ＭＳ Ｐゴシック" pitchFamily="-107" charset="-128"/>
                <a:cs typeface="ＭＳ Ｐゴシック" pitchFamily="-107" charset="-128"/>
              </a:rPr>
            </a:br>
            <a:r>
              <a:rPr lang="en-US" dirty="0">
                <a:ea typeface="ＭＳ Ｐゴシック" pitchFamily="-107" charset="-128"/>
                <a:cs typeface="ＭＳ Ｐゴシック" pitchFamily="-107" charset="-128"/>
              </a:rPr>
              <a:t>CC: Recurrent kidney stones</a:t>
            </a:r>
          </a:p>
        </p:txBody>
      </p:sp>
      <p:grpSp>
        <p:nvGrpSpPr>
          <p:cNvPr id="2" name="Group 12"/>
          <p:cNvGrpSpPr>
            <a:grpSpLocks/>
          </p:cNvGrpSpPr>
          <p:nvPr/>
        </p:nvGrpSpPr>
        <p:grpSpPr bwMode="auto">
          <a:xfrm>
            <a:off x="838200" y="3105150"/>
            <a:ext cx="2952750" cy="1357313"/>
            <a:chOff x="3072" y="3080"/>
            <a:chExt cx="1860" cy="855"/>
          </a:xfrm>
        </p:grpSpPr>
        <p:grpSp>
          <p:nvGrpSpPr>
            <p:cNvPr id="3" name="Group 5"/>
            <p:cNvGrpSpPr>
              <a:grpSpLocks/>
            </p:cNvGrpSpPr>
            <p:nvPr/>
          </p:nvGrpSpPr>
          <p:grpSpPr bwMode="auto">
            <a:xfrm>
              <a:off x="3072" y="3216"/>
              <a:ext cx="1488" cy="647"/>
              <a:chOff x="3408" y="1968"/>
              <a:chExt cx="1488" cy="647"/>
            </a:xfrm>
          </p:grpSpPr>
          <p:sp>
            <p:nvSpPr>
              <p:cNvPr id="137233" name="Text Box 6"/>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a:solidFill>
                      <a:schemeClr val="accent2"/>
                    </a:solidFill>
                  </a:rPr>
                  <a:t>137   112</a:t>
                </a:r>
              </a:p>
              <a:p>
                <a:pPr marL="457200" indent="-457200">
                  <a:lnSpc>
                    <a:spcPct val="60000"/>
                  </a:lnSpc>
                  <a:spcBef>
                    <a:spcPct val="50000"/>
                  </a:spcBef>
                  <a:buFont typeface="Times" pitchFamily="-107" charset="0"/>
                  <a:buNone/>
                </a:pPr>
                <a:r>
                  <a:rPr lang="en-US" sz="3600" b="1">
                    <a:solidFill>
                      <a:schemeClr val="accent2"/>
                    </a:solidFill>
                  </a:rPr>
                  <a:t> 3.5    17</a:t>
                </a:r>
              </a:p>
            </p:txBody>
          </p:sp>
          <p:sp>
            <p:nvSpPr>
              <p:cNvPr id="137234" name="Line 7"/>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7235" name="Line 8"/>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7236" name="Line 9"/>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7237" name="Line 10"/>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37232" name="Rectangle 11"/>
            <p:cNvSpPr>
              <a:spLocks noChangeArrowheads="1"/>
            </p:cNvSpPr>
            <p:nvPr/>
          </p:nvSpPr>
          <p:spPr bwMode="auto">
            <a:xfrm>
              <a:off x="4456" y="3080"/>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14</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1.2</a:t>
              </a:r>
              <a:endParaRPr lang="en-US"/>
            </a:p>
          </p:txBody>
        </p:sp>
      </p:grpSp>
      <p:grpSp>
        <p:nvGrpSpPr>
          <p:cNvPr id="4" name="Group 13"/>
          <p:cNvGrpSpPr>
            <a:grpSpLocks/>
          </p:cNvGrpSpPr>
          <p:nvPr/>
        </p:nvGrpSpPr>
        <p:grpSpPr bwMode="auto">
          <a:xfrm>
            <a:off x="5638800" y="3105150"/>
            <a:ext cx="2381250" cy="1246188"/>
            <a:chOff x="3072" y="3080"/>
            <a:chExt cx="1500" cy="785"/>
          </a:xfrm>
        </p:grpSpPr>
        <p:grpSp>
          <p:nvGrpSpPr>
            <p:cNvPr id="5" name="Group 14"/>
            <p:cNvGrpSpPr>
              <a:grpSpLocks/>
            </p:cNvGrpSpPr>
            <p:nvPr/>
          </p:nvGrpSpPr>
          <p:grpSpPr bwMode="auto">
            <a:xfrm>
              <a:off x="3072" y="3216"/>
              <a:ext cx="1488" cy="647"/>
              <a:chOff x="3408" y="1968"/>
              <a:chExt cx="1488" cy="647"/>
            </a:xfrm>
          </p:grpSpPr>
          <p:sp>
            <p:nvSpPr>
              <p:cNvPr id="137226" name="Text Box 15"/>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dirty="0">
                    <a:solidFill>
                      <a:schemeClr val="accent2"/>
                    </a:solidFill>
                  </a:rPr>
                  <a:t>  55    73</a:t>
                </a:r>
              </a:p>
              <a:p>
                <a:pPr marL="457200" indent="-457200">
                  <a:lnSpc>
                    <a:spcPct val="60000"/>
                  </a:lnSpc>
                  <a:spcBef>
                    <a:spcPct val="50000"/>
                  </a:spcBef>
                  <a:buFont typeface="Times" pitchFamily="-107" charset="0"/>
                  <a:buNone/>
                </a:pPr>
                <a:r>
                  <a:rPr lang="en-US" sz="3600" b="1" dirty="0">
                    <a:solidFill>
                      <a:schemeClr val="accent2"/>
                    </a:solidFill>
                  </a:rPr>
                  <a:t>  23</a:t>
                </a:r>
              </a:p>
            </p:txBody>
          </p:sp>
          <p:sp>
            <p:nvSpPr>
              <p:cNvPr id="137227" name="Line 16"/>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7228" name="Line 17"/>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7229" name="Line 18"/>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7230" name="Line 19"/>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37225" name="Rectangle 20"/>
            <p:cNvSpPr>
              <a:spLocks noChangeArrowheads="1"/>
            </p:cNvSpPr>
            <p:nvPr/>
          </p:nvSpPr>
          <p:spPr bwMode="auto">
            <a:xfrm>
              <a:off x="4456" y="3080"/>
              <a:ext cx="116" cy="78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endParaRPr lang="en-US" sz="3600" b="1">
                <a:solidFill>
                  <a:schemeClr val="accent2"/>
                </a:solidFill>
              </a:endParaRP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endParaRPr lang="en-US"/>
            </a:p>
          </p:txBody>
        </p:sp>
      </p:grpSp>
      <p:sp>
        <p:nvSpPr>
          <p:cNvPr id="331799" name="Rectangle 23"/>
          <p:cNvSpPr>
            <a:spLocks noChangeArrowheads="1"/>
          </p:cNvSpPr>
          <p:nvPr/>
        </p:nvSpPr>
        <p:spPr bwMode="auto">
          <a:xfrm>
            <a:off x="1662113" y="2133600"/>
            <a:ext cx="928687" cy="457200"/>
          </a:xfrm>
          <a:prstGeom prst="rect">
            <a:avLst/>
          </a:prstGeom>
          <a:noFill/>
          <a:ln w="9525">
            <a:noFill/>
            <a:miter lim="800000"/>
            <a:headEnd/>
            <a:tailEnd/>
          </a:ln>
        </p:spPr>
        <p:txBody>
          <a:bodyPr wrap="none">
            <a:prstTxWarp prst="textNoShape">
              <a:avLst/>
            </a:prstTxWarp>
            <a:spAutoFit/>
          </a:bodyPr>
          <a:lstStyle/>
          <a:p>
            <a:r>
              <a:rPr lang="en-US"/>
              <a:t>serum</a:t>
            </a:r>
          </a:p>
        </p:txBody>
      </p:sp>
      <p:sp>
        <p:nvSpPr>
          <p:cNvPr id="331800" name="Rectangle 24"/>
          <p:cNvSpPr>
            <a:spLocks noChangeArrowheads="1"/>
          </p:cNvSpPr>
          <p:nvPr/>
        </p:nvSpPr>
        <p:spPr bwMode="auto">
          <a:xfrm>
            <a:off x="6172200" y="2133600"/>
            <a:ext cx="811213" cy="457200"/>
          </a:xfrm>
          <a:prstGeom prst="rect">
            <a:avLst/>
          </a:prstGeom>
          <a:noFill/>
          <a:ln w="9525">
            <a:noFill/>
            <a:miter lim="800000"/>
            <a:headEnd/>
            <a:tailEnd/>
          </a:ln>
        </p:spPr>
        <p:txBody>
          <a:bodyPr wrap="none">
            <a:prstTxWarp prst="textNoShape">
              <a:avLst/>
            </a:prstTxWarp>
            <a:spAutoFit/>
          </a:bodyPr>
          <a:lstStyle/>
          <a:p>
            <a:r>
              <a:rPr lang="en-US"/>
              <a:t>urine</a:t>
            </a:r>
          </a:p>
        </p:txBody>
      </p:sp>
      <p:sp>
        <p:nvSpPr>
          <p:cNvPr id="21" name="Title 2"/>
          <p:cNvSpPr txBox="1">
            <a:spLocks/>
          </p:cNvSpPr>
          <p:nvPr/>
        </p:nvSpPr>
        <p:spPr bwMode="auto">
          <a:xfrm>
            <a:off x="0" y="5029200"/>
            <a:ext cx="9144000" cy="1362075"/>
          </a:xfrm>
          <a:prstGeom prst="rect">
            <a:avLst/>
          </a:prstGeom>
          <a:noFill/>
          <a:ln w="9525">
            <a:noFill/>
            <a:miter lim="800000"/>
            <a:headEnd/>
            <a:tailEnd/>
          </a:ln>
        </p:spPr>
        <p:txBody>
          <a:bodyPr anchor="ctr">
            <a:prstTxWarp prst="textNoShape">
              <a:avLst/>
            </a:prstTxWarp>
          </a:bodyPr>
          <a:lstStyle/>
          <a:p>
            <a:pPr algn="ctr">
              <a:defRPr/>
            </a:pPr>
            <a:r>
              <a:rPr lang="en-US" sz="4000" kern="0" dirty="0">
                <a:solidFill>
                  <a:schemeClr val="tx2"/>
                </a:solidFill>
                <a:latin typeface="+mj-lt"/>
                <a:ea typeface="ＭＳ Ｐゴシック" pitchFamily="-65" charset="-128"/>
                <a:cs typeface="ＭＳ Ｐゴシック" pitchFamily="-65" charset="-128"/>
              </a:rPr>
              <a:t>Type 1 classical distal RTA</a:t>
            </a:r>
          </a:p>
        </p:txBody>
      </p:sp>
      <p:sp>
        <p:nvSpPr>
          <p:cNvPr id="22" name="TextBox 21"/>
          <p:cNvSpPr txBox="1"/>
          <p:nvPr/>
        </p:nvSpPr>
        <p:spPr>
          <a:xfrm>
            <a:off x="5715000" y="4567535"/>
            <a:ext cx="1911851" cy="461665"/>
          </a:xfrm>
          <a:prstGeom prst="rect">
            <a:avLst/>
          </a:prstGeom>
          <a:noFill/>
        </p:spPr>
        <p:txBody>
          <a:bodyPr wrap="none" rtlCol="0">
            <a:spAutoFit/>
          </a:bodyPr>
          <a:lstStyle/>
          <a:p>
            <a:r>
              <a:rPr lang="en-US" b="1" dirty="0" smtClean="0">
                <a:solidFill>
                  <a:schemeClr val="accent2"/>
                </a:solidFill>
              </a:rPr>
              <a:t> urine pH 6.5</a:t>
            </a:r>
            <a:endParaRPr lang="en-US" dirty="0"/>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sz="3600" dirty="0" smtClean="0">
                <a:ea typeface="ＭＳ Ｐゴシック" pitchFamily="-107" charset="-128"/>
                <a:cs typeface="ＭＳ Ｐゴシック" pitchFamily="-107" charset="-128"/>
              </a:rPr>
              <a:t>36 </a:t>
            </a:r>
            <a:r>
              <a:rPr lang="en-US" sz="3600" dirty="0">
                <a:ea typeface="ＭＳ Ｐゴシック" pitchFamily="-107" charset="-128"/>
                <a:cs typeface="ＭＳ Ｐゴシック" pitchFamily="-107" charset="-128"/>
              </a:rPr>
              <a:t>yr old. Diabetes</a:t>
            </a:r>
            <a:r>
              <a:rPr lang="en-US" sz="3600" dirty="0" smtClean="0">
                <a:ea typeface="ＭＳ Ｐゴシック" pitchFamily="-107" charset="-128"/>
                <a:cs typeface="ＭＳ Ｐゴシック" pitchFamily="-107" charset="-128"/>
              </a:rPr>
              <a:t> since age 12, </a:t>
            </a:r>
            <a:r>
              <a:rPr lang="en-US" sz="3600" dirty="0" err="1" smtClean="0">
                <a:ea typeface="ＭＳ Ｐゴシック" pitchFamily="-107" charset="-128"/>
                <a:cs typeface="ＭＳ Ｐゴシック" pitchFamily="-107" charset="-128"/>
              </a:rPr>
              <a:t>retino-pathy</a:t>
            </a:r>
            <a:r>
              <a:rPr lang="en-US" sz="3600" dirty="0" smtClean="0">
                <a:ea typeface="ＭＳ Ｐゴシック" pitchFamily="-107" charset="-128"/>
                <a:cs typeface="ＭＳ Ｐゴシック" pitchFamily="-107" charset="-128"/>
              </a:rPr>
              <a:t>, neuropathy. On </a:t>
            </a:r>
            <a:r>
              <a:rPr lang="en-US" sz="3600" dirty="0">
                <a:ea typeface="ＭＳ Ｐゴシック" pitchFamily="-107" charset="-128"/>
                <a:cs typeface="ＭＳ Ｐゴシック" pitchFamily="-107" charset="-128"/>
              </a:rPr>
              <a:t>insulin and </a:t>
            </a:r>
            <a:r>
              <a:rPr lang="en-US" sz="3600" dirty="0" err="1">
                <a:ea typeface="ＭＳ Ｐゴシック" pitchFamily="-107" charset="-128"/>
                <a:cs typeface="ＭＳ Ｐゴシック" pitchFamily="-107" charset="-128"/>
              </a:rPr>
              <a:t>ACEi</a:t>
            </a:r>
            <a:endParaRPr lang="en-US" sz="3600" dirty="0">
              <a:ea typeface="ＭＳ Ｐゴシック" pitchFamily="-107" charset="-128"/>
              <a:cs typeface="ＭＳ Ｐゴシック" pitchFamily="-107" charset="-128"/>
            </a:endParaRPr>
          </a:p>
        </p:txBody>
      </p:sp>
      <p:grpSp>
        <p:nvGrpSpPr>
          <p:cNvPr id="2" name="Group 6"/>
          <p:cNvGrpSpPr>
            <a:grpSpLocks/>
          </p:cNvGrpSpPr>
          <p:nvPr/>
        </p:nvGrpSpPr>
        <p:grpSpPr bwMode="auto">
          <a:xfrm>
            <a:off x="1371600" y="2403475"/>
            <a:ext cx="2952750" cy="1357313"/>
            <a:chOff x="3072" y="3080"/>
            <a:chExt cx="1860" cy="855"/>
          </a:xfrm>
        </p:grpSpPr>
        <p:grpSp>
          <p:nvGrpSpPr>
            <p:cNvPr id="3" name="Group 7"/>
            <p:cNvGrpSpPr>
              <a:grpSpLocks/>
            </p:cNvGrpSpPr>
            <p:nvPr/>
          </p:nvGrpSpPr>
          <p:grpSpPr bwMode="auto">
            <a:xfrm>
              <a:off x="3072" y="3216"/>
              <a:ext cx="1488" cy="647"/>
              <a:chOff x="3408" y="1968"/>
              <a:chExt cx="1488" cy="647"/>
            </a:xfrm>
          </p:grpSpPr>
          <p:sp>
            <p:nvSpPr>
              <p:cNvPr id="139298" name="Text Box 8"/>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dirty="0">
                    <a:solidFill>
                      <a:schemeClr val="accent2"/>
                    </a:solidFill>
                  </a:rPr>
                  <a:t>142   112</a:t>
                </a:r>
              </a:p>
              <a:p>
                <a:pPr marL="457200" indent="-457200">
                  <a:lnSpc>
                    <a:spcPct val="60000"/>
                  </a:lnSpc>
                  <a:spcBef>
                    <a:spcPct val="50000"/>
                  </a:spcBef>
                  <a:buFont typeface="Times" pitchFamily="-107" charset="0"/>
                  <a:buNone/>
                </a:pPr>
                <a:r>
                  <a:rPr lang="en-US" sz="3600" b="1" dirty="0">
                    <a:solidFill>
                      <a:schemeClr val="accent2"/>
                    </a:solidFill>
                  </a:rPr>
                  <a:t> 6.0    20</a:t>
                </a:r>
              </a:p>
            </p:txBody>
          </p:sp>
          <p:sp>
            <p:nvSpPr>
              <p:cNvPr id="139299" name="Line 9"/>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300" name="Line 10"/>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301" name="Line 11"/>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302" name="Line 12"/>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39297" name="Rectangle 13"/>
            <p:cNvSpPr>
              <a:spLocks noChangeArrowheads="1"/>
            </p:cNvSpPr>
            <p:nvPr/>
          </p:nvSpPr>
          <p:spPr bwMode="auto">
            <a:xfrm>
              <a:off x="4456" y="3080"/>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32</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1.9</a:t>
              </a:r>
              <a:endParaRPr lang="en-US"/>
            </a:p>
          </p:txBody>
        </p:sp>
      </p:grpSp>
      <p:sp>
        <p:nvSpPr>
          <p:cNvPr id="39" name="TextBox 38"/>
          <p:cNvSpPr txBox="1"/>
          <p:nvPr/>
        </p:nvSpPr>
        <p:spPr>
          <a:xfrm>
            <a:off x="1593349" y="4415135"/>
            <a:ext cx="2486578" cy="584775"/>
          </a:xfrm>
          <a:prstGeom prst="rect">
            <a:avLst/>
          </a:prstGeom>
          <a:noFill/>
        </p:spPr>
        <p:txBody>
          <a:bodyPr wrap="none" rtlCol="0">
            <a:spAutoFit/>
          </a:bodyPr>
          <a:lstStyle/>
          <a:p>
            <a:r>
              <a:rPr lang="en-US" sz="3200" b="1" dirty="0" smtClean="0">
                <a:solidFill>
                  <a:schemeClr val="accent2"/>
                </a:solidFill>
              </a:rPr>
              <a:t> urine pH </a:t>
            </a:r>
            <a:r>
              <a:rPr lang="en-US" sz="3200" b="1" dirty="0" smtClean="0">
                <a:solidFill>
                  <a:schemeClr val="accent2"/>
                </a:solidFill>
              </a:rPr>
              <a:t>5.5</a:t>
            </a:r>
            <a:endParaRPr lang="en-US" sz="3200" dirty="0"/>
          </a:p>
        </p:txBody>
      </p:sp>
      <p:sp>
        <p:nvSpPr>
          <p:cNvPr id="12" name="Title 2"/>
          <p:cNvSpPr txBox="1">
            <a:spLocks/>
          </p:cNvSpPr>
          <p:nvPr/>
        </p:nvSpPr>
        <p:spPr bwMode="auto">
          <a:xfrm>
            <a:off x="0" y="5029200"/>
            <a:ext cx="9144000" cy="1362075"/>
          </a:xfrm>
          <a:prstGeom prst="rect">
            <a:avLst/>
          </a:prstGeom>
          <a:noFill/>
          <a:ln w="9525">
            <a:noFill/>
            <a:miter lim="800000"/>
            <a:headEnd/>
            <a:tailEnd/>
          </a:ln>
        </p:spPr>
        <p:txBody>
          <a:bodyPr anchor="ctr">
            <a:prstTxWarp prst="textNoShape">
              <a:avLst/>
            </a:prstTxWarp>
          </a:bodyPr>
          <a:lstStyle/>
          <a:p>
            <a:pPr algn="ctr">
              <a:defRPr/>
            </a:pPr>
            <a:r>
              <a:rPr lang="en-US" sz="4000" kern="0" dirty="0">
                <a:solidFill>
                  <a:schemeClr val="tx2"/>
                </a:solidFill>
                <a:latin typeface="+mj-lt"/>
                <a:ea typeface="ＭＳ Ｐゴシック" pitchFamily="-65" charset="-128"/>
                <a:cs typeface="ＭＳ Ｐゴシック" pitchFamily="-65" charset="-128"/>
              </a:rPr>
              <a:t>Type </a:t>
            </a:r>
            <a:r>
              <a:rPr lang="en-US" sz="4000" kern="0" dirty="0" smtClean="0">
                <a:solidFill>
                  <a:schemeClr val="tx2"/>
                </a:solidFill>
                <a:latin typeface="+mj-lt"/>
                <a:ea typeface="ＭＳ Ｐゴシック" pitchFamily="-65" charset="-128"/>
                <a:cs typeface="ＭＳ Ｐゴシック" pitchFamily="-65" charset="-128"/>
              </a:rPr>
              <a:t>4 RTA</a:t>
            </a:r>
          </a:p>
          <a:p>
            <a:pPr algn="ctr">
              <a:defRPr/>
            </a:pPr>
            <a:r>
              <a:rPr lang="en-US" sz="4000" kern="0" dirty="0" smtClean="0">
                <a:solidFill>
                  <a:schemeClr val="tx2"/>
                </a:solidFill>
                <a:latin typeface="+mj-lt"/>
                <a:ea typeface="ＭＳ Ｐゴシック" pitchFamily="-65" charset="-128"/>
                <a:cs typeface="ＭＳ Ｐゴシック" pitchFamily="-65" charset="-128"/>
              </a:rPr>
              <a:t>What do you do?</a:t>
            </a:r>
            <a:endParaRPr lang="en-US" sz="4000" kern="0" dirty="0">
              <a:solidFill>
                <a:schemeClr val="tx2"/>
              </a:solidFill>
              <a:latin typeface="+mj-lt"/>
              <a:ea typeface="ＭＳ Ｐゴシック" pitchFamily="-65" charset="-128"/>
              <a:cs typeface="ＭＳ Ｐゴシック" pitchFamily="-65"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2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sz="3600" dirty="0" smtClean="0">
                <a:ea typeface="ＭＳ Ｐゴシック" pitchFamily="-107" charset="-128"/>
                <a:cs typeface="ＭＳ Ｐゴシック" pitchFamily="-107" charset="-128"/>
              </a:rPr>
              <a:t>36 </a:t>
            </a:r>
            <a:r>
              <a:rPr lang="en-US" sz="3600" dirty="0">
                <a:ea typeface="ＭＳ Ｐゴシック" pitchFamily="-107" charset="-128"/>
                <a:cs typeface="ＭＳ Ｐゴシック" pitchFamily="-107" charset="-128"/>
              </a:rPr>
              <a:t>yr old. Diabetes</a:t>
            </a:r>
            <a:r>
              <a:rPr lang="en-US" sz="3600" dirty="0" smtClean="0">
                <a:ea typeface="ＭＳ Ｐゴシック" pitchFamily="-107" charset="-128"/>
                <a:cs typeface="ＭＳ Ｐゴシック" pitchFamily="-107" charset="-128"/>
              </a:rPr>
              <a:t> since age 12, </a:t>
            </a:r>
            <a:r>
              <a:rPr lang="en-US" sz="3600" dirty="0" err="1" smtClean="0">
                <a:ea typeface="ＭＳ Ｐゴシック" pitchFamily="-107" charset="-128"/>
                <a:cs typeface="ＭＳ Ｐゴシック" pitchFamily="-107" charset="-128"/>
              </a:rPr>
              <a:t>retino-pathy</a:t>
            </a:r>
            <a:r>
              <a:rPr lang="en-US" sz="3600" dirty="0" smtClean="0">
                <a:ea typeface="ＭＳ Ｐゴシック" pitchFamily="-107" charset="-128"/>
                <a:cs typeface="ＭＳ Ｐゴシック" pitchFamily="-107" charset="-128"/>
              </a:rPr>
              <a:t>, neuropathy. On </a:t>
            </a:r>
            <a:r>
              <a:rPr lang="en-US" sz="3600" dirty="0">
                <a:ea typeface="ＭＳ Ｐゴシック" pitchFamily="-107" charset="-128"/>
                <a:cs typeface="ＭＳ Ｐゴシック" pitchFamily="-107" charset="-128"/>
              </a:rPr>
              <a:t>insulin </a:t>
            </a:r>
            <a:r>
              <a:rPr lang="en-US" sz="3600" dirty="0" smtClean="0">
                <a:ea typeface="ＭＳ Ｐゴシック" pitchFamily="-107" charset="-128"/>
                <a:cs typeface="ＭＳ Ｐゴシック" pitchFamily="-107" charset="-128"/>
              </a:rPr>
              <a:t>but not an </a:t>
            </a:r>
            <a:r>
              <a:rPr lang="en-US" sz="3600" dirty="0" err="1" smtClean="0">
                <a:ea typeface="ＭＳ Ｐゴシック" pitchFamily="-107" charset="-128"/>
                <a:cs typeface="ＭＳ Ｐゴシック" pitchFamily="-107" charset="-128"/>
              </a:rPr>
              <a:t>ACEi</a:t>
            </a:r>
            <a:endParaRPr lang="en-US" sz="3600" dirty="0">
              <a:ea typeface="ＭＳ Ｐゴシック" pitchFamily="-107" charset="-128"/>
              <a:cs typeface="ＭＳ Ｐゴシック" pitchFamily="-107" charset="-128"/>
            </a:endParaRPr>
          </a:p>
        </p:txBody>
      </p:sp>
      <p:grpSp>
        <p:nvGrpSpPr>
          <p:cNvPr id="2" name="Group 6"/>
          <p:cNvGrpSpPr>
            <a:grpSpLocks/>
          </p:cNvGrpSpPr>
          <p:nvPr/>
        </p:nvGrpSpPr>
        <p:grpSpPr bwMode="auto">
          <a:xfrm>
            <a:off x="1371600" y="2403475"/>
            <a:ext cx="2952750" cy="1357313"/>
            <a:chOff x="3072" y="3080"/>
            <a:chExt cx="1860" cy="855"/>
          </a:xfrm>
        </p:grpSpPr>
        <p:grpSp>
          <p:nvGrpSpPr>
            <p:cNvPr id="3" name="Group 7"/>
            <p:cNvGrpSpPr>
              <a:grpSpLocks/>
            </p:cNvGrpSpPr>
            <p:nvPr/>
          </p:nvGrpSpPr>
          <p:grpSpPr bwMode="auto">
            <a:xfrm>
              <a:off x="3072" y="3216"/>
              <a:ext cx="1488" cy="647"/>
              <a:chOff x="3408" y="1968"/>
              <a:chExt cx="1488" cy="647"/>
            </a:xfrm>
          </p:grpSpPr>
          <p:sp>
            <p:nvSpPr>
              <p:cNvPr id="139298" name="Text Box 8"/>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dirty="0">
                    <a:solidFill>
                      <a:schemeClr val="accent2"/>
                    </a:solidFill>
                  </a:rPr>
                  <a:t>142   112</a:t>
                </a:r>
              </a:p>
              <a:p>
                <a:pPr marL="457200" indent="-457200">
                  <a:lnSpc>
                    <a:spcPct val="60000"/>
                  </a:lnSpc>
                  <a:spcBef>
                    <a:spcPct val="50000"/>
                  </a:spcBef>
                  <a:buFont typeface="Times" pitchFamily="-107" charset="0"/>
                  <a:buNone/>
                </a:pPr>
                <a:r>
                  <a:rPr lang="en-US" sz="3600" b="1" dirty="0">
                    <a:solidFill>
                      <a:schemeClr val="accent2"/>
                    </a:solidFill>
                  </a:rPr>
                  <a:t> </a:t>
                </a:r>
                <a:r>
                  <a:rPr lang="en-US" sz="3600" b="1" dirty="0" smtClean="0">
                    <a:solidFill>
                      <a:schemeClr val="accent2"/>
                    </a:solidFill>
                  </a:rPr>
                  <a:t>4.7    23</a:t>
                </a:r>
                <a:endParaRPr lang="en-US" sz="3600" b="1" dirty="0">
                  <a:solidFill>
                    <a:schemeClr val="accent2"/>
                  </a:solidFill>
                </a:endParaRPr>
              </a:p>
            </p:txBody>
          </p:sp>
          <p:sp>
            <p:nvSpPr>
              <p:cNvPr id="139299" name="Line 9"/>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300" name="Line 10"/>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301" name="Line 11"/>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302" name="Line 12"/>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39297" name="Rectangle 13"/>
            <p:cNvSpPr>
              <a:spLocks noChangeArrowheads="1"/>
            </p:cNvSpPr>
            <p:nvPr/>
          </p:nvSpPr>
          <p:spPr bwMode="auto">
            <a:xfrm>
              <a:off x="4456" y="3080"/>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32</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1.9</a:t>
              </a:r>
              <a:endParaRPr lang="en-US"/>
            </a:p>
          </p:txBody>
        </p:sp>
      </p:grpSp>
      <p:sp>
        <p:nvSpPr>
          <p:cNvPr id="39" name="TextBox 38"/>
          <p:cNvSpPr txBox="1"/>
          <p:nvPr/>
        </p:nvSpPr>
        <p:spPr>
          <a:xfrm>
            <a:off x="1593349" y="4415135"/>
            <a:ext cx="2486578" cy="584775"/>
          </a:xfrm>
          <a:prstGeom prst="rect">
            <a:avLst/>
          </a:prstGeom>
          <a:noFill/>
        </p:spPr>
        <p:txBody>
          <a:bodyPr wrap="none" rtlCol="0">
            <a:spAutoFit/>
          </a:bodyPr>
          <a:lstStyle/>
          <a:p>
            <a:r>
              <a:rPr lang="en-US" sz="3200" b="1" dirty="0" smtClean="0">
                <a:solidFill>
                  <a:schemeClr val="accent2"/>
                </a:solidFill>
              </a:rPr>
              <a:t> urine pH </a:t>
            </a:r>
            <a:r>
              <a:rPr lang="en-US" sz="3200" b="1" dirty="0" smtClean="0">
                <a:solidFill>
                  <a:schemeClr val="accent2"/>
                </a:solidFill>
              </a:rPr>
              <a:t>5.5</a:t>
            </a:r>
            <a:endParaRPr lang="en-US" sz="3200" dirty="0"/>
          </a:p>
        </p:txBody>
      </p:sp>
      <p:sp>
        <p:nvSpPr>
          <p:cNvPr id="12" name="Title 2"/>
          <p:cNvSpPr txBox="1">
            <a:spLocks/>
          </p:cNvSpPr>
          <p:nvPr/>
        </p:nvSpPr>
        <p:spPr bwMode="auto">
          <a:xfrm>
            <a:off x="0" y="5029200"/>
            <a:ext cx="9144000" cy="1362075"/>
          </a:xfrm>
          <a:prstGeom prst="rect">
            <a:avLst/>
          </a:prstGeom>
          <a:noFill/>
          <a:ln w="9525">
            <a:noFill/>
            <a:miter lim="800000"/>
            <a:headEnd/>
            <a:tailEnd/>
          </a:ln>
        </p:spPr>
        <p:txBody>
          <a:bodyPr anchor="ctr">
            <a:prstTxWarp prst="textNoShape">
              <a:avLst/>
            </a:prstTxWarp>
          </a:bodyPr>
          <a:lstStyle/>
          <a:p>
            <a:pPr algn="ctr">
              <a:defRPr/>
            </a:pPr>
            <a:r>
              <a:rPr lang="en-US" sz="4000" kern="0" dirty="0">
                <a:solidFill>
                  <a:schemeClr val="tx2"/>
                </a:solidFill>
                <a:latin typeface="+mj-lt"/>
                <a:ea typeface="ＭＳ Ｐゴシック" pitchFamily="-65" charset="-128"/>
                <a:cs typeface="ＭＳ Ｐゴシック" pitchFamily="-65" charset="-128"/>
              </a:rPr>
              <a:t>Type </a:t>
            </a:r>
            <a:r>
              <a:rPr lang="en-US" sz="4000" kern="0" smtClean="0">
                <a:solidFill>
                  <a:schemeClr val="tx2"/>
                </a:solidFill>
                <a:latin typeface="+mj-lt"/>
                <a:ea typeface="ＭＳ Ｐゴシック" pitchFamily="-65" charset="-128"/>
                <a:cs typeface="ＭＳ Ｐゴシック" pitchFamily="-65" charset="-128"/>
              </a:rPr>
              <a:t>4 RTA</a:t>
            </a:r>
            <a:endParaRPr lang="en-US" sz="4000" kern="0" dirty="0">
              <a:solidFill>
                <a:schemeClr val="tx2"/>
              </a:solidFill>
              <a:latin typeface="+mj-lt"/>
              <a:ea typeface="ＭＳ Ｐゴシック" pitchFamily="-65" charset="-128"/>
              <a:cs typeface="ＭＳ Ｐゴシック" pitchFamily="-65" charset="-128"/>
            </a:endParaRPr>
          </a:p>
        </p:txBody>
      </p:sp>
    </p:spTree>
    <p:extLst>
      <p:ext uri="{BB962C8B-B14F-4D97-AF65-F5344CB8AC3E}">
        <p14:creationId xmlns:p14="http://schemas.microsoft.com/office/powerpoint/2010/main" val="187250009"/>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sz="3600" dirty="0" smtClean="0">
                <a:ea typeface="ＭＳ Ｐゴシック" pitchFamily="-107" charset="-128"/>
                <a:cs typeface="ＭＳ Ｐゴシック" pitchFamily="-107" charset="-128"/>
              </a:rPr>
              <a:t>36 </a:t>
            </a:r>
            <a:r>
              <a:rPr lang="en-US" sz="3600" dirty="0">
                <a:ea typeface="ＭＳ Ｐゴシック" pitchFamily="-107" charset="-128"/>
                <a:cs typeface="ＭＳ Ｐゴシック" pitchFamily="-107" charset="-128"/>
              </a:rPr>
              <a:t>yr old. Diabetes</a:t>
            </a:r>
            <a:r>
              <a:rPr lang="en-US" sz="3600" dirty="0" smtClean="0">
                <a:ea typeface="ＭＳ Ｐゴシック" pitchFamily="-107" charset="-128"/>
                <a:cs typeface="ＭＳ Ｐゴシック" pitchFamily="-107" charset="-128"/>
              </a:rPr>
              <a:t> since age 12, </a:t>
            </a:r>
            <a:r>
              <a:rPr lang="en-US" sz="3600" dirty="0" err="1" smtClean="0">
                <a:ea typeface="ＭＳ Ｐゴシック" pitchFamily="-107" charset="-128"/>
                <a:cs typeface="ＭＳ Ｐゴシック" pitchFamily="-107" charset="-128"/>
              </a:rPr>
              <a:t>retino-pathy</a:t>
            </a:r>
            <a:r>
              <a:rPr lang="en-US" sz="3600" dirty="0" smtClean="0">
                <a:ea typeface="ＭＳ Ｐゴシック" pitchFamily="-107" charset="-128"/>
                <a:cs typeface="ＭＳ Ｐゴシック" pitchFamily="-107" charset="-128"/>
              </a:rPr>
              <a:t>, neuropathy. On </a:t>
            </a:r>
            <a:r>
              <a:rPr lang="en-US" sz="3600" dirty="0">
                <a:ea typeface="ＭＳ Ｐゴシック" pitchFamily="-107" charset="-128"/>
                <a:cs typeface="ＭＳ Ｐゴシック" pitchFamily="-107" charset="-128"/>
              </a:rPr>
              <a:t>insulin and </a:t>
            </a:r>
            <a:r>
              <a:rPr lang="en-US" sz="3600" dirty="0" err="1">
                <a:ea typeface="ＭＳ Ｐゴシック" pitchFamily="-107" charset="-128"/>
                <a:cs typeface="ＭＳ Ｐゴシック" pitchFamily="-107" charset="-128"/>
              </a:rPr>
              <a:t>ACEi</a:t>
            </a:r>
            <a:endParaRPr lang="en-US" sz="3600" dirty="0">
              <a:ea typeface="ＭＳ Ｐゴシック" pitchFamily="-107" charset="-128"/>
              <a:cs typeface="ＭＳ Ｐゴシック" pitchFamily="-107" charset="-128"/>
            </a:endParaRPr>
          </a:p>
        </p:txBody>
      </p:sp>
      <p:grpSp>
        <p:nvGrpSpPr>
          <p:cNvPr id="2" name="Group 6"/>
          <p:cNvGrpSpPr>
            <a:grpSpLocks/>
          </p:cNvGrpSpPr>
          <p:nvPr/>
        </p:nvGrpSpPr>
        <p:grpSpPr bwMode="auto">
          <a:xfrm>
            <a:off x="1371600" y="2403475"/>
            <a:ext cx="2952750" cy="1357313"/>
            <a:chOff x="3072" y="3080"/>
            <a:chExt cx="1860" cy="855"/>
          </a:xfrm>
        </p:grpSpPr>
        <p:grpSp>
          <p:nvGrpSpPr>
            <p:cNvPr id="3" name="Group 7"/>
            <p:cNvGrpSpPr>
              <a:grpSpLocks/>
            </p:cNvGrpSpPr>
            <p:nvPr/>
          </p:nvGrpSpPr>
          <p:grpSpPr bwMode="auto">
            <a:xfrm>
              <a:off x="3072" y="3216"/>
              <a:ext cx="1488" cy="647"/>
              <a:chOff x="3408" y="1968"/>
              <a:chExt cx="1488" cy="647"/>
            </a:xfrm>
          </p:grpSpPr>
          <p:sp>
            <p:nvSpPr>
              <p:cNvPr id="139298" name="Text Box 8"/>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dirty="0">
                    <a:solidFill>
                      <a:schemeClr val="accent2"/>
                    </a:solidFill>
                  </a:rPr>
                  <a:t>142   112</a:t>
                </a:r>
              </a:p>
              <a:p>
                <a:pPr marL="457200" indent="-457200">
                  <a:lnSpc>
                    <a:spcPct val="60000"/>
                  </a:lnSpc>
                  <a:spcBef>
                    <a:spcPct val="50000"/>
                  </a:spcBef>
                  <a:buFont typeface="Times" pitchFamily="-107" charset="0"/>
                  <a:buNone/>
                </a:pPr>
                <a:r>
                  <a:rPr lang="en-US" sz="3600" b="1" dirty="0">
                    <a:solidFill>
                      <a:schemeClr val="accent2"/>
                    </a:solidFill>
                  </a:rPr>
                  <a:t> 6.0    20</a:t>
                </a:r>
              </a:p>
            </p:txBody>
          </p:sp>
          <p:sp>
            <p:nvSpPr>
              <p:cNvPr id="139299" name="Line 9"/>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300" name="Line 10"/>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301" name="Line 11"/>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302" name="Line 12"/>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39297" name="Rectangle 13"/>
            <p:cNvSpPr>
              <a:spLocks noChangeArrowheads="1"/>
            </p:cNvSpPr>
            <p:nvPr/>
          </p:nvSpPr>
          <p:spPr bwMode="auto">
            <a:xfrm>
              <a:off x="4456" y="3080"/>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32</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1.9</a:t>
              </a:r>
              <a:endParaRPr lang="en-US"/>
            </a:p>
          </p:txBody>
        </p:sp>
      </p:grpSp>
      <p:grpSp>
        <p:nvGrpSpPr>
          <p:cNvPr id="4" name="Group 22"/>
          <p:cNvGrpSpPr>
            <a:grpSpLocks/>
          </p:cNvGrpSpPr>
          <p:nvPr/>
        </p:nvGrpSpPr>
        <p:grpSpPr bwMode="auto">
          <a:xfrm>
            <a:off x="5384800" y="2403475"/>
            <a:ext cx="2952750" cy="1357313"/>
            <a:chOff x="3072" y="3080"/>
            <a:chExt cx="1860" cy="855"/>
          </a:xfrm>
        </p:grpSpPr>
        <p:grpSp>
          <p:nvGrpSpPr>
            <p:cNvPr id="5" name="Group 23"/>
            <p:cNvGrpSpPr>
              <a:grpSpLocks/>
            </p:cNvGrpSpPr>
            <p:nvPr/>
          </p:nvGrpSpPr>
          <p:grpSpPr bwMode="auto">
            <a:xfrm>
              <a:off x="3072" y="3216"/>
              <a:ext cx="1488" cy="647"/>
              <a:chOff x="3408" y="1968"/>
              <a:chExt cx="1488" cy="647"/>
            </a:xfrm>
          </p:grpSpPr>
          <p:sp>
            <p:nvSpPr>
              <p:cNvPr id="139284" name="Text Box 24"/>
              <p:cNvSpPr txBox="1">
                <a:spLocks noChangeArrowheads="1"/>
              </p:cNvSpPr>
              <p:nvPr/>
            </p:nvSpPr>
            <p:spPr bwMode="auto">
              <a:xfrm>
                <a:off x="3408" y="1968"/>
                <a:ext cx="1488" cy="647"/>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dirty="0">
                    <a:solidFill>
                      <a:schemeClr val="accent2"/>
                    </a:solidFill>
                  </a:rPr>
                  <a:t>132    98</a:t>
                </a:r>
              </a:p>
              <a:p>
                <a:pPr marL="457200" indent="-457200">
                  <a:lnSpc>
                    <a:spcPct val="60000"/>
                  </a:lnSpc>
                  <a:spcBef>
                    <a:spcPct val="50000"/>
                  </a:spcBef>
                  <a:buFont typeface="Times" pitchFamily="-107" charset="0"/>
                  <a:buNone/>
                </a:pPr>
                <a:r>
                  <a:rPr lang="en-US" sz="3600" b="1" dirty="0">
                    <a:solidFill>
                      <a:schemeClr val="accent2"/>
                    </a:solidFill>
                  </a:rPr>
                  <a:t> 6.2    10</a:t>
                </a:r>
              </a:p>
            </p:txBody>
          </p:sp>
          <p:sp>
            <p:nvSpPr>
              <p:cNvPr id="139285" name="Line 25"/>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286" name="Line 26"/>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287" name="Line 27"/>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288" name="Line 28"/>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39283" name="Rectangle 29"/>
            <p:cNvSpPr>
              <a:spLocks noChangeArrowheads="1"/>
            </p:cNvSpPr>
            <p:nvPr/>
          </p:nvSpPr>
          <p:spPr bwMode="auto">
            <a:xfrm>
              <a:off x="4456" y="3080"/>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54</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2.6</a:t>
              </a:r>
              <a:endParaRPr lang="en-US"/>
            </a:p>
          </p:txBody>
        </p:sp>
      </p:grpSp>
      <p:grpSp>
        <p:nvGrpSpPr>
          <p:cNvPr id="6" name="Group 32"/>
          <p:cNvGrpSpPr>
            <a:grpSpLocks/>
          </p:cNvGrpSpPr>
          <p:nvPr/>
        </p:nvGrpSpPr>
        <p:grpSpPr bwMode="auto">
          <a:xfrm>
            <a:off x="5384800" y="4187825"/>
            <a:ext cx="2952750" cy="1357313"/>
            <a:chOff x="4830" y="576"/>
            <a:chExt cx="1860" cy="855"/>
          </a:xfrm>
        </p:grpSpPr>
        <p:grpSp>
          <p:nvGrpSpPr>
            <p:cNvPr id="7" name="Group 33"/>
            <p:cNvGrpSpPr>
              <a:grpSpLocks/>
            </p:cNvGrpSpPr>
            <p:nvPr/>
          </p:nvGrpSpPr>
          <p:grpSpPr bwMode="auto">
            <a:xfrm>
              <a:off x="4830" y="576"/>
              <a:ext cx="1860" cy="855"/>
              <a:chOff x="3072" y="3080"/>
              <a:chExt cx="1860" cy="855"/>
            </a:xfrm>
          </p:grpSpPr>
          <p:grpSp>
            <p:nvGrpSpPr>
              <p:cNvPr id="8" name="Group 34"/>
              <p:cNvGrpSpPr>
                <a:grpSpLocks/>
              </p:cNvGrpSpPr>
              <p:nvPr/>
            </p:nvGrpSpPr>
            <p:grpSpPr bwMode="auto">
              <a:xfrm>
                <a:off x="3072" y="3216"/>
                <a:ext cx="1488" cy="675"/>
                <a:chOff x="3408" y="1968"/>
                <a:chExt cx="1488" cy="675"/>
              </a:xfrm>
            </p:grpSpPr>
            <p:sp>
              <p:nvSpPr>
                <p:cNvPr id="139277" name="Text Box 35"/>
                <p:cNvSpPr txBox="1">
                  <a:spLocks noChangeArrowheads="1"/>
                </p:cNvSpPr>
                <p:nvPr/>
              </p:nvSpPr>
              <p:spPr bwMode="auto">
                <a:xfrm>
                  <a:off x="3408" y="1968"/>
                  <a:ext cx="1488" cy="675"/>
                </a:xfrm>
                <a:prstGeom prst="rect">
                  <a:avLst/>
                </a:prstGeom>
                <a:noFill/>
                <a:ln w="9525">
                  <a:noFill/>
                  <a:miter lim="800000"/>
                  <a:headEnd/>
                  <a:tailEnd/>
                </a:ln>
              </p:spPr>
              <p:txBody>
                <a:bodyPr>
                  <a:prstTxWarp prst="textNoShape">
                    <a:avLst/>
                  </a:prstTxWarp>
                  <a:spAutoFit/>
                </a:bodyPr>
                <a:lstStyle/>
                <a:p>
                  <a:pPr marL="457200" indent="-457200">
                    <a:lnSpc>
                      <a:spcPct val="60000"/>
                    </a:lnSpc>
                    <a:spcBef>
                      <a:spcPct val="50000"/>
                    </a:spcBef>
                    <a:buFont typeface="Times" pitchFamily="-107" charset="0"/>
                    <a:buNone/>
                  </a:pPr>
                  <a:r>
                    <a:rPr lang="en-US" sz="3600" b="1" dirty="0">
                      <a:solidFill>
                        <a:schemeClr val="accent2"/>
                      </a:solidFill>
                    </a:rPr>
                    <a:t>135   115</a:t>
                  </a:r>
                </a:p>
                <a:p>
                  <a:pPr marL="457200" indent="-457200">
                    <a:lnSpc>
                      <a:spcPct val="60000"/>
                    </a:lnSpc>
                    <a:spcBef>
                      <a:spcPct val="50000"/>
                    </a:spcBef>
                    <a:buFont typeface="Times" pitchFamily="-107" charset="0"/>
                    <a:buNone/>
                  </a:pPr>
                  <a:r>
                    <a:rPr lang="en-US" sz="3600" b="1" dirty="0">
                      <a:solidFill>
                        <a:schemeClr val="accent2"/>
                      </a:solidFill>
                    </a:rPr>
                    <a:t> 4.8    </a:t>
                  </a:r>
                  <a:r>
                    <a:rPr lang="en-US" sz="3600" b="1" dirty="0" smtClean="0">
                      <a:solidFill>
                        <a:schemeClr val="accent2"/>
                      </a:solidFill>
                    </a:rPr>
                    <a:t>14</a:t>
                  </a:r>
                  <a:endParaRPr lang="en-US" sz="3600" b="1" dirty="0">
                    <a:solidFill>
                      <a:schemeClr val="accent2"/>
                    </a:solidFill>
                  </a:endParaRPr>
                </a:p>
              </p:txBody>
            </p:sp>
            <p:sp>
              <p:nvSpPr>
                <p:cNvPr id="139278" name="Line 36"/>
                <p:cNvSpPr>
                  <a:spLocks noChangeShapeType="1"/>
                </p:cNvSpPr>
                <p:nvPr/>
              </p:nvSpPr>
              <p:spPr bwMode="auto">
                <a:xfrm>
                  <a:off x="3456" y="2242"/>
                  <a:ext cx="1152"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279" name="Line 37"/>
                <p:cNvSpPr>
                  <a:spLocks noChangeShapeType="1"/>
                </p:cNvSpPr>
                <p:nvPr/>
              </p:nvSpPr>
              <p:spPr bwMode="auto">
                <a:xfrm rot="-5400000">
                  <a:off x="3744" y="2256"/>
                  <a:ext cx="576" cy="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280" name="Line 38"/>
                <p:cNvSpPr>
                  <a:spLocks noChangeShapeType="1"/>
                </p:cNvSpPr>
                <p:nvPr/>
              </p:nvSpPr>
              <p:spPr bwMode="auto">
                <a:xfrm>
                  <a:off x="4601" y="224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sp>
              <p:nvSpPr>
                <p:cNvPr id="139281" name="Line 39"/>
                <p:cNvSpPr>
                  <a:spLocks noChangeShapeType="1"/>
                </p:cNvSpPr>
                <p:nvPr/>
              </p:nvSpPr>
              <p:spPr bwMode="auto">
                <a:xfrm flipV="1">
                  <a:off x="4608" y="2002"/>
                  <a:ext cx="192" cy="240"/>
                </a:xfrm>
                <a:prstGeom prst="line">
                  <a:avLst/>
                </a:prstGeom>
                <a:noFill/>
                <a:ln w="38100">
                  <a:solidFill>
                    <a:schemeClr val="accent2"/>
                  </a:solidFill>
                  <a:round/>
                  <a:headEnd/>
                  <a:tailEnd/>
                </a:ln>
              </p:spPr>
              <p:txBody>
                <a:bodyPr wrap="none" anchor="ctr">
                  <a:prstTxWarp prst="textNoShape">
                    <a:avLst/>
                  </a:prstTxWarp>
                </a:bodyPr>
                <a:lstStyle/>
                <a:p>
                  <a:endParaRPr lang="en-US"/>
                </a:p>
              </p:txBody>
            </p:sp>
          </p:grpSp>
          <p:sp>
            <p:nvSpPr>
              <p:cNvPr id="139276" name="Rectangle 40"/>
              <p:cNvSpPr>
                <a:spLocks noChangeArrowheads="1"/>
              </p:cNvSpPr>
              <p:nvPr/>
            </p:nvSpPr>
            <p:spPr bwMode="auto">
              <a:xfrm>
                <a:off x="4456" y="3080"/>
                <a:ext cx="476" cy="85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36</a:t>
                </a:r>
              </a:p>
              <a:p>
                <a:pPr>
                  <a:lnSpc>
                    <a:spcPct val="60000"/>
                  </a:lnSpc>
                  <a:spcBef>
                    <a:spcPct val="50000"/>
                  </a:spcBef>
                  <a:buFont typeface="Times" pitchFamily="-107" charset="0"/>
                  <a:buNone/>
                </a:pPr>
                <a:r>
                  <a:rPr lang="en-US" sz="3600" b="1">
                    <a:solidFill>
                      <a:schemeClr val="accent2"/>
                    </a:solidFill>
                  </a:rPr>
                  <a:t/>
                </a:r>
                <a:br>
                  <a:rPr lang="en-US" sz="3600" b="1">
                    <a:solidFill>
                      <a:schemeClr val="accent2"/>
                    </a:solidFill>
                  </a:rPr>
                </a:br>
                <a:r>
                  <a:rPr lang="en-US" sz="3600" b="1">
                    <a:solidFill>
                      <a:schemeClr val="accent2"/>
                    </a:solidFill>
                  </a:rPr>
                  <a:t>2.0</a:t>
                </a:r>
                <a:endParaRPr lang="en-US"/>
              </a:p>
            </p:txBody>
          </p:sp>
        </p:grpSp>
        <p:sp>
          <p:nvSpPr>
            <p:cNvPr id="139274" name="Rectangle 41"/>
            <p:cNvSpPr>
              <a:spLocks noChangeArrowheads="1"/>
            </p:cNvSpPr>
            <p:nvPr/>
          </p:nvSpPr>
          <p:spPr bwMode="auto">
            <a:xfrm>
              <a:off x="6130" y="893"/>
              <a:ext cx="548" cy="266"/>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a:solidFill>
                    <a:schemeClr val="accent2"/>
                  </a:solidFill>
                </a:rPr>
                <a:t>300</a:t>
              </a:r>
              <a:endParaRPr lang="en-US"/>
            </a:p>
          </p:txBody>
        </p:sp>
      </p:grpSp>
      <p:sp>
        <p:nvSpPr>
          <p:cNvPr id="332842" name="Rectangle 42"/>
          <p:cNvSpPr>
            <a:spLocks noChangeArrowheads="1"/>
          </p:cNvSpPr>
          <p:nvPr/>
        </p:nvSpPr>
        <p:spPr bwMode="auto">
          <a:xfrm>
            <a:off x="5035550" y="5655425"/>
            <a:ext cx="3651250" cy="600164"/>
          </a:xfrm>
          <a:prstGeom prst="rect">
            <a:avLst/>
          </a:prstGeom>
          <a:noFill/>
          <a:ln w="9525">
            <a:noFill/>
            <a:miter lim="800000"/>
            <a:headEnd/>
            <a:tailEnd/>
          </a:ln>
        </p:spPr>
        <p:txBody>
          <a:bodyPr anchor="ctr">
            <a:prstTxWarp prst="textNoShape">
              <a:avLst/>
            </a:prstTxWarp>
            <a:spAutoFit/>
          </a:bodyPr>
          <a:lstStyle/>
          <a:p>
            <a:pPr>
              <a:lnSpc>
                <a:spcPct val="90000"/>
              </a:lnSpc>
              <a:spcBef>
                <a:spcPct val="50000"/>
              </a:spcBef>
              <a:buFont typeface="Times" pitchFamily="-107" charset="0"/>
              <a:buNone/>
            </a:pPr>
            <a:r>
              <a:rPr lang="en-US" sz="3600" b="1" dirty="0">
                <a:solidFill>
                  <a:schemeClr val="accent2"/>
                </a:solidFill>
              </a:rPr>
              <a:t>7.31 /</a:t>
            </a:r>
            <a:r>
              <a:rPr lang="en-US" sz="3600" b="1" dirty="0" smtClean="0">
                <a:solidFill>
                  <a:schemeClr val="accent2"/>
                </a:solidFill>
              </a:rPr>
              <a:t> 30 / 115 / 15</a:t>
            </a:r>
            <a:endParaRPr lang="en-US" sz="3600" b="1" dirty="0">
              <a:solidFill>
                <a:schemeClr val="accent2"/>
              </a:solidFill>
            </a:endParaRPr>
          </a:p>
        </p:txBody>
      </p:sp>
      <p:sp>
        <p:nvSpPr>
          <p:cNvPr id="332830" name="Rectangle 30"/>
          <p:cNvSpPr>
            <a:spLocks noChangeArrowheads="1"/>
          </p:cNvSpPr>
          <p:nvPr/>
        </p:nvSpPr>
        <p:spPr bwMode="auto">
          <a:xfrm>
            <a:off x="7448550" y="2906713"/>
            <a:ext cx="869950" cy="422275"/>
          </a:xfrm>
          <a:prstGeom prst="rect">
            <a:avLst/>
          </a:prstGeom>
          <a:noFill/>
          <a:ln w="9525">
            <a:noFill/>
            <a:miter lim="800000"/>
            <a:headEnd/>
            <a:tailEnd/>
          </a:ln>
        </p:spPr>
        <p:txBody>
          <a:bodyPr wrap="none">
            <a:prstTxWarp prst="textNoShape">
              <a:avLst/>
            </a:prstTxWarp>
            <a:spAutoFit/>
          </a:bodyPr>
          <a:lstStyle/>
          <a:p>
            <a:pPr>
              <a:lnSpc>
                <a:spcPct val="60000"/>
              </a:lnSpc>
              <a:spcBef>
                <a:spcPct val="50000"/>
              </a:spcBef>
              <a:buFont typeface="Times" pitchFamily="-107" charset="0"/>
              <a:buNone/>
            </a:pPr>
            <a:r>
              <a:rPr lang="en-US" sz="3600" b="1" dirty="0">
                <a:solidFill>
                  <a:schemeClr val="accent2"/>
                </a:solidFill>
              </a:rPr>
              <a:t>600</a:t>
            </a:r>
            <a:endParaRPr lang="en-US" dirty="0"/>
          </a:p>
        </p:txBody>
      </p:sp>
      <p:sp>
        <p:nvSpPr>
          <p:cNvPr id="32" name="Rectangle 2"/>
          <p:cNvSpPr txBox="1">
            <a:spLocks noChangeArrowheads="1"/>
          </p:cNvSpPr>
          <p:nvPr/>
        </p:nvSpPr>
        <p:spPr bwMode="auto">
          <a:xfrm>
            <a:off x="0" y="6248400"/>
            <a:ext cx="9144000" cy="609600"/>
          </a:xfrm>
          <a:prstGeom prst="rect">
            <a:avLst/>
          </a:prstGeom>
          <a:solidFill>
            <a:srgbClr val="C0504D">
              <a:alpha val="76000"/>
            </a:srgbClr>
          </a:solidFill>
          <a:ln w="9525">
            <a:noFill/>
            <a:miter lim="800000"/>
            <a:headEnd/>
            <a:tailEnd/>
          </a:ln>
        </p:spPr>
        <p:txBody>
          <a:bodyPr vert="horz" wrap="square" lIns="91440" tIns="45720" rIns="91440" bIns="45720" numCol="1" anchor="ctr" anchorCtr="0" compatLnSpc="1">
            <a:prstTxWarp prst="textNoShape">
              <a:avLst/>
            </a:prstTxWarp>
          </a:bodyPr>
          <a:lstStyle/>
          <a:p>
            <a:pPr lvl="1" eaLnBrk="1" hangingPunct="1">
              <a:defRPr/>
            </a:pPr>
            <a:r>
              <a:rPr lang="en-US" sz="3200" kern="0" dirty="0" smtClean="0">
                <a:solidFill>
                  <a:schemeClr val="bg1"/>
                </a:solidFill>
                <a:ea typeface="ＭＳ Ｐゴシック" pitchFamily="-107" charset="-128"/>
                <a:cs typeface="ＭＳ Ｐゴシック" pitchFamily="-107" charset="-128"/>
              </a:rPr>
              <a:t>Answer poll: same 36 year old, 6 months later</a:t>
            </a:r>
          </a:p>
        </p:txBody>
      </p:sp>
      <p:sp>
        <p:nvSpPr>
          <p:cNvPr id="33" name="TextBox 32"/>
          <p:cNvSpPr txBox="1"/>
          <p:nvPr/>
        </p:nvSpPr>
        <p:spPr>
          <a:xfrm>
            <a:off x="1593349" y="4415135"/>
            <a:ext cx="2487580" cy="584776"/>
          </a:xfrm>
          <a:prstGeom prst="rect">
            <a:avLst/>
          </a:prstGeom>
          <a:noFill/>
        </p:spPr>
        <p:txBody>
          <a:bodyPr wrap="none" rtlCol="0">
            <a:spAutoFit/>
          </a:bodyPr>
          <a:lstStyle/>
          <a:p>
            <a:r>
              <a:rPr lang="en-US" sz="3200" b="1" dirty="0" smtClean="0">
                <a:solidFill>
                  <a:schemeClr val="accent2"/>
                </a:solidFill>
              </a:rPr>
              <a:t> urine pH 6.5</a:t>
            </a:r>
            <a:endParaRPr lang="en-US" sz="3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2830"/>
                                        </p:tgtEl>
                                        <p:attrNameLst>
                                          <p:attrName>style.visibility</p:attrName>
                                        </p:attrNameLst>
                                      </p:cBhvr>
                                      <p:to>
                                        <p:strVal val="visible"/>
                                      </p:to>
                                    </p:set>
                                    <p:animEffect transition="in" filter="fade">
                                      <p:cBhvr>
                                        <p:cTn id="7" dur="1000"/>
                                        <p:tgtEl>
                                          <p:spTgt spid="3328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2842"/>
                                        </p:tgtEl>
                                        <p:attrNameLst>
                                          <p:attrName>style.visibility</p:attrName>
                                        </p:attrNameLst>
                                      </p:cBhvr>
                                      <p:to>
                                        <p:strVal val="visible"/>
                                      </p:to>
                                    </p:set>
                                    <p:animEffect transition="in" filter="fade">
                                      <p:cBhvr>
                                        <p:cTn id="17" dur="1000"/>
                                        <p:tgtEl>
                                          <p:spTgt spid="332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42" grpId="0"/>
      <p:bldP spid="332830"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New Century Schlbk"/>
        <a:ea typeface=""/>
        <a:cs typeface=""/>
      </a:majorFont>
      <a:minorFont>
        <a:latin typeface="New Century Schlb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28529</TotalTime>
  <Words>7250</Words>
  <Application>Microsoft Macintosh PowerPoint</Application>
  <PresentationFormat>On-screen Show (4:3)</PresentationFormat>
  <Paragraphs>975</Paragraphs>
  <Slides>109</Slides>
  <Notes>85</Notes>
  <HiddenSlides>25</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109</vt:i4>
      </vt:variant>
    </vt:vector>
  </HeadingPairs>
  <TitlesOfParts>
    <vt:vector size="123" baseType="lpstr">
      <vt:lpstr>Arial Bold</vt:lpstr>
      <vt:lpstr>Comic Sans MS</vt:lpstr>
      <vt:lpstr>Helvetica</vt:lpstr>
      <vt:lpstr>Helvetica Neue</vt:lpstr>
      <vt:lpstr>Helvetica Neue Black Condensed</vt:lpstr>
      <vt:lpstr>Helvetica Neue Light</vt:lpstr>
      <vt:lpstr>Helvetica Neue UltraLight</vt:lpstr>
      <vt:lpstr>ＭＳ Ｐゴシック</vt:lpstr>
      <vt:lpstr>New Century Schlbk</vt:lpstr>
      <vt:lpstr>Times</vt:lpstr>
      <vt:lpstr>Arial</vt:lpstr>
      <vt:lpstr>Blank Presentation</vt:lpstr>
      <vt:lpstr>Worksheet</vt:lpstr>
      <vt:lpstr>Equation</vt:lpstr>
      <vt:lpstr>Non-Anion Gap  Metabolic Acidosis</vt:lpstr>
      <vt:lpstr>PowerPoint Presentation</vt:lpstr>
      <vt:lpstr>32 y.o. female with fatigue, weakness and muscle aches</vt:lpstr>
      <vt:lpstr>32 y.o. female with fatigue, weakness and muscle aches</vt:lpstr>
      <vt:lpstr>Determine the primary disorder</vt:lpstr>
      <vt:lpstr>Predicting pCO2 in metabolic acidosis: Winter’s Formula</vt:lpstr>
      <vt:lpstr>Is the compensation appropriate?</vt:lpstr>
      <vt:lpstr>PowerPoint Presentation</vt:lpstr>
      <vt:lpstr>PowerPoint Presentation</vt:lpstr>
      <vt:lpstr>Anion gap</vt:lpstr>
      <vt:lpstr>Anion gap</vt:lpstr>
      <vt:lpstr>Calculating the anion gap</vt:lpstr>
      <vt:lpstr>Calculating the anion gap</vt:lpstr>
      <vt:lpstr>PowerPoint Presentation</vt:lpstr>
      <vt:lpstr>NAGMA</vt:lpstr>
      <vt:lpstr>PowerPoint Presentation</vt:lpstr>
      <vt:lpstr>PowerPoint Presentation</vt:lpstr>
      <vt:lpstr>PowerPoint Presentation</vt:lpstr>
      <vt:lpstr>PowerPoint Presentation</vt:lpstr>
      <vt:lpstr>PowerPoint Presentation</vt:lpstr>
      <vt:lpstr>NAGMA</vt:lpstr>
      <vt:lpstr>PowerPoint Presentation</vt:lpstr>
      <vt:lpstr>PowerPoint Presentation</vt:lpstr>
      <vt:lpstr>PowerPoint Presentation</vt:lpstr>
      <vt:lpstr>PowerPoint Presentation</vt:lpstr>
      <vt:lpstr>Urinary diversion</vt:lpstr>
      <vt:lpstr>NAGMA</vt:lpstr>
      <vt:lpstr>Renal causes of NAGMA: Renal Tubular Acidosis (RTA)</vt:lpstr>
      <vt:lpstr>The kidney’s role in HCO3 hand-ling is not excretory, rather the kidney needs to reabsorb the thousands of millimoles of filter-ed bicarbonate and synthesize a few dozen millimoles of bicarb-onate to replace the bicarbonate lost to the daily acid load.</vt:lpstr>
      <vt:lpstr>The kidney’s role in HCO3 hand-ling is not excretory, rather the kidney needs to reabsorb the thousands of millimoles of filter-ed bicarbonate and synthesize a few dozen millimoles of bicarb-onate to replace the bicarbonate lost to the daily acid load.</vt:lpstr>
      <vt:lpstr>The kidney’s role in HCO3 hand-ling is not excretory, rather the kidney needs to reabsorb the thousands of millimoles of filter-ed bicarbonate and synthesize a few dozen millimoles of bicarb-onate to replace the bicarbonate lost to the daily acid load.</vt:lpstr>
      <vt:lpstr>Reabsorption How much bicarbonate is filtered everyday?</vt:lpstr>
      <vt:lpstr>Synthesis How much bicarbonate needs to be replaced? How much bicarbonate is consumed?  The daily acid load</vt:lpstr>
      <vt:lpstr>Two jobs, two locations</vt:lpstr>
      <vt:lpstr>PowerPoint Presentation</vt:lpstr>
      <vt:lpstr>Proximal tubule: reabsorption of filtered bicarbonate</vt:lpstr>
      <vt:lpstr>Bicarbonate handling</vt:lpstr>
      <vt:lpstr>Distal tubule, completion of reabsorption and replacing bicarbonate lost to the daily acid load.</vt:lpstr>
      <vt:lpstr>Fate of excreted hydrogen ion</vt:lpstr>
      <vt:lpstr>Fate of excreted hydrogen ion</vt:lpstr>
      <vt:lpstr>PowerPoint Presentation</vt:lpstr>
      <vt:lpstr>3 steps in renal bicarbonate handling</vt:lpstr>
      <vt:lpstr>Each step can fail which causes RTA and NAGMA</vt:lpstr>
      <vt:lpstr>Proximal RTA (Type 2)</vt:lpstr>
      <vt:lpstr>Proximal RTA (Type 2)</vt:lpstr>
      <vt:lpstr>Proximal RTA (Type 2)</vt:lpstr>
      <vt:lpstr>Proximal RTA (Type 2)</vt:lpstr>
      <vt:lpstr>Proximal RTA (Type 2)</vt:lpstr>
      <vt:lpstr>Proximal RTA: etiologies</vt:lpstr>
      <vt:lpstr>Respiratory alkalosis</vt:lpstr>
      <vt:lpstr>Proximal RTA: consequences</vt:lpstr>
      <vt:lpstr>Each step can fail which causes RTA and NAGMA</vt:lpstr>
      <vt:lpstr>PowerPoint Presentation</vt:lpstr>
      <vt:lpstr>Distal RTA, the Murphy’s Law of distal HCO3 handling</vt:lpstr>
      <vt:lpstr>Distal RTA (Type 1)</vt:lpstr>
      <vt:lpstr>Distal RTA:  Voltage dependent</vt:lpstr>
      <vt:lpstr>Distal RTA:  H+ Secretion</vt:lpstr>
      <vt:lpstr>Distal RTA:  Gradient defect</vt:lpstr>
      <vt:lpstr>Distal RTA: consequences</vt:lpstr>
      <vt:lpstr>Each step can fail which causes RTA and NAGMA</vt:lpstr>
      <vt:lpstr>Chronic hyperkalemia of any etiology decreases ammoniagenesis </vt:lpstr>
      <vt:lpstr>PowerPoint Presentation</vt:lpstr>
      <vt:lpstr>Hypoaldosteronism: Type 4</vt:lpstr>
      <vt:lpstr>Diagnosing the cause of:</vt:lpstr>
      <vt:lpstr>To look for renal H+ clearance look for urinary ammonium</vt:lpstr>
      <vt:lpstr>Urinary anion gap:  Urinary ammonium detector</vt:lpstr>
      <vt:lpstr>Urinary anion gap:  Urinary ammonium detector</vt:lpstr>
      <vt:lpstr>PowerPoint Presentation</vt:lpstr>
      <vt:lpstr>NAGMA and urinary anion gap</vt:lpstr>
      <vt:lpstr>32 y.o. female with fatigue, weakness and muscle aches</vt:lpstr>
      <vt:lpstr>PowerPoint Presentation</vt:lpstr>
      <vt:lpstr>74 y.o. female with 34 year history of DM c/o weakness</vt:lpstr>
      <vt:lpstr>74 y.o. female with 34 year history of DM c/o weakness</vt:lpstr>
      <vt:lpstr>Determine the primary disorder</vt:lpstr>
      <vt:lpstr>Predicting pCO2 in metabolic acidosis: Winter’s Formula</vt:lpstr>
      <vt:lpstr>Calculating the anion gap</vt:lpstr>
      <vt:lpstr>Hypoalbuminuria, hypophosphatemia</vt:lpstr>
      <vt:lpstr>Other causes of a low anion gap</vt:lpstr>
      <vt:lpstr>Recent lab history</vt:lpstr>
      <vt:lpstr>Diagnose the cause of:</vt:lpstr>
      <vt:lpstr>A dipstick for aldosterone activity:</vt:lpstr>
      <vt:lpstr>disclaimer</vt:lpstr>
      <vt:lpstr>Trans-tubular Potassium Gradient (TTKG)</vt:lpstr>
      <vt:lpstr>Trans-tubular Potassium Gradient (TTKG)</vt:lpstr>
      <vt:lpstr>Trans-tubular Potassium Gradient (TTKG)</vt:lpstr>
      <vt:lpstr>PowerPoint Presentation</vt:lpstr>
      <vt:lpstr>74 y.o. female with 34 year history of DM c/o weakness</vt:lpstr>
      <vt:lpstr>PowerPoint Presentation</vt:lpstr>
      <vt:lpstr>PowerPoint Presentation</vt:lpstr>
      <vt:lpstr>PowerPoint Presentation</vt:lpstr>
      <vt:lpstr>PowerPoint Presentation</vt:lpstr>
      <vt:lpstr>Lets do some cases</vt:lpstr>
      <vt:lpstr>Lets do some cases</vt:lpstr>
      <vt:lpstr>25 year old man CC: Recurrent kidney stones</vt:lpstr>
      <vt:lpstr>36 yr old. Diabetes since age 12, retino-pathy, neuropathy. On insulin and ACEi</vt:lpstr>
      <vt:lpstr>25 year old man CC: Recurrent kidney stones</vt:lpstr>
      <vt:lpstr>36 yr old. Diabetes since age 12, retino-pathy, neuropathy. On insulin and ACEi</vt:lpstr>
      <vt:lpstr>36 yr old. Diabetes since age 12, retino-pathy, neuropathy. On insulin but not an ACEi</vt:lpstr>
      <vt:lpstr>36 yr old. Diabetes since age 12, retino-pathy, neuropathy. On insulin and ACEi</vt:lpstr>
      <vt:lpstr>36 yr old. Diabetes since age 12, retino-pathy, neuropathy. On insulin but not an ACEi</vt:lpstr>
      <vt:lpstr>Type 4 RTA</vt:lpstr>
      <vt:lpstr>45 year old with alcohol abuse. Also c/o occasional diarrhea.</vt:lpstr>
      <vt:lpstr>45 year old with alcohol abuse. Also c/o occasional diarrhea.</vt:lpstr>
      <vt:lpstr>22 y.o. AA female with hyperkalemia and microscopic hematuria</vt:lpstr>
      <vt:lpstr>22 y.o. AA female with hyperkalemia and microscopic hematuria</vt:lpstr>
      <vt:lpstr>Most common error in acid-base</vt:lpstr>
      <vt:lpstr>AE</vt:lpstr>
      <vt:lpstr>PowerPoint Presentation</vt:lpstr>
      <vt:lpstr>Done. Thank-you  Please do the post test and answer the discussion question</vt:lpstr>
    </vt:vector>
  </TitlesOfParts>
  <Company>_x0008_ᖤ]皤</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Topf</dc:creator>
  <cp:lastModifiedBy>Laura Topf</cp:lastModifiedBy>
  <cp:revision>220</cp:revision>
  <dcterms:created xsi:type="dcterms:W3CDTF">2014-10-08T15:52:46Z</dcterms:created>
  <dcterms:modified xsi:type="dcterms:W3CDTF">2018-01-03T12:54:10Z</dcterms:modified>
</cp:coreProperties>
</file>